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  <p:sldMasterId id="2147483772" r:id="rId2"/>
    <p:sldMasterId id="2147483713" r:id="rId3"/>
    <p:sldMasterId id="2147483850" r:id="rId4"/>
    <p:sldMasterId id="2147483880" r:id="rId5"/>
    <p:sldMasterId id="2147483988" r:id="rId6"/>
  </p:sldMasterIdLst>
  <p:notesMasterIdLst>
    <p:notesMasterId r:id="rId24"/>
  </p:notesMasterIdLst>
  <p:handoutMasterIdLst>
    <p:handoutMasterId r:id="rId25"/>
  </p:handoutMasterIdLst>
  <p:sldIdLst>
    <p:sldId id="257" r:id="rId7"/>
    <p:sldId id="520" r:id="rId8"/>
    <p:sldId id="521" r:id="rId9"/>
    <p:sldId id="540" r:id="rId10"/>
    <p:sldId id="265" r:id="rId11"/>
    <p:sldId id="541" r:id="rId12"/>
    <p:sldId id="436" r:id="rId13"/>
    <p:sldId id="542" r:id="rId14"/>
    <p:sldId id="525" r:id="rId15"/>
    <p:sldId id="543" r:id="rId16"/>
    <p:sldId id="544" r:id="rId17"/>
    <p:sldId id="545" r:id="rId18"/>
    <p:sldId id="547" r:id="rId19"/>
    <p:sldId id="546" r:id="rId20"/>
    <p:sldId id="548" r:id="rId21"/>
    <p:sldId id="529" r:id="rId22"/>
    <p:sldId id="549" r:id="rId23"/>
  </p:sldIdLst>
  <p:sldSz cx="9144000" cy="5143500" type="screen16x9"/>
  <p:notesSz cx="6761163" cy="9942513"/>
  <p:defaultTextStyle>
    <a:defPPr>
      <a:defRPr lang="en-US"/>
    </a:defPPr>
    <a:lvl1pPr marL="0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ley Neill" initials="BN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2841"/>
    <a:srgbClr val="FFFFFF"/>
    <a:srgbClr val="4F2D7F"/>
    <a:srgbClr val="C8BEAF"/>
    <a:srgbClr val="DED8CF"/>
    <a:srgbClr val="9BD732"/>
    <a:srgbClr val="FF7D1E"/>
    <a:srgbClr val="00A7B5"/>
    <a:srgbClr val="3D1B6D"/>
    <a:srgbClr val="BBB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6263" autoAdjust="0"/>
  </p:normalViewPr>
  <p:slideViewPr>
    <p:cSldViewPr snapToGrid="0" snapToObjects="1">
      <p:cViewPr varScale="1">
        <p:scale>
          <a:sx n="148" d="100"/>
          <a:sy n="148" d="100"/>
        </p:scale>
        <p:origin x="108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4020" y="78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7126"/>
          </a:xfrm>
          <a:prstGeom prst="rect">
            <a:avLst/>
          </a:prstGeom>
        </p:spPr>
        <p:txBody>
          <a:bodyPr vert="horz" lIns="95439" tIns="47720" rIns="95439" bIns="4772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3" y="0"/>
            <a:ext cx="2929837" cy="497126"/>
          </a:xfrm>
          <a:prstGeom prst="rect">
            <a:avLst/>
          </a:prstGeom>
        </p:spPr>
        <p:txBody>
          <a:bodyPr vert="horz" lIns="95439" tIns="47720" rIns="95439" bIns="47720" rtlCol="0"/>
          <a:lstStyle>
            <a:lvl1pPr algn="r">
              <a:defRPr sz="1300"/>
            </a:lvl1pPr>
          </a:lstStyle>
          <a:p>
            <a:fld id="{ABFD0ED4-3F2C-A44D-BF2A-70F28B4760E9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3663"/>
            <a:ext cx="2929837" cy="497126"/>
          </a:xfrm>
          <a:prstGeom prst="rect">
            <a:avLst/>
          </a:prstGeom>
        </p:spPr>
        <p:txBody>
          <a:bodyPr vert="horz" lIns="95439" tIns="47720" rIns="95439" bIns="4772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841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7126"/>
          </a:xfrm>
          <a:prstGeom prst="rect">
            <a:avLst/>
          </a:prstGeom>
        </p:spPr>
        <p:txBody>
          <a:bodyPr vert="horz" lIns="95439" tIns="47720" rIns="95439" bIns="4772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3" y="0"/>
            <a:ext cx="2929837" cy="497126"/>
          </a:xfrm>
          <a:prstGeom prst="rect">
            <a:avLst/>
          </a:prstGeom>
        </p:spPr>
        <p:txBody>
          <a:bodyPr vert="horz" lIns="95439" tIns="47720" rIns="95439" bIns="47720" rtlCol="0"/>
          <a:lstStyle>
            <a:lvl1pPr algn="r">
              <a:defRPr sz="1300"/>
            </a:lvl1pPr>
          </a:lstStyle>
          <a:p>
            <a:fld id="{AD0E53BD-8CD6-F647-884B-5A78FF9E62EE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850" y="746125"/>
            <a:ext cx="6621463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39" tIns="47720" rIns="95439" bIns="47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5"/>
            <a:ext cx="5408930" cy="4474131"/>
          </a:xfrm>
          <a:prstGeom prst="rect">
            <a:avLst/>
          </a:prstGeom>
        </p:spPr>
        <p:txBody>
          <a:bodyPr vert="horz" lIns="95439" tIns="47720" rIns="95439" bIns="47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7126"/>
          </a:xfrm>
          <a:prstGeom prst="rect">
            <a:avLst/>
          </a:prstGeom>
        </p:spPr>
        <p:txBody>
          <a:bodyPr vert="horz" lIns="95439" tIns="47720" rIns="95439" bIns="4772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3" y="9443663"/>
            <a:ext cx="2929837" cy="497126"/>
          </a:xfrm>
          <a:prstGeom prst="rect">
            <a:avLst/>
          </a:prstGeom>
        </p:spPr>
        <p:txBody>
          <a:bodyPr vert="horz" lIns="95439" tIns="47720" rIns="95439" bIns="47720" rtlCol="0" anchor="b"/>
          <a:lstStyle>
            <a:lvl1pPr algn="r">
              <a:defRPr sz="1300"/>
            </a:lvl1pPr>
          </a:lstStyle>
          <a:p>
            <a:fld id="{77B8929E-C352-7849-9DF7-6A0F55DB2C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18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9950" y="1023938"/>
            <a:ext cx="4464050" cy="4119561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None/>
              <a:defRPr sz="13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79B74A2-711F-4356-B454-56CFD6562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4" name="GTLogo">
            <a:extLst>
              <a:ext uri="{FF2B5EF4-FFF2-40B4-BE49-F238E27FC236}">
                <a16:creationId xmlns:a16="http://schemas.microsoft.com/office/drawing/2014/main" id="{C9501F28-F5D0-4167-B0DF-A8436929EA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5681E2-1278-4F58-89D6-6AF51E9E542C}"/>
              </a:ext>
            </a:extLst>
          </p:cNvPr>
          <p:cNvSpPr/>
          <p:nvPr userDrawn="1"/>
        </p:nvSpPr>
        <p:spPr>
          <a:xfrm>
            <a:off x="9220200" y="26"/>
            <a:ext cx="1466850" cy="17542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algn="l">
              <a:spcAft>
                <a:spcPts val="600"/>
              </a:spcAft>
            </a:pPr>
            <a:r>
              <a:rPr lang="en-GB" sz="800" b="1" dirty="0"/>
              <a:t>ILLUSTRATION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algn="l">
              <a:spcAft>
                <a:spcPts val="600"/>
              </a:spcAft>
            </a:pPr>
            <a:r>
              <a:rPr lang="en-GB" sz="800" dirty="0"/>
              <a:t>To insert an illustration click on the image frame and then insert your illustration using the </a:t>
            </a:r>
            <a:r>
              <a:rPr lang="en-GB" sz="800" dirty="0" err="1"/>
              <a:t>BrandCentral</a:t>
            </a:r>
            <a:r>
              <a:rPr lang="en-GB" sz="800" dirty="0"/>
              <a:t> button on your toolbar. To scale, crop and move the illustration, right click and choose the crop tool. You can now scale and move the illustration to the desired position.</a:t>
            </a:r>
          </a:p>
        </p:txBody>
      </p:sp>
    </p:spTree>
    <p:extLst>
      <p:ext uri="{BB962C8B-B14F-4D97-AF65-F5344CB8AC3E}">
        <p14:creationId xmlns:p14="http://schemas.microsoft.com/office/powerpoint/2010/main" val="285260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99" y="1466853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53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76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150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2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862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232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472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512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726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868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499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254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63850" y="1203351"/>
            <a:ext cx="4680181" cy="3940175"/>
          </a:xfrm>
          <a:custGeom>
            <a:avLst/>
            <a:gdLst>
              <a:gd name="connsiteX0" fmla="*/ 0 w 5751512"/>
              <a:gd name="connsiteY0" fmla="*/ 0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0 w 5751512"/>
              <a:gd name="connsiteY4" fmla="*/ 0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185476 w 5898059"/>
              <a:gd name="connsiteY0" fmla="*/ 145143 h 3946525"/>
              <a:gd name="connsiteX1" fmla="*/ 5898059 w 5898059"/>
              <a:gd name="connsiteY1" fmla="*/ 0 h 3946525"/>
              <a:gd name="connsiteX2" fmla="*/ 5898059 w 5898059"/>
              <a:gd name="connsiteY2" fmla="*/ 3946525 h 3946525"/>
              <a:gd name="connsiteX3" fmla="*/ 146547 w 5898059"/>
              <a:gd name="connsiteY3" fmla="*/ 3946525 h 3946525"/>
              <a:gd name="connsiteX4" fmla="*/ 3185476 w 5898059"/>
              <a:gd name="connsiteY4" fmla="*/ 145143 h 3946525"/>
              <a:gd name="connsiteX0" fmla="*/ 4670912 w 5779285"/>
              <a:gd name="connsiteY0" fmla="*/ 53092 h 3946525"/>
              <a:gd name="connsiteX1" fmla="*/ 5779285 w 5779285"/>
              <a:gd name="connsiteY1" fmla="*/ 0 h 3946525"/>
              <a:gd name="connsiteX2" fmla="*/ 5779285 w 5779285"/>
              <a:gd name="connsiteY2" fmla="*/ 3946525 h 3946525"/>
              <a:gd name="connsiteX3" fmla="*/ 27773 w 5779285"/>
              <a:gd name="connsiteY3" fmla="*/ 3946525 h 3946525"/>
              <a:gd name="connsiteX4" fmla="*/ 4670912 w 5779285"/>
              <a:gd name="connsiteY4" fmla="*/ 53092 h 3946525"/>
              <a:gd name="connsiteX0" fmla="*/ 4661785 w 5770158"/>
              <a:gd name="connsiteY0" fmla="*/ 53092 h 3946525"/>
              <a:gd name="connsiteX1" fmla="*/ 5770158 w 5770158"/>
              <a:gd name="connsiteY1" fmla="*/ 0 h 3946525"/>
              <a:gd name="connsiteX2" fmla="*/ 5770158 w 5770158"/>
              <a:gd name="connsiteY2" fmla="*/ 3946525 h 3946525"/>
              <a:gd name="connsiteX3" fmla="*/ 18646 w 5770158"/>
              <a:gd name="connsiteY3" fmla="*/ 3946525 h 3946525"/>
              <a:gd name="connsiteX4" fmla="*/ 4661785 w 5770158"/>
              <a:gd name="connsiteY4" fmla="*/ 53092 h 3946525"/>
              <a:gd name="connsiteX0" fmla="*/ 4357352 w 5465725"/>
              <a:gd name="connsiteY0" fmla="*/ 53092 h 3946525"/>
              <a:gd name="connsiteX1" fmla="*/ 5465725 w 5465725"/>
              <a:gd name="connsiteY1" fmla="*/ 0 h 3946525"/>
              <a:gd name="connsiteX2" fmla="*/ 5465725 w 5465725"/>
              <a:gd name="connsiteY2" fmla="*/ 3946525 h 3946525"/>
              <a:gd name="connsiteX3" fmla="*/ 21686 w 5465725"/>
              <a:gd name="connsiteY3" fmla="*/ 3936297 h 3946525"/>
              <a:gd name="connsiteX4" fmla="*/ 4357352 w 5465725"/>
              <a:gd name="connsiteY4" fmla="*/ 53092 h 3946525"/>
              <a:gd name="connsiteX0" fmla="*/ 4337247 w 5445620"/>
              <a:gd name="connsiteY0" fmla="*/ 53092 h 3946525"/>
              <a:gd name="connsiteX1" fmla="*/ 5445620 w 5445620"/>
              <a:gd name="connsiteY1" fmla="*/ 0 h 3946525"/>
              <a:gd name="connsiteX2" fmla="*/ 5445620 w 5445620"/>
              <a:gd name="connsiteY2" fmla="*/ 3946525 h 3946525"/>
              <a:gd name="connsiteX3" fmla="*/ 1581 w 5445620"/>
              <a:gd name="connsiteY3" fmla="*/ 3936297 h 3946525"/>
              <a:gd name="connsiteX4" fmla="*/ 4337247 w 5445620"/>
              <a:gd name="connsiteY4" fmla="*/ 53092 h 3946525"/>
              <a:gd name="connsiteX0" fmla="*/ 5432791 w 5444953"/>
              <a:gd name="connsiteY0" fmla="*/ 12179 h 3946525"/>
              <a:gd name="connsiteX1" fmla="*/ 5444953 w 5444953"/>
              <a:gd name="connsiteY1" fmla="*/ 0 h 3946525"/>
              <a:gd name="connsiteX2" fmla="*/ 5444953 w 5444953"/>
              <a:gd name="connsiteY2" fmla="*/ 3946525 h 3946525"/>
              <a:gd name="connsiteX3" fmla="*/ 914 w 5444953"/>
              <a:gd name="connsiteY3" fmla="*/ 3936297 h 3946525"/>
              <a:gd name="connsiteX4" fmla="*/ 5432791 w 5444953"/>
              <a:gd name="connsiteY4" fmla="*/ 12179 h 3946525"/>
              <a:gd name="connsiteX0" fmla="*/ 5433450 w 5445612"/>
              <a:gd name="connsiteY0" fmla="*/ 12179 h 3946525"/>
              <a:gd name="connsiteX1" fmla="*/ 5445612 w 5445612"/>
              <a:gd name="connsiteY1" fmla="*/ 0 h 3946525"/>
              <a:gd name="connsiteX2" fmla="*/ 5445612 w 5445612"/>
              <a:gd name="connsiteY2" fmla="*/ 3946525 h 3946525"/>
              <a:gd name="connsiteX3" fmla="*/ 1573 w 5445612"/>
              <a:gd name="connsiteY3" fmla="*/ 3936297 h 3946525"/>
              <a:gd name="connsiteX4" fmla="*/ 5433450 w 5445612"/>
              <a:gd name="connsiteY4" fmla="*/ 12179 h 3946525"/>
              <a:gd name="connsiteX0" fmla="*/ 5380034 w 5392196"/>
              <a:gd name="connsiteY0" fmla="*/ 12179 h 3946525"/>
              <a:gd name="connsiteX1" fmla="*/ 5392196 w 5392196"/>
              <a:gd name="connsiteY1" fmla="*/ 0 h 3946525"/>
              <a:gd name="connsiteX2" fmla="*/ 5392196 w 5392196"/>
              <a:gd name="connsiteY2" fmla="*/ 3946525 h 3946525"/>
              <a:gd name="connsiteX3" fmla="*/ 1631 w 5392196"/>
              <a:gd name="connsiteY3" fmla="*/ 3721509 h 3946525"/>
              <a:gd name="connsiteX4" fmla="*/ 5380034 w 5392196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24 w 5432186"/>
              <a:gd name="connsiteY0" fmla="*/ 12179 h 3946525"/>
              <a:gd name="connsiteX1" fmla="*/ 5432186 w 5432186"/>
              <a:gd name="connsiteY1" fmla="*/ 0 h 3946525"/>
              <a:gd name="connsiteX2" fmla="*/ 5432186 w 5432186"/>
              <a:gd name="connsiteY2" fmla="*/ 3946525 h 3946525"/>
              <a:gd name="connsiteX3" fmla="*/ 1516 w 5432186"/>
              <a:gd name="connsiteY3" fmla="*/ 3946525 h 3946525"/>
              <a:gd name="connsiteX4" fmla="*/ 5420024 w 5432186"/>
              <a:gd name="connsiteY4" fmla="*/ 12179 h 3946525"/>
              <a:gd name="connsiteX0" fmla="*/ 5464554 w 5476716"/>
              <a:gd name="connsiteY0" fmla="*/ 12179 h 3946525"/>
              <a:gd name="connsiteX1" fmla="*/ 5476716 w 5476716"/>
              <a:gd name="connsiteY1" fmla="*/ 0 h 3946525"/>
              <a:gd name="connsiteX2" fmla="*/ 5476716 w 5476716"/>
              <a:gd name="connsiteY2" fmla="*/ 3946525 h 3946525"/>
              <a:gd name="connsiteX3" fmla="*/ 1474 w 5476716"/>
              <a:gd name="connsiteY3" fmla="*/ 3946525 h 3946525"/>
              <a:gd name="connsiteX4" fmla="*/ 5464554 w 5476716"/>
              <a:gd name="connsiteY4" fmla="*/ 12179 h 3946525"/>
              <a:gd name="connsiteX0" fmla="*/ 5463080 w 5475242"/>
              <a:gd name="connsiteY0" fmla="*/ 12179 h 3946525"/>
              <a:gd name="connsiteX1" fmla="*/ 5475242 w 5475242"/>
              <a:gd name="connsiteY1" fmla="*/ 0 h 3946525"/>
              <a:gd name="connsiteX2" fmla="*/ 5475242 w 5475242"/>
              <a:gd name="connsiteY2" fmla="*/ 3946525 h 3946525"/>
              <a:gd name="connsiteX3" fmla="*/ 0 w 5475242"/>
              <a:gd name="connsiteY3" fmla="*/ 3946525 h 3946525"/>
              <a:gd name="connsiteX4" fmla="*/ 5463080 w 5475242"/>
              <a:gd name="connsiteY4" fmla="*/ 12179 h 394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242" h="3946525">
                <a:moveTo>
                  <a:pt x="5463080" y="12179"/>
                </a:moveTo>
                <a:lnTo>
                  <a:pt x="5475242" y="0"/>
                </a:lnTo>
                <a:lnTo>
                  <a:pt x="5475242" y="3946525"/>
                </a:lnTo>
                <a:lnTo>
                  <a:pt x="0" y="3946525"/>
                </a:lnTo>
                <a:cubicBezTo>
                  <a:pt x="282730" y="2678807"/>
                  <a:pt x="1479627" y="206377"/>
                  <a:pt x="5463080" y="12179"/>
                </a:cubicBezTo>
                <a:close/>
              </a:path>
            </a:pathLst>
          </a:custGeom>
          <a:noFill/>
        </p:spPr>
        <p:txBody>
          <a:bodyPr vert="horz" lIns="0" tIns="0" rIns="0" bIns="0" anchor="ctr" anchorCtr="1"/>
          <a:lstStyle>
            <a:lvl1pPr marL="0" indent="0" algn="r">
              <a:buNone/>
              <a:defRPr sz="1300">
                <a:solidFill>
                  <a:srgbClr val="00A7B5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DEFB368-B217-4A16-9BFE-6CA85D72D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5" name="GTLogo">
            <a:extLst>
              <a:ext uri="{FF2B5EF4-FFF2-40B4-BE49-F238E27FC236}">
                <a16:creationId xmlns:a16="http://schemas.microsoft.com/office/drawing/2014/main" id="{547AA1F9-2774-4D2A-A381-14A9D777C2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4FF79F-7CEA-4ED5-811E-3F2D167F5D4D}"/>
              </a:ext>
            </a:extLst>
          </p:cNvPr>
          <p:cNvSpPr/>
          <p:nvPr userDrawn="1"/>
        </p:nvSpPr>
        <p:spPr>
          <a:xfrm>
            <a:off x="9220200" y="0"/>
            <a:ext cx="1466850" cy="1851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/>
              <a:t>PHOTO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insert a photo click on the image frame and then insert your photo using the </a:t>
            </a:r>
            <a:r>
              <a:rPr lang="en-GB" sz="800" b="0" dirty="0" err="1"/>
              <a:t>BrandCentral</a:t>
            </a:r>
            <a:r>
              <a:rPr lang="en-GB" sz="800" b="0" dirty="0"/>
              <a:t> button on your toolbar.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scale, crop and move the photo, right click and choose the crop tool. You can now scale and move the photo to the desired position.</a:t>
            </a:r>
          </a:p>
        </p:txBody>
      </p:sp>
    </p:spTree>
    <p:extLst>
      <p:ext uri="{BB962C8B-B14F-4D97-AF65-F5344CB8AC3E}">
        <p14:creationId xmlns:p14="http://schemas.microsoft.com/office/powerpoint/2010/main" val="3708722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  <a:solidFill>
            <a:schemeClr val="accent1"/>
          </a:solidFill>
        </p:spPr>
        <p:txBody>
          <a:bodyPr lIns="71967" tIns="71967" rIns="71967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736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3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1326082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0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4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50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50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62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50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1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2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5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81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2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8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142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142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9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6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2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2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1993" tIns="71993" rIns="71993" bIns="71993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57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74" y="1466853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53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14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142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69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2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1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1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107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lour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1"/>
          <p:cNvSpPr/>
          <p:nvPr userDrawn="1"/>
        </p:nvSpPr>
        <p:spPr>
          <a:xfrm>
            <a:off x="4457701" y="1203325"/>
            <a:ext cx="4686300" cy="3962400"/>
          </a:xfrm>
          <a:custGeom>
            <a:avLst/>
            <a:gdLst>
              <a:gd name="connsiteX0" fmla="*/ 0 w 5143500"/>
              <a:gd name="connsiteY0" fmla="*/ 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0 w 5143500"/>
              <a:gd name="connsiteY4" fmla="*/ 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8254 w 5144754"/>
              <a:gd name="connsiteY0" fmla="*/ 2006600 h 5143500"/>
              <a:gd name="connsiteX1" fmla="*/ 5144754 w 5144754"/>
              <a:gd name="connsiteY1" fmla="*/ 0 h 5143500"/>
              <a:gd name="connsiteX2" fmla="*/ 5144754 w 5144754"/>
              <a:gd name="connsiteY2" fmla="*/ 5143500 h 5143500"/>
              <a:gd name="connsiteX3" fmla="*/ 1254 w 5144754"/>
              <a:gd name="connsiteY3" fmla="*/ 5143500 h 5143500"/>
              <a:gd name="connsiteX4" fmla="*/ 1398254 w 5144754"/>
              <a:gd name="connsiteY4" fmla="*/ 2006600 h 5143500"/>
              <a:gd name="connsiteX0" fmla="*/ 1419236 w 5165736"/>
              <a:gd name="connsiteY0" fmla="*/ 2006600 h 5143500"/>
              <a:gd name="connsiteX1" fmla="*/ 5165736 w 5165736"/>
              <a:gd name="connsiteY1" fmla="*/ 0 h 5143500"/>
              <a:gd name="connsiteX2" fmla="*/ 5165736 w 5165736"/>
              <a:gd name="connsiteY2" fmla="*/ 5143500 h 5143500"/>
              <a:gd name="connsiteX3" fmla="*/ 22236 w 5165736"/>
              <a:gd name="connsiteY3" fmla="*/ 5143500 h 5143500"/>
              <a:gd name="connsiteX4" fmla="*/ 1419236 w 5165736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600466 w 5143766"/>
              <a:gd name="connsiteY0" fmla="*/ 2120900 h 5143500"/>
              <a:gd name="connsiteX1" fmla="*/ 5143766 w 5143766"/>
              <a:gd name="connsiteY1" fmla="*/ 0 h 5143500"/>
              <a:gd name="connsiteX2" fmla="*/ 5143766 w 5143766"/>
              <a:gd name="connsiteY2" fmla="*/ 5143500 h 5143500"/>
              <a:gd name="connsiteX3" fmla="*/ 266 w 5143766"/>
              <a:gd name="connsiteY3" fmla="*/ 5143500 h 5143500"/>
              <a:gd name="connsiteX4" fmla="*/ 1600466 w 5143766"/>
              <a:gd name="connsiteY4" fmla="*/ 21209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333 w 5143833"/>
              <a:gd name="connsiteY3" fmla="*/ 5143500 h 5143500"/>
              <a:gd name="connsiteX4" fmla="*/ 1435433 w 5143833"/>
              <a:gd name="connsiteY4" fmla="*/ 21590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333 w 5143833"/>
              <a:gd name="connsiteY3" fmla="*/ 5143500 h 5143500"/>
              <a:gd name="connsiteX4" fmla="*/ 1435433 w 5143833"/>
              <a:gd name="connsiteY4" fmla="*/ 21590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1105234 w 5143833"/>
              <a:gd name="connsiteY3" fmla="*/ 5143500 h 5143500"/>
              <a:gd name="connsiteX4" fmla="*/ 333 w 5143833"/>
              <a:gd name="connsiteY4" fmla="*/ 5143500 h 5143500"/>
              <a:gd name="connsiteX5" fmla="*/ 1435433 w 5143833"/>
              <a:gd name="connsiteY5" fmla="*/ 2159000 h 5143500"/>
              <a:gd name="connsiteX0" fmla="*/ 487278 w 4195678"/>
              <a:gd name="connsiteY0" fmla="*/ 2159000 h 5168900"/>
              <a:gd name="connsiteX1" fmla="*/ 4195678 w 4195678"/>
              <a:gd name="connsiteY1" fmla="*/ 0 h 5168900"/>
              <a:gd name="connsiteX2" fmla="*/ 4195678 w 4195678"/>
              <a:gd name="connsiteY2" fmla="*/ 5143500 h 5168900"/>
              <a:gd name="connsiteX3" fmla="*/ 157079 w 4195678"/>
              <a:gd name="connsiteY3" fmla="*/ 5143500 h 5168900"/>
              <a:gd name="connsiteX4" fmla="*/ 144378 w 4195678"/>
              <a:gd name="connsiteY4" fmla="*/ 5168900 h 5168900"/>
              <a:gd name="connsiteX5" fmla="*/ 487278 w 4195678"/>
              <a:gd name="connsiteY5" fmla="*/ 2159000 h 5168900"/>
              <a:gd name="connsiteX0" fmla="*/ 928533 w 4636933"/>
              <a:gd name="connsiteY0" fmla="*/ 2159000 h 5181600"/>
              <a:gd name="connsiteX1" fmla="*/ 4636933 w 4636933"/>
              <a:gd name="connsiteY1" fmla="*/ 0 h 5181600"/>
              <a:gd name="connsiteX2" fmla="*/ 4636933 w 4636933"/>
              <a:gd name="connsiteY2" fmla="*/ 5143500 h 5181600"/>
              <a:gd name="connsiteX3" fmla="*/ 598334 w 4636933"/>
              <a:gd name="connsiteY3" fmla="*/ 5143500 h 5181600"/>
              <a:gd name="connsiteX4" fmla="*/ 1433 w 4636933"/>
              <a:gd name="connsiteY4" fmla="*/ 5181600 h 5181600"/>
              <a:gd name="connsiteX5" fmla="*/ 928533 w 4636933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5" fmla="*/ 927100 w 4635500"/>
              <a:gd name="connsiteY5" fmla="*/ 21590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5147 h 5145147"/>
              <a:gd name="connsiteX1" fmla="*/ 4635500 w 4635500"/>
              <a:gd name="connsiteY1" fmla="*/ 1647 h 5145147"/>
              <a:gd name="connsiteX2" fmla="*/ 4635500 w 4635500"/>
              <a:gd name="connsiteY2" fmla="*/ 5145147 h 5145147"/>
              <a:gd name="connsiteX3" fmla="*/ 596901 w 4635500"/>
              <a:gd name="connsiteY3" fmla="*/ 5145147 h 5145147"/>
              <a:gd name="connsiteX4" fmla="*/ 0 w 4635500"/>
              <a:gd name="connsiteY4" fmla="*/ 5145147 h 5145147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457700"/>
              <a:gd name="connsiteY0" fmla="*/ 5143500 h 5143500"/>
              <a:gd name="connsiteX1" fmla="*/ 4457700 w 4457700"/>
              <a:gd name="connsiteY1" fmla="*/ 0 h 5143500"/>
              <a:gd name="connsiteX2" fmla="*/ 4457700 w 4457700"/>
              <a:gd name="connsiteY2" fmla="*/ 5143500 h 5143500"/>
              <a:gd name="connsiteX3" fmla="*/ 419101 w 4457700"/>
              <a:gd name="connsiteY3" fmla="*/ 5143500 h 5143500"/>
              <a:gd name="connsiteX4" fmla="*/ 0 w 4457700"/>
              <a:gd name="connsiteY4" fmla="*/ 5143500 h 51435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0100" h="5143500">
                <a:moveTo>
                  <a:pt x="0" y="5130800"/>
                </a:moveTo>
                <a:cubicBezTo>
                  <a:pt x="653173" y="1169622"/>
                  <a:pt x="2987031" y="120528"/>
                  <a:pt x="4610100" y="0"/>
                </a:cubicBezTo>
                <a:lnTo>
                  <a:pt x="4610100" y="5143500"/>
                </a:lnTo>
                <a:lnTo>
                  <a:pt x="571501" y="5143500"/>
                </a:lnTo>
                <a:lnTo>
                  <a:pt x="0" y="5130800"/>
                </a:lnTo>
                <a:close/>
              </a:path>
            </a:pathLst>
          </a:custGeom>
          <a:solidFill>
            <a:srgbClr val="4F2D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0" name="GTLogoNoTag" hidden="1">
            <a:extLst>
              <a:ext uri="{FF2B5EF4-FFF2-40B4-BE49-F238E27FC236}">
                <a16:creationId xmlns:a16="http://schemas.microsoft.com/office/drawing/2014/main" id="{FF6BD41E-DAEE-4CE4-BCC6-962CEFF39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1" name="GTLogo">
            <a:extLst>
              <a:ext uri="{FF2B5EF4-FFF2-40B4-BE49-F238E27FC236}">
                <a16:creationId xmlns:a16="http://schemas.microsoft.com/office/drawing/2014/main" id="{15539258-3354-4248-BC3F-B1BEA23E4E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595131-09CB-4CE7-BA68-9481401EC219}"/>
              </a:ext>
            </a:extLst>
          </p:cNvPr>
          <p:cNvSpPr/>
          <p:nvPr userDrawn="1"/>
        </p:nvSpPr>
        <p:spPr>
          <a:xfrm>
            <a:off x="9220200" y="0"/>
            <a:ext cx="1466850" cy="30327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1" dirty="0"/>
              <a:t>SOLID ARC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0" dirty="0"/>
              <a:t>If you want to change the purple arc to an illustration or photo please use the other cover options available.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0" dirty="0"/>
              <a:t>If you want to change the colour of the arc: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From the ribbon click on the ‘View’ tab and select ‘Slide Master’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Navigate to the layout and select the arc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You can now access the colour palette and change the colour as required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Click on ‘Close Master View’ to exit the slide master area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</p:txBody>
      </p:sp>
    </p:spTree>
    <p:extLst>
      <p:ext uri="{BB962C8B-B14F-4D97-AF65-F5344CB8AC3E}">
        <p14:creationId xmlns:p14="http://schemas.microsoft.com/office/powerpoint/2010/main" val="414896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1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1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65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36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63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915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41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53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  <a:solidFill>
            <a:schemeClr val="accent1"/>
          </a:solidFill>
        </p:spPr>
        <p:txBody>
          <a:bodyPr lIns="71993" tIns="71993" rIns="71993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389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5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1583878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0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3"/>
          <p:cNvSpPr>
            <a:spLocks noGrp="1"/>
          </p:cNvSpPr>
          <p:nvPr>
            <p:ph type="title" hasCustomPrompt="1"/>
          </p:nvPr>
        </p:nvSpPr>
        <p:spPr>
          <a:xfrm>
            <a:off x="468313" y="2619375"/>
            <a:ext cx="8207372" cy="1569556"/>
          </a:xfrm>
          <a:prstGeom prst="rect">
            <a:avLst/>
          </a:prstGeom>
        </p:spPr>
        <p:txBody>
          <a:bodyPr vert="horz" lIns="0" tIns="45698" rIns="0" bIns="45698"/>
          <a:lstStyle>
            <a:lvl1pPr algn="l" rtl="0">
              <a:lnSpc>
                <a:spcPts val="2550"/>
              </a:lnSpc>
              <a:defRPr sz="3000" b="1">
                <a:solidFill>
                  <a:srgbClr val="FFFFFF"/>
                </a:solidFill>
                <a:latin typeface="+mn-lt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  <a:br>
              <a:rPr lang="en-US" dirty="0"/>
            </a:br>
            <a:r>
              <a:rPr lang="en-US" dirty="0"/>
              <a:t>on two decks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43" y="1203344"/>
            <a:ext cx="8207375" cy="63944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Copyright"/>
          <p:cNvSpPr txBox="1"/>
          <p:nvPr userDrawn="1"/>
        </p:nvSpPr>
        <p:spPr>
          <a:xfrm>
            <a:off x="656231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bg1"/>
                </a:solidFill>
              </a:rPr>
              <a:t>©</a:t>
            </a:r>
            <a:r>
              <a:rPr lang="sr-Latn-RS" sz="600">
                <a:solidFill>
                  <a:schemeClr val="bg1"/>
                </a:solidFill>
              </a:rPr>
              <a:t>2020</a:t>
            </a:r>
            <a:r>
              <a:rPr lang="en-US" sz="600">
                <a:solidFill>
                  <a:schemeClr val="bg1"/>
                </a:solidFill>
              </a:rPr>
              <a:t> Grant Thornton Srbija. All rights reserved.</a:t>
            </a:r>
            <a:endParaRPr lang="en-GB" sz="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2FF48407-9AE9-463E-9826-84A5E1C6074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020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31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49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49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27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49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0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0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0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0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0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3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8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5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2000" tIns="72000" rIns="72000" bIns="72000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30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69" y="1466848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48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121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25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96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1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54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48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900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94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06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22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94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  <a:solidFill>
            <a:schemeClr val="accent1"/>
          </a:solidFill>
        </p:spPr>
        <p:txBody>
          <a:bodyPr lIns="72000" tIns="72000" rIns="72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91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2437363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645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471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50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50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1954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50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1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2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26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95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53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2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27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9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6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1967" tIns="71967" rIns="71967" bIns="71967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401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99" y="1466853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53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2585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69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2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901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1429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4616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652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430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244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938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50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50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083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001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  <a:solidFill>
            <a:schemeClr val="accent1"/>
          </a:solidFill>
        </p:spPr>
        <p:txBody>
          <a:bodyPr lIns="71967" tIns="71967" rIns="71967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159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3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34935958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63850" y="1203351"/>
            <a:ext cx="4680181" cy="3940175"/>
          </a:xfrm>
          <a:custGeom>
            <a:avLst/>
            <a:gdLst>
              <a:gd name="connsiteX0" fmla="*/ 0 w 5751512"/>
              <a:gd name="connsiteY0" fmla="*/ 0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0 w 5751512"/>
              <a:gd name="connsiteY4" fmla="*/ 0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185476 w 5898059"/>
              <a:gd name="connsiteY0" fmla="*/ 145143 h 3946525"/>
              <a:gd name="connsiteX1" fmla="*/ 5898059 w 5898059"/>
              <a:gd name="connsiteY1" fmla="*/ 0 h 3946525"/>
              <a:gd name="connsiteX2" fmla="*/ 5898059 w 5898059"/>
              <a:gd name="connsiteY2" fmla="*/ 3946525 h 3946525"/>
              <a:gd name="connsiteX3" fmla="*/ 146547 w 5898059"/>
              <a:gd name="connsiteY3" fmla="*/ 3946525 h 3946525"/>
              <a:gd name="connsiteX4" fmla="*/ 3185476 w 5898059"/>
              <a:gd name="connsiteY4" fmla="*/ 145143 h 3946525"/>
              <a:gd name="connsiteX0" fmla="*/ 4670912 w 5779285"/>
              <a:gd name="connsiteY0" fmla="*/ 53092 h 3946525"/>
              <a:gd name="connsiteX1" fmla="*/ 5779285 w 5779285"/>
              <a:gd name="connsiteY1" fmla="*/ 0 h 3946525"/>
              <a:gd name="connsiteX2" fmla="*/ 5779285 w 5779285"/>
              <a:gd name="connsiteY2" fmla="*/ 3946525 h 3946525"/>
              <a:gd name="connsiteX3" fmla="*/ 27773 w 5779285"/>
              <a:gd name="connsiteY3" fmla="*/ 3946525 h 3946525"/>
              <a:gd name="connsiteX4" fmla="*/ 4670912 w 5779285"/>
              <a:gd name="connsiteY4" fmla="*/ 53092 h 3946525"/>
              <a:gd name="connsiteX0" fmla="*/ 4661785 w 5770158"/>
              <a:gd name="connsiteY0" fmla="*/ 53092 h 3946525"/>
              <a:gd name="connsiteX1" fmla="*/ 5770158 w 5770158"/>
              <a:gd name="connsiteY1" fmla="*/ 0 h 3946525"/>
              <a:gd name="connsiteX2" fmla="*/ 5770158 w 5770158"/>
              <a:gd name="connsiteY2" fmla="*/ 3946525 h 3946525"/>
              <a:gd name="connsiteX3" fmla="*/ 18646 w 5770158"/>
              <a:gd name="connsiteY3" fmla="*/ 3946525 h 3946525"/>
              <a:gd name="connsiteX4" fmla="*/ 4661785 w 5770158"/>
              <a:gd name="connsiteY4" fmla="*/ 53092 h 3946525"/>
              <a:gd name="connsiteX0" fmla="*/ 4357352 w 5465725"/>
              <a:gd name="connsiteY0" fmla="*/ 53092 h 3946525"/>
              <a:gd name="connsiteX1" fmla="*/ 5465725 w 5465725"/>
              <a:gd name="connsiteY1" fmla="*/ 0 h 3946525"/>
              <a:gd name="connsiteX2" fmla="*/ 5465725 w 5465725"/>
              <a:gd name="connsiteY2" fmla="*/ 3946525 h 3946525"/>
              <a:gd name="connsiteX3" fmla="*/ 21686 w 5465725"/>
              <a:gd name="connsiteY3" fmla="*/ 3936297 h 3946525"/>
              <a:gd name="connsiteX4" fmla="*/ 4357352 w 5465725"/>
              <a:gd name="connsiteY4" fmla="*/ 53092 h 3946525"/>
              <a:gd name="connsiteX0" fmla="*/ 4337247 w 5445620"/>
              <a:gd name="connsiteY0" fmla="*/ 53092 h 3946525"/>
              <a:gd name="connsiteX1" fmla="*/ 5445620 w 5445620"/>
              <a:gd name="connsiteY1" fmla="*/ 0 h 3946525"/>
              <a:gd name="connsiteX2" fmla="*/ 5445620 w 5445620"/>
              <a:gd name="connsiteY2" fmla="*/ 3946525 h 3946525"/>
              <a:gd name="connsiteX3" fmla="*/ 1581 w 5445620"/>
              <a:gd name="connsiteY3" fmla="*/ 3936297 h 3946525"/>
              <a:gd name="connsiteX4" fmla="*/ 4337247 w 5445620"/>
              <a:gd name="connsiteY4" fmla="*/ 53092 h 3946525"/>
              <a:gd name="connsiteX0" fmla="*/ 5432791 w 5444953"/>
              <a:gd name="connsiteY0" fmla="*/ 12179 h 3946525"/>
              <a:gd name="connsiteX1" fmla="*/ 5444953 w 5444953"/>
              <a:gd name="connsiteY1" fmla="*/ 0 h 3946525"/>
              <a:gd name="connsiteX2" fmla="*/ 5444953 w 5444953"/>
              <a:gd name="connsiteY2" fmla="*/ 3946525 h 3946525"/>
              <a:gd name="connsiteX3" fmla="*/ 914 w 5444953"/>
              <a:gd name="connsiteY3" fmla="*/ 3936297 h 3946525"/>
              <a:gd name="connsiteX4" fmla="*/ 5432791 w 5444953"/>
              <a:gd name="connsiteY4" fmla="*/ 12179 h 3946525"/>
              <a:gd name="connsiteX0" fmla="*/ 5433450 w 5445612"/>
              <a:gd name="connsiteY0" fmla="*/ 12179 h 3946525"/>
              <a:gd name="connsiteX1" fmla="*/ 5445612 w 5445612"/>
              <a:gd name="connsiteY1" fmla="*/ 0 h 3946525"/>
              <a:gd name="connsiteX2" fmla="*/ 5445612 w 5445612"/>
              <a:gd name="connsiteY2" fmla="*/ 3946525 h 3946525"/>
              <a:gd name="connsiteX3" fmla="*/ 1573 w 5445612"/>
              <a:gd name="connsiteY3" fmla="*/ 3936297 h 3946525"/>
              <a:gd name="connsiteX4" fmla="*/ 5433450 w 5445612"/>
              <a:gd name="connsiteY4" fmla="*/ 12179 h 3946525"/>
              <a:gd name="connsiteX0" fmla="*/ 5380034 w 5392196"/>
              <a:gd name="connsiteY0" fmla="*/ 12179 h 3946525"/>
              <a:gd name="connsiteX1" fmla="*/ 5392196 w 5392196"/>
              <a:gd name="connsiteY1" fmla="*/ 0 h 3946525"/>
              <a:gd name="connsiteX2" fmla="*/ 5392196 w 5392196"/>
              <a:gd name="connsiteY2" fmla="*/ 3946525 h 3946525"/>
              <a:gd name="connsiteX3" fmla="*/ 1631 w 5392196"/>
              <a:gd name="connsiteY3" fmla="*/ 3721509 h 3946525"/>
              <a:gd name="connsiteX4" fmla="*/ 5380034 w 5392196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24 w 5432186"/>
              <a:gd name="connsiteY0" fmla="*/ 12179 h 3946525"/>
              <a:gd name="connsiteX1" fmla="*/ 5432186 w 5432186"/>
              <a:gd name="connsiteY1" fmla="*/ 0 h 3946525"/>
              <a:gd name="connsiteX2" fmla="*/ 5432186 w 5432186"/>
              <a:gd name="connsiteY2" fmla="*/ 3946525 h 3946525"/>
              <a:gd name="connsiteX3" fmla="*/ 1516 w 5432186"/>
              <a:gd name="connsiteY3" fmla="*/ 3946525 h 3946525"/>
              <a:gd name="connsiteX4" fmla="*/ 5420024 w 5432186"/>
              <a:gd name="connsiteY4" fmla="*/ 12179 h 3946525"/>
              <a:gd name="connsiteX0" fmla="*/ 5464554 w 5476716"/>
              <a:gd name="connsiteY0" fmla="*/ 12179 h 3946525"/>
              <a:gd name="connsiteX1" fmla="*/ 5476716 w 5476716"/>
              <a:gd name="connsiteY1" fmla="*/ 0 h 3946525"/>
              <a:gd name="connsiteX2" fmla="*/ 5476716 w 5476716"/>
              <a:gd name="connsiteY2" fmla="*/ 3946525 h 3946525"/>
              <a:gd name="connsiteX3" fmla="*/ 1474 w 5476716"/>
              <a:gd name="connsiteY3" fmla="*/ 3946525 h 3946525"/>
              <a:gd name="connsiteX4" fmla="*/ 5464554 w 5476716"/>
              <a:gd name="connsiteY4" fmla="*/ 12179 h 3946525"/>
              <a:gd name="connsiteX0" fmla="*/ 5463080 w 5475242"/>
              <a:gd name="connsiteY0" fmla="*/ 12179 h 3946525"/>
              <a:gd name="connsiteX1" fmla="*/ 5475242 w 5475242"/>
              <a:gd name="connsiteY1" fmla="*/ 0 h 3946525"/>
              <a:gd name="connsiteX2" fmla="*/ 5475242 w 5475242"/>
              <a:gd name="connsiteY2" fmla="*/ 3946525 h 3946525"/>
              <a:gd name="connsiteX3" fmla="*/ 0 w 5475242"/>
              <a:gd name="connsiteY3" fmla="*/ 3946525 h 3946525"/>
              <a:gd name="connsiteX4" fmla="*/ 5463080 w 5475242"/>
              <a:gd name="connsiteY4" fmla="*/ 12179 h 394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242" h="3946525">
                <a:moveTo>
                  <a:pt x="5463080" y="12179"/>
                </a:moveTo>
                <a:lnTo>
                  <a:pt x="5475242" y="0"/>
                </a:lnTo>
                <a:lnTo>
                  <a:pt x="5475242" y="3946525"/>
                </a:lnTo>
                <a:lnTo>
                  <a:pt x="0" y="3946525"/>
                </a:lnTo>
                <a:cubicBezTo>
                  <a:pt x="282730" y="2678807"/>
                  <a:pt x="1479627" y="206377"/>
                  <a:pt x="5463080" y="12179"/>
                </a:cubicBezTo>
                <a:close/>
              </a:path>
            </a:pathLst>
          </a:custGeom>
          <a:noFill/>
        </p:spPr>
        <p:txBody>
          <a:bodyPr vert="horz" lIns="0" tIns="0" rIns="0" bIns="0" anchor="ctr" anchorCtr="1"/>
          <a:lstStyle>
            <a:lvl1pPr marL="0" indent="0" algn="r">
              <a:buNone/>
              <a:defRPr sz="1300">
                <a:solidFill>
                  <a:srgbClr val="00A7B5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DEFB368-B217-4A16-9BFE-6CA85D72D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5" name="GTLogo">
            <a:extLst>
              <a:ext uri="{FF2B5EF4-FFF2-40B4-BE49-F238E27FC236}">
                <a16:creationId xmlns:a16="http://schemas.microsoft.com/office/drawing/2014/main" id="{547AA1F9-2774-4D2A-A381-14A9D777C2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4FF79F-7CEA-4ED5-811E-3F2D167F5D4D}"/>
              </a:ext>
            </a:extLst>
          </p:cNvPr>
          <p:cNvSpPr/>
          <p:nvPr userDrawn="1"/>
        </p:nvSpPr>
        <p:spPr>
          <a:xfrm>
            <a:off x="9220200" y="0"/>
            <a:ext cx="1466850" cy="1851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/>
              <a:t>PHOTO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insert a photo click on the image frame and then insert your photo using the </a:t>
            </a:r>
            <a:r>
              <a:rPr lang="en-GB" sz="800" b="0" dirty="0" err="1"/>
              <a:t>BrandCentral</a:t>
            </a:r>
            <a:r>
              <a:rPr lang="en-GB" sz="800" b="0" dirty="0"/>
              <a:t> button on your toolbar.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scale, crop and move the photo, right click and choose the crop tool. You can now scale and move the photo to the desired position.</a:t>
            </a:r>
          </a:p>
        </p:txBody>
      </p:sp>
    </p:spTree>
    <p:extLst>
      <p:ext uri="{BB962C8B-B14F-4D97-AF65-F5344CB8AC3E}">
        <p14:creationId xmlns:p14="http://schemas.microsoft.com/office/powerpoint/2010/main" val="3895816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50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1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2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26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29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2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27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9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6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1967" tIns="71967" rIns="71967" bIns="71967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273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tags" Target="../tags/tag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65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 txBox="1">
            <a:spLocks/>
          </p:cNvSpPr>
          <p:nvPr userDrawn="1"/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000" b="1" kern="1200">
                <a:solidFill>
                  <a:srgbClr val="4F2D7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sp>
        <p:nvSpPr>
          <p:cNvPr id="18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1"/>
          <p:cNvSpPr txBox="1">
            <a:spLocks/>
          </p:cNvSpPr>
          <p:nvPr userDrawn="1"/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000" b="1" kern="1200">
                <a:solidFill>
                  <a:srgbClr val="00A7B5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add name</a:t>
            </a:r>
          </a:p>
        </p:txBody>
      </p:sp>
      <p:sp>
        <p:nvSpPr>
          <p:cNvPr id="22" name="Text Placeholder 21"/>
          <p:cNvSpPr txBox="1">
            <a:spLocks/>
          </p:cNvSpPr>
          <p:nvPr userDrawn="1"/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1800" kern="1200" baseline="0">
                <a:solidFill>
                  <a:srgbClr val="00A7B5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add position or firm</a:t>
            </a:r>
            <a:endParaRPr lang="en-US" dirty="0"/>
          </a:p>
        </p:txBody>
      </p:sp>
      <p:pic>
        <p:nvPicPr>
          <p:cNvPr id="15" name="GTLogoNoTag" hidden="1">
            <a:extLst>
              <a:ext uri="{FF2B5EF4-FFF2-40B4-BE49-F238E27FC236}">
                <a16:creationId xmlns:a16="http://schemas.microsoft.com/office/drawing/2014/main" id="{8412FA20-83B3-4C55-AF23-F06656DCE3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6" name="GTLogo">
            <a:extLst>
              <a:ext uri="{FF2B5EF4-FFF2-40B4-BE49-F238E27FC236}">
                <a16:creationId xmlns:a16="http://schemas.microsoft.com/office/drawing/2014/main" id="{860FB02E-D3C1-43A6-954C-64FE742B79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0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Copyright"/>
          <p:cNvSpPr txBox="1"/>
          <p:nvPr userDrawn="1"/>
        </p:nvSpPr>
        <p:spPr>
          <a:xfrm>
            <a:off x="656231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bg1"/>
                </a:solidFill>
              </a:rPr>
              <a:t>©</a:t>
            </a:r>
            <a:r>
              <a:rPr lang="sr-Latn-RS" sz="600">
                <a:solidFill>
                  <a:schemeClr val="bg1"/>
                </a:solidFill>
              </a:rPr>
              <a:t>2020</a:t>
            </a:r>
            <a:r>
              <a:rPr lang="en-US" sz="600">
                <a:solidFill>
                  <a:schemeClr val="bg1"/>
                </a:solidFill>
              </a:rPr>
              <a:t> Grant Thornton Srbija. All rights reserved.</a:t>
            </a:r>
            <a:endParaRPr lang="en-GB" sz="6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3"/>
          <p:cNvSpPr txBox="1">
            <a:spLocks/>
          </p:cNvSpPr>
          <p:nvPr userDrawn="1"/>
        </p:nvSpPr>
        <p:spPr>
          <a:xfrm>
            <a:off x="468313" y="2619375"/>
            <a:ext cx="8207372" cy="1569556"/>
          </a:xfrm>
          <a:prstGeom prst="rect">
            <a:avLst/>
          </a:prstGeom>
        </p:spPr>
        <p:txBody>
          <a:bodyPr vert="horz" lIns="0" tIns="45698" rIns="0" bIns="45698"/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000" b="1" kern="120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here to add title</a:t>
            </a:r>
            <a:br>
              <a:rPr lang="en-US"/>
            </a:br>
            <a:r>
              <a:rPr lang="en-US"/>
              <a:t>on two decks</a:t>
            </a:r>
            <a:endParaRPr lang="en-US" dirty="0"/>
          </a:p>
        </p:txBody>
      </p:sp>
      <p:sp>
        <p:nvSpPr>
          <p:cNvPr id="20" name="Text Placeholder 3"/>
          <p:cNvSpPr txBox="1">
            <a:spLocks/>
          </p:cNvSpPr>
          <p:nvPr userDrawn="1"/>
        </p:nvSpPr>
        <p:spPr>
          <a:xfrm>
            <a:off x="468343" y="1203344"/>
            <a:ext cx="8207375" cy="63944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FF48407-9AE9-463E-9826-84A5E1C6074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34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62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1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805" y="4827584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72" y="4803169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0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9" r:id="rId2"/>
    <p:sldLayoutId id="2147483725" r:id="rId3"/>
    <p:sldLayoutId id="2147483731" r:id="rId4"/>
    <p:sldLayoutId id="2147483727" r:id="rId5"/>
    <p:sldLayoutId id="2147483757" r:id="rId6"/>
    <p:sldLayoutId id="2147483714" r:id="rId7"/>
    <p:sldLayoutId id="2147483732" r:id="rId8"/>
    <p:sldLayoutId id="2147483756" r:id="rId9"/>
    <p:sldLayoutId id="2147483752" r:id="rId10"/>
    <p:sldLayoutId id="2147483733" r:id="rId11"/>
    <p:sldLayoutId id="2147483755" r:id="rId12"/>
    <p:sldLayoutId id="2147483749" r:id="rId13"/>
    <p:sldLayoutId id="2147483750" r:id="rId14"/>
    <p:sldLayoutId id="2147483751" r:id="rId15"/>
    <p:sldLayoutId id="2147483766" r:id="rId16"/>
    <p:sldLayoutId id="2147483735" r:id="rId17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7" y="4905630"/>
            <a:ext cx="2411875" cy="184666"/>
          </a:xfrm>
          <a:prstGeom prst="rect">
            <a:avLst/>
          </a:prstGeom>
          <a:noFill/>
        </p:spPr>
        <p:txBody>
          <a:bodyPr wrap="square" lIns="0" tIns="45715" rIns="0" bIns="45715" rtlCol="0" anchor="ctr" anchorCtr="0">
            <a:noAutofit/>
          </a:bodyPr>
          <a:lstStyle/>
          <a:p>
            <a:pPr defTabSz="457142"/>
            <a:r>
              <a:rPr lang="en-US" sz="600">
                <a:solidFill>
                  <a:prstClr val="black"/>
                </a:solidFill>
              </a:rPr>
              <a:t>©</a:t>
            </a:r>
            <a:r>
              <a:rPr lang="sr-Latn-RS" sz="600">
                <a:solidFill>
                  <a:prstClr val="black"/>
                </a:solidFill>
              </a:rPr>
              <a:t>2020</a:t>
            </a:r>
            <a:r>
              <a:rPr lang="en-US" sz="600">
                <a:solidFill>
                  <a:prstClr val="black"/>
                </a:solidFill>
              </a:rPr>
              <a:t>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5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1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80" y="4827584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142"/>
            <a:fld id="{8917037F-13F4-43B6-99FF-D710FE0C4777}" type="slidenum">
              <a:rPr lang="en-GB" smtClean="0">
                <a:solidFill>
                  <a:prstClr val="black"/>
                </a:solidFill>
              </a:rPr>
              <a:pPr defTabSz="457142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8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2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hf hdr="0" ftr="0" dt="0"/>
  <p:txStyles>
    <p:titleStyle>
      <a:lvl1pPr algn="l" defTabSz="457142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910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865" indent="-359955" algn="l" defTabSz="457142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20" indent="-359955" algn="l" defTabSz="457142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142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2" y="4905628"/>
            <a:ext cx="2411875" cy="184666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defTabSz="457200"/>
            <a:r>
              <a:rPr lang="en-US" sz="600">
                <a:solidFill>
                  <a:prstClr val="black"/>
                </a:solidFill>
              </a:rPr>
              <a:t>©</a:t>
            </a:r>
            <a:r>
              <a:rPr lang="sr-Latn-RS" sz="600">
                <a:solidFill>
                  <a:prstClr val="black"/>
                </a:solidFill>
              </a:rPr>
              <a:t>2020</a:t>
            </a:r>
            <a:r>
              <a:rPr lang="en-US" sz="600">
                <a:solidFill>
                  <a:prstClr val="black"/>
                </a:solidFill>
              </a:rPr>
              <a:t>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0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75" y="4827583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fld id="{8917037F-13F4-43B6-99FF-D710FE0C4777}" type="slidenum">
              <a:rPr lang="en-GB">
                <a:solidFill>
                  <a:prstClr val="black"/>
                </a:solidFill>
              </a:rPr>
              <a:pPr defTabSz="45720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3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457200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62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1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20"/>
            </p:custDataLst>
          </p:nvPr>
        </p:nvGrpSpPr>
        <p:grpSpPr>
          <a:xfrm>
            <a:off x="6581805" y="4827584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72" y="4803169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  <p:sldLayoutId id="2147484006" r:id="rId18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0E3732-AE46-4C55-BE2A-C7ACF77A4E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0412" r="10412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5E361-175E-4C18-BD19-78195316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r-Latn-RS" dirty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452A1-2B10-4C20-81C8-8F4B90EB6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5028" y="3476214"/>
            <a:ext cx="4025944" cy="1005126"/>
          </a:xfrm>
        </p:spPr>
        <p:txBody>
          <a:bodyPr/>
          <a:lstStyle/>
          <a:p>
            <a:r>
              <a:rPr lang="sr-Cyrl-RS" dirty="0"/>
              <a:t>ГАРАНТНА ШЕМА </a:t>
            </a:r>
            <a:r>
              <a:rPr lang="sr-Cyrl-RS"/>
              <a:t>КАО МЕРА ПОДРШКЕ ПРИВРЕДНИМ СУБЈЕКТИМА </a:t>
            </a:r>
            <a:endParaRPr lang="sr-Latn-RS" dirty="0"/>
          </a:p>
          <a:p>
            <a:r>
              <a:rPr lang="sr-Latn-RS" dirty="0"/>
              <a:t> </a:t>
            </a:r>
          </a:p>
          <a:p>
            <a:r>
              <a:rPr lang="sr-Latn-RS" dirty="0"/>
              <a:t>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940D9-61CA-4217-855B-72B2B1E51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235" y="1203351"/>
            <a:ext cx="4990514" cy="1610677"/>
          </a:xfrm>
        </p:spPr>
        <p:txBody>
          <a:bodyPr/>
          <a:lstStyle/>
          <a:p>
            <a:r>
              <a:rPr lang="sr-Cyrl-RS" sz="2400" dirty="0"/>
              <a:t>ПРОГРАМ ФИНАНСИЈСКЕ ПОДРШКЕ ЗА ОДРЖАВАЊЕ ЛИКВИДНОСТИ</a:t>
            </a:r>
            <a:r>
              <a:rPr lang="sr-Latn-RS" sz="2400" dirty="0"/>
              <a:t> </a:t>
            </a:r>
          </a:p>
          <a:p>
            <a:r>
              <a:rPr lang="sr-Latn-RS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5542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Cyrl-RS" sz="2800"/>
              <a:t>ОПШТИ УСЛОВИ </a:t>
            </a:r>
            <a:endParaRPr lang="sr-Latn-R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DD9C21-3266-4A52-886F-67E5309F1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525" y="797442"/>
            <a:ext cx="8241291" cy="3898384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sr-Latn-RS" sz="1700">
              <a:solidFill>
                <a:srgbClr val="333333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sr-Cyrl-RS" sz="170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Ове </a:t>
            </a:r>
            <a:r>
              <a:rPr lang="sr-Cyrl-RS" sz="17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кредите могу да користе клијенти банака ако испуњавају следеће услове:</a:t>
            </a:r>
            <a:endParaRPr lang="en-US" sz="17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Да на дан 31. децембар 2019. године нису била у тешкоћама и нису у статусу </a:t>
            </a:r>
            <a:r>
              <a:rPr lang="sr-Cyrl-RS" sz="17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неизмирења</a:t>
            </a:r>
            <a:r>
              <a:rPr lang="sr-Cyrl-RS" sz="17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обавеза према регулативи Народне банке Србије на дан 29. фебруар 2020. Године (да нису били у статусу „</a:t>
            </a:r>
            <a:r>
              <a:rPr lang="sr-Latn-RS" sz="17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defolta</a:t>
            </a:r>
            <a:r>
              <a:rPr lang="sr-Cyrl-RS" sz="17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“ </a:t>
            </a:r>
            <a:r>
              <a:rPr lang="sr-Cyrl-RS" sz="170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и статусу </a:t>
            </a:r>
            <a:r>
              <a:rPr lang="sr-Latn-RS" sz="170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NPL</a:t>
            </a:r>
            <a:r>
              <a:rPr lang="sr-Cyrl-RS" sz="17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 на дан 29. фебруар 2020. године</a:t>
            </a:r>
            <a:endParaRPr lang="en-US" sz="17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Да немају доспеле а неизмирене обавезе по основу пореза у Републици Србији</a:t>
            </a:r>
            <a:endParaRPr lang="sr-Cyrl-RS" sz="1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Да је у структури </a:t>
            </a:r>
            <a:r>
              <a:rPr lang="sr-Cyrl-RS" sz="17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влаништва</a:t>
            </a:r>
            <a:r>
              <a:rPr lang="sr-Cyrl-RS" sz="17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преко 50% приватно власништво. </a:t>
            </a:r>
            <a:r>
              <a:rPr lang="sr-Cyrl-RS" sz="17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Гарантном шемом искључени су локалне самоуправе, градска </a:t>
            </a:r>
            <a:r>
              <a:rPr lang="sr-Cyrl-RS" sz="170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државна предузећа</a:t>
            </a:r>
            <a:r>
              <a:rPr lang="sr-Cyrl-RS" sz="17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фирме основане у претходне две године.</a:t>
            </a: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241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Cyrl-RS" sz="2800"/>
              <a:t>ОПШТИ УСЛОВИ </a:t>
            </a:r>
            <a:endParaRPr lang="sr-Latn-R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DD9C21-3266-4A52-886F-67E5309F1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525" y="797442"/>
            <a:ext cx="8241291" cy="3898384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sr-Latn-RS" sz="1600">
              <a:solidFill>
                <a:srgbClr val="333333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Да 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немају дуговања у статусу неизмирених обавеза и </a:t>
            </a:r>
            <a:r>
              <a:rPr lang="sr-Cyrl-R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да банка према 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њима није предузела мере реструктурирања у периоду од 12 месеци пре 29. фебруара 2020. године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245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Да се над њим не спроводи споразумно финансијско </a:t>
            </a:r>
            <a:r>
              <a:rPr lang="sr-Cyrl-RS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реструктуирање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 смислу Закона о споразумном финансијском </a:t>
            </a:r>
            <a:r>
              <a:rPr lang="sr-Cyrl-RS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реструктуирању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да нису у стечају у смислу Закона о стечају претходни стечајни поступак, банкротство, </a:t>
            </a:r>
            <a:r>
              <a:rPr lang="sr-Cyrl-R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реорганизација) или 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 поступку принудне ликвидације 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sr-Cyrl-R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Да нису већ корисници кредита обезбеђеног гарантном шемом 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305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Cyrl-RS" sz="2800"/>
              <a:t>ПОСЕБНИ УСЛОВИ </a:t>
            </a:r>
            <a:endParaRPr lang="sr-Latn-R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DD9C21-3266-4A52-886F-67E5309F1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525" y="797442"/>
            <a:ext cx="8241291" cy="3898384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sr-Latn-RS" sz="1700">
              <a:solidFill>
                <a:srgbClr val="333333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sr-Cyrl-R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en-GB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орисник кредита </a:t>
            </a:r>
            <a:r>
              <a:rPr lang="en-GB" sz="1700" b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не</a:t>
            </a:r>
            <a:r>
              <a:rPr lang="sr-Cyrl-RS" sz="1700" b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може </a:t>
            </a:r>
            <a:r>
              <a:rPr lang="en-GB" sz="1700" b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исплаћивати</a:t>
            </a:r>
            <a:r>
              <a:rPr lang="en-GB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учешће у добити </a:t>
            </a:r>
            <a:r>
              <a:rPr lang="en-GB" sz="1700" b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(дивиденде)</a:t>
            </a:r>
            <a:r>
              <a:rPr lang="en-GB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нити повраћај позајмице оснивача у првих годину дана након закључења уговора о кредиту</a:t>
            </a:r>
            <a:r>
              <a:rPr lang="sr-Cyrl-R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7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en-GB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орисник кредита </a:t>
            </a:r>
            <a:r>
              <a:rPr lang="en-GB" sz="1700" b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неће вршити током трајања грејс-периода</a:t>
            </a:r>
            <a:r>
              <a:rPr lang="en-GB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по кредиту </a:t>
            </a:r>
            <a:r>
              <a:rPr lang="en-GB" sz="1700" b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превремену отплату постојећих кредита са истом наменом код било које друге банке,</a:t>
            </a:r>
            <a:r>
              <a:rPr lang="en-GB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а који нису укључени у осигурани портфолио.</a:t>
            </a:r>
            <a:endParaRPr lang="en-US" sz="17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932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/>
          <a:lstStyle/>
          <a:p>
            <a:pPr marL="1254125" indent="-1254125"/>
            <a:r>
              <a:rPr lang="sr-Cyrl-RS" sz="3200" dirty="0">
                <a:solidFill>
                  <a:schemeClr val="accent1"/>
                </a:solidFill>
              </a:rPr>
              <a:t>УСЛОВИ КРЕДИТИРАЊА</a:t>
            </a:r>
            <a:r>
              <a:rPr lang="sr-Latn-RS" sz="1800" dirty="0"/>
              <a:t> </a:t>
            </a:r>
          </a:p>
          <a:p>
            <a:endParaRPr lang="sr-Latn-R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100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Cyrl-RS" sz="2800"/>
              <a:t> УСЛОВИ </a:t>
            </a:r>
            <a:r>
              <a:rPr lang="sr-Cyrl-RS" sz="2800" dirty="0"/>
              <a:t>ЗА КОРИШЋЕЊЕ КРЕДИТА</a:t>
            </a:r>
            <a:endParaRPr lang="sr-Latn-R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DD9C21-3266-4A52-886F-67E5309F1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525" y="797442"/>
            <a:ext cx="8241291" cy="3898384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sr-Cyrl-RS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Износ кредита и валута 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sr-Cyrl-RS" sz="16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Кредити се одобравају </a:t>
            </a:r>
            <a:r>
              <a:rPr lang="sr-Cyrl-RS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до 25% прихода у 2019. </a:t>
            </a:r>
            <a:r>
              <a:rPr lang="sr-Cyrl-RS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или до износа од 25% прихода или до </a:t>
            </a:r>
            <a:r>
              <a:rPr lang="sr-Cyrl-RS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3 милиона еура</a:t>
            </a:r>
            <a:r>
              <a:rPr lang="sr-Cyrl-RS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зависно који је износ </a:t>
            </a:r>
            <a:r>
              <a:rPr lang="sr-Cyrl-RS" sz="16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мањи.         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sr-Cyrl-RS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sr-Cyrl-RS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en-GB" sz="16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алута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кредита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је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динар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(РСД)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или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евро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(ЕУР</a:t>
            </a:r>
            <a:r>
              <a:rPr lang="sr-Cyrl-RS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sr-Cyrl-RS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Каматна стопа 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sr-Cyrl-RS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аматну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стопу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одређује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банка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складу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са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својом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кредитном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политиком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а у </a:t>
            </a:r>
            <a:r>
              <a:rPr lang="en-GB" sz="16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износу</a:t>
            </a:r>
            <a:r>
              <a:rPr lang="en-GB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не</a:t>
            </a:r>
            <a:r>
              <a:rPr lang="en-GB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већем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једномесечне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стопе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BELIBOR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увећане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sr-Cyrl-RS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50% </a:t>
            </a:r>
            <a:r>
              <a:rPr lang="en-GB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(1М BELIBOR + 2.5 </a:t>
            </a:r>
            <a:r>
              <a:rPr lang="en-GB" sz="16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п.п</a:t>
            </a:r>
            <a:r>
              <a:rPr lang="en-GB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одобрене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динарима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(РСД</a:t>
            </a:r>
            <a:r>
              <a:rPr lang="sr-Cyrl-RS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 / 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износу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већем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тромесечне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стопе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EURIBOR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увећане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r>
              <a:rPr lang="sr-Cyrl-RS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00% </a:t>
            </a:r>
            <a:r>
              <a:rPr lang="en-GB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(3М EURIBOR + 3.0 </a:t>
            </a:r>
            <a:r>
              <a:rPr lang="en-GB" sz="16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п.п</a:t>
            </a:r>
            <a:r>
              <a:rPr lang="en-GB" sz="16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одобрене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en-GB" sz="16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еврима</a:t>
            </a:r>
            <a:r>
              <a:rPr lang="en-GB" sz="16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(ЕУР)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03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Cyrl-RS" sz="2800"/>
              <a:t> УСЛОВИ </a:t>
            </a:r>
            <a:r>
              <a:rPr lang="sr-Cyrl-RS" sz="2800" dirty="0"/>
              <a:t>ЗА КОРИШЋЕЊЕ КРЕДИТА</a:t>
            </a:r>
            <a:endParaRPr lang="sr-Latn-R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DD9C21-3266-4A52-886F-67E5309F1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525" y="797442"/>
            <a:ext cx="8241291" cy="3898384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sr-Latn-RS" sz="1700" b="1">
              <a:solidFill>
                <a:srgbClr val="333333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b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Отплата 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Отплата се врши у </a:t>
            </a:r>
            <a:r>
              <a:rPr lang="sr-Cyrl-RS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месечним ануитетима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Рокови враћања 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ок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враћања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кредита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одређује се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уговором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о </a:t>
            </a:r>
            <a:r>
              <a:rPr lang="en-GB" sz="170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</a:t>
            </a:r>
            <a:r>
              <a:rPr lang="sr-Cyrl-R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     </a:t>
            </a:r>
            <a:r>
              <a:rPr lang="en-GB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закљученим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између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банке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корисника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 тим да рок враћања </a:t>
            </a:r>
            <a:r>
              <a:rPr lang="sr-Cyrl-RS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не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може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Cyrl-RS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ити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дужи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36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месеци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дана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пуштања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кредита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течај у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кључујући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грејс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период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трајању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девет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до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12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месец</a:t>
            </a:r>
            <a:r>
              <a:rPr lang="sr-Cyrl-RS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95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/>
          <a:lstStyle/>
          <a:p>
            <a:pPr marL="1254125" indent="-1254125"/>
            <a:r>
              <a:rPr lang="sr-Latn-RS" sz="3200" dirty="0">
                <a:solidFill>
                  <a:schemeClr val="accent1"/>
                </a:solidFill>
              </a:rPr>
              <a:t>SREDSTVA OBEZBEĐENJA ZA SVE KORISNIKE</a:t>
            </a:r>
            <a:r>
              <a:rPr lang="sr-Latn-RS" sz="1800" dirty="0"/>
              <a:t> </a:t>
            </a:r>
          </a:p>
          <a:p>
            <a:endParaRPr lang="sr-Latn-R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14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Cyrl-RS" sz="2800"/>
              <a:t> ОБЕЗБЕЂЕЊЕ </a:t>
            </a:r>
            <a:r>
              <a:rPr lang="sr-Cyrl-RS" sz="2800" dirty="0"/>
              <a:t>КРЕДИТА </a:t>
            </a:r>
            <a:endParaRPr lang="sr-Latn-R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DD9C21-3266-4A52-886F-67E5309F1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525" y="797442"/>
            <a:ext cx="8241291" cy="3898384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750"/>
              </a:spcAft>
              <a:buNone/>
            </a:pPr>
            <a:endParaRPr lang="sr-Cyrl-RS" sz="1600" dirty="0">
              <a:solidFill>
                <a:srgbClr val="333333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ао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инструмент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обезбеђења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кредита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достављ</a:t>
            </a:r>
            <a:r>
              <a:rPr lang="sr-Cyrl-RS" sz="170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ају</a:t>
            </a:r>
            <a:r>
              <a:rPr lang="sr-Cyrl-R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се </a:t>
            </a:r>
            <a:r>
              <a:rPr lang="en-GB" sz="1700" b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најмање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менице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корисника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већинског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власника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корисника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где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се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под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већинским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власништвом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подразумева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директно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власништво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једнако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или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веће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25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%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9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r-Cyrl-RS" sz="3200" b="1">
                <a:solidFill>
                  <a:schemeClr val="accent1"/>
                </a:solidFill>
              </a:rPr>
              <a:t>ФИНАНСИЈСКА ПОДРШКА </a:t>
            </a:r>
            <a:r>
              <a:rPr lang="sr-Latn-RS" sz="3200">
                <a:solidFill>
                  <a:schemeClr val="accent1"/>
                </a:solidFill>
              </a:rPr>
              <a:t> </a:t>
            </a:r>
            <a:endParaRPr lang="sr-Latn-RS" sz="3200" dirty="0">
              <a:solidFill>
                <a:schemeClr val="accent1"/>
              </a:solidFill>
            </a:endParaRPr>
          </a:p>
          <a:p>
            <a:endParaRPr lang="pl-PL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034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Cyrl-RS" sz="2800"/>
              <a:t>УРЕДА ВЛАДЕ </a:t>
            </a:r>
            <a:endParaRPr lang="sr-Latn-R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DD9C21-3266-4A52-886F-67E5309F1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525" y="1063256"/>
            <a:ext cx="8241291" cy="3632570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None/>
            </a:pPr>
            <a:endParaRPr lang="sr-Latn-RS" sz="2000" dirty="0">
              <a:solidFill>
                <a:srgbClr val="333333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None/>
            </a:pPr>
            <a:r>
              <a:rPr lang="sr-Cyrl-RS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Влада Републике Србије, 16.априла 2020</a:t>
            </a:r>
            <a:r>
              <a:rPr lang="sr-Latn-RS" sz="200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sr-Cyrl-RS" sz="200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године донела је Уредбу о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утврђивању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гарантне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шеме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као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мера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подршке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привреди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за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ублажавање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последица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пандемије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болести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Cyrl-RS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COVID-1</a:t>
            </a:r>
            <a:r>
              <a:rPr lang="sr-Cyrl-RS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9“ којом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се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уређују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услови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поступак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висина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начин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обезбеђења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средстава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за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издавање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гаранција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Републике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Србије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складу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са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гарантном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шемом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са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циљем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повећања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ликвидности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привредних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субјеката</a:t>
            </a:r>
            <a:r>
              <a:rPr lang="en-GB" sz="20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9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Cyrl-RS" sz="2800"/>
              <a:t>ОПШТИ ПОДАЦИ </a:t>
            </a:r>
            <a:endParaRPr lang="sr-Latn-R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DD9C21-3266-4A52-886F-67E5309F1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525" y="1063256"/>
            <a:ext cx="8241291" cy="3632570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РС издаје гаранције у корист банака.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sr-Latn-RS" sz="1800" dirty="0">
              <a:solidFill>
                <a:srgbClr val="333333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Гаранција </a:t>
            </a:r>
            <a:r>
              <a:rPr lang="sr-Cyrl-RS" sz="18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се издаје као </a:t>
            </a:r>
            <a:r>
              <a:rPr lang="sr-Cyrl-RS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безусловна, без права на приговор и наплатива на први позив.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Гаранција обезбеђује 80% кредита. 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sr-Cyrl-RS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говор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о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кредиту</a:t>
            </a:r>
            <a:r>
              <a:rPr lang="sr-Cyrl-RS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са клијентом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мора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бити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закључен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најкасније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до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31.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децембра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2020. </a:t>
            </a:r>
            <a:r>
              <a:rPr lang="sr-Cyrl-RS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одине</a:t>
            </a:r>
            <a:r>
              <a:rPr lang="sr-Cyrl-RS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а мора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бити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пуштен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течај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најкасније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до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31.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јануара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2021. </a:t>
            </a:r>
            <a:r>
              <a:rPr lang="sr-Cyrl-RS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одине</a:t>
            </a:r>
            <a:r>
              <a:rPr lang="sr-Cyrl-RS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20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None/>
            </a:pPr>
            <a:endParaRPr lang="sr-Latn-RS" sz="2000" dirty="0">
              <a:solidFill>
                <a:srgbClr val="333333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08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r-Cyrl-RS" sz="3200" b="1" dirty="0">
                <a:solidFill>
                  <a:schemeClr val="accent1"/>
                </a:solidFill>
              </a:rPr>
              <a:t>Ко може да конкурише</a:t>
            </a:r>
            <a:endParaRPr lang="sr-Latn-RS" sz="3200" dirty="0">
              <a:solidFill>
                <a:schemeClr val="accent1"/>
              </a:solidFill>
            </a:endParaRPr>
          </a:p>
          <a:p>
            <a:endParaRPr lang="pl-PL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3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Latn-RS" sz="2800"/>
              <a:t>K</a:t>
            </a:r>
            <a:r>
              <a:rPr lang="sr-Cyrl-RS" sz="2800"/>
              <a:t>ОРИСНИЦИ </a:t>
            </a:r>
            <a:endParaRPr lang="sr-Latn-R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DD9C21-3266-4A52-886F-67E5309F1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525" y="1063256"/>
            <a:ext cx="8241291" cy="3632570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Корисник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кредита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обезбеђеног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гаранцијом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из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гарантне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шеме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може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бити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лице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са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седиштем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Републици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Србији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укључујући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пољопривредна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газдинства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које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је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регистровано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Агенцији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привредне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регистре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класификовано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као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предузетник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или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микро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мало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средње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привредно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друштво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складу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са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законом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којим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уређује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рачуноводство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2)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лице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коме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је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складу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са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кредитном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политиком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банке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одобрен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нови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или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занављање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постојећег</a:t>
            </a:r>
            <a:r>
              <a:rPr lang="en-GB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кредита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који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Република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Србија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може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гарантовати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банци</a:t>
            </a:r>
            <a:r>
              <a:rPr lang="en-GB" sz="18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None/>
            </a:pPr>
            <a:endParaRPr lang="sr-Latn-RS" sz="2000" dirty="0">
              <a:solidFill>
                <a:srgbClr val="333333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97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/>
          <a:lstStyle/>
          <a:p>
            <a:pPr marL="1254125" indent="-1254125"/>
            <a:r>
              <a:rPr lang="sr-Cyrl-RS" sz="3200">
                <a:solidFill>
                  <a:schemeClr val="accent1"/>
                </a:solidFill>
              </a:rPr>
              <a:t>Намена кредита</a:t>
            </a:r>
            <a:r>
              <a:rPr lang="sr-Latn-RS" sz="3200">
                <a:solidFill>
                  <a:schemeClr val="accent1"/>
                </a:solidFill>
              </a:rPr>
              <a:t> </a:t>
            </a:r>
            <a:endParaRPr lang="sr-Latn-RS" sz="3200" dirty="0">
              <a:solidFill>
                <a:schemeClr val="accent1"/>
              </a:solidFill>
            </a:endParaRPr>
          </a:p>
          <a:p>
            <a:endParaRPr lang="sr-Latn-RS" sz="1800" dirty="0"/>
          </a:p>
          <a:p>
            <a:endParaRPr lang="sr-Latn-R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78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Cyrl-RS" sz="2800"/>
              <a:t>НАМЕНА КРЕДИТА </a:t>
            </a:r>
            <a:endParaRPr lang="sr-Latn-R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DD9C21-3266-4A52-886F-67E5309F1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525" y="797442"/>
            <a:ext cx="8241291" cy="3898384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sr-Latn-RS" sz="1700">
              <a:solidFill>
                <a:srgbClr val="333333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Гранцијом 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се обезбеђују</a:t>
            </a:r>
            <a:r>
              <a:rPr lang="sr-Cyrl-RS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кредити за ликвидност и обртна средства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и то </a:t>
            </a:r>
            <a:r>
              <a:rPr lang="sr-Cyrl-RS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нови кредити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 циљу обезбеђења ликвидности и обртних </a:t>
            </a:r>
            <a:r>
              <a:rPr lang="sr-Cyrl-R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средства предузећа, </a:t>
            </a:r>
            <a:r>
              <a:rPr lang="sr-Cyrl-RS" sz="1700" b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као </a:t>
            </a:r>
            <a:r>
              <a:rPr lang="sr-Cyrl-RS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endParaRPr lang="en-US" sz="17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Cyrl-RS" sz="1700" b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Зановљени кредити</a:t>
            </a:r>
            <a:r>
              <a:rPr lang="sr-Cyrl-RS" sz="170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којим се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врши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замена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постојећих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износа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потраживања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банке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која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доспевају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или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истичу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након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закључења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уговора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о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гарантовању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између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Народне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банке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Србије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банака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који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су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били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уговорени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пре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дана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закључења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тог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уговора</a:t>
            </a:r>
            <a:r>
              <a:rPr lang="sr-Cyrl-RS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код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којих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потраживања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доспевају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периоду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након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29.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фебруара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2020.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године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а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не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касније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од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31.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децембра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2020.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године</a:t>
            </a:r>
            <a:r>
              <a:rPr lang="sr-Cyrl-RS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Кредити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се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не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могу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користити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рефинансирање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превремену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отплату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недоспелих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рата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постојећих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кредита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портфолију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банке</a:t>
            </a:r>
            <a:r>
              <a:rPr lang="en-GB" sz="17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Cyrl-RS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рефинансирање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кредита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код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других</a:t>
            </a:r>
            <a:r>
              <a:rPr lang="en-GB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банака</a:t>
            </a:r>
            <a:r>
              <a:rPr lang="sr-Cyrl-RS" sz="17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7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None/>
            </a:pPr>
            <a:endParaRPr lang="sr-Latn-RS" sz="2000" dirty="0">
              <a:solidFill>
                <a:srgbClr val="333333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756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/>
          <a:lstStyle/>
          <a:p>
            <a:pPr marL="1254125" indent="-1254125"/>
            <a:r>
              <a:rPr lang="sr-Cyrl-RS" sz="3200" dirty="0">
                <a:solidFill>
                  <a:schemeClr val="accent1"/>
                </a:solidFill>
              </a:rPr>
              <a:t>УСЛОВИ ЗА КОРИСНИКЕ КРЕДИТА</a:t>
            </a:r>
            <a:r>
              <a:rPr lang="sr-Latn-RS" sz="1800" dirty="0"/>
              <a:t> </a:t>
            </a:r>
          </a:p>
          <a:p>
            <a:endParaRPr lang="sr-Latn-R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3031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heme/theme1.xml><?xml version="1.0" encoding="utf-8"?>
<a:theme xmlns:a="http://schemas.openxmlformats.org/drawingml/2006/main" name="1_Title pages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 sz="2400"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400" dirty="0" err="1" smtClean="0"/>
        </a:defPPr>
      </a:lstStyle>
    </a:tx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B14144E2-4C08-4314-A29B-6AAB8E432B8F}"/>
    </a:ext>
  </a:extLst>
</a:theme>
</file>

<file path=ppt/theme/theme2.xml><?xml version="1.0" encoding="utf-8"?>
<a:theme xmlns:a="http://schemas.openxmlformats.org/drawingml/2006/main" name="2_Dividers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8F8F4C16-DC9D-4629-8927-F3990ED6718F}"/>
    </a:ext>
  </a:extLst>
</a:theme>
</file>

<file path=ppt/theme/theme3.xml><?xml version="1.0" encoding="utf-8"?>
<a:theme xmlns:a="http://schemas.openxmlformats.org/drawingml/2006/main" name="3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4.xml><?xml version="1.0" encoding="utf-8"?>
<a:theme xmlns:a="http://schemas.openxmlformats.org/drawingml/2006/main" name="4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5.xml><?xml version="1.0" encoding="utf-8"?>
<a:theme xmlns:a="http://schemas.openxmlformats.org/drawingml/2006/main" name="5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6.xml><?xml version="1.0" encoding="utf-8"?>
<a:theme xmlns:a="http://schemas.openxmlformats.org/drawingml/2006/main" name="6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</a:theme>
</file>

<file path=ppt/theme/themeOverride1.xml><?xml version="1.0" encoding="utf-8"?>
<a:themeOverride xmlns:a="http://schemas.openxmlformats.org/drawingml/2006/main">
  <a:clrScheme name="GT New">
    <a:dk1>
      <a:sysClr val="windowText" lastClr="000000"/>
    </a:dk1>
    <a:lt1>
      <a:sysClr val="window" lastClr="FFFFFF"/>
    </a:lt1>
    <a:dk2>
      <a:srgbClr val="747678"/>
    </a:dk2>
    <a:lt2>
      <a:srgbClr val="747678"/>
    </a:lt2>
    <a:accent1>
      <a:srgbClr val="4F2D7F"/>
    </a:accent1>
    <a:accent2>
      <a:srgbClr val="C8BEAF"/>
    </a:accent2>
    <a:accent3>
      <a:srgbClr val="00A7B5"/>
    </a:accent3>
    <a:accent4>
      <a:srgbClr val="FF7D1E"/>
    </a:accent4>
    <a:accent5>
      <a:srgbClr val="9BD732"/>
    </a:accent5>
    <a:accent6>
      <a:srgbClr val="E92841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GTI_Onscreen template_16x9_v7</Template>
  <TotalTime>3746</TotalTime>
  <Words>650</Words>
  <Application>Microsoft Office PowerPoint</Application>
  <PresentationFormat>On-screen Show (16:9)</PresentationFormat>
  <Paragraphs>89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Symbol</vt:lpstr>
      <vt:lpstr>Verdana</vt:lpstr>
      <vt:lpstr>1_Title pages</vt:lpstr>
      <vt:lpstr>2_Dividers</vt:lpstr>
      <vt:lpstr>3_Content</vt:lpstr>
      <vt:lpstr>4_Content</vt:lpstr>
      <vt:lpstr>5_Content</vt:lpstr>
      <vt:lpstr>6_Content</vt:lpstr>
      <vt:lpstr>PowerPoint Presentation</vt:lpstr>
      <vt:lpstr>PowerPoint Presentation</vt:lpstr>
      <vt:lpstr>УРЕДА ВЛАДЕ </vt:lpstr>
      <vt:lpstr>ОПШТИ ПОДАЦИ </vt:lpstr>
      <vt:lpstr>PowerPoint Presentation</vt:lpstr>
      <vt:lpstr>KОРИСНИЦИ </vt:lpstr>
      <vt:lpstr>PowerPoint Presentation</vt:lpstr>
      <vt:lpstr>НАМЕНА КРЕДИТА </vt:lpstr>
      <vt:lpstr>PowerPoint Presentation</vt:lpstr>
      <vt:lpstr>ОПШТИ УСЛОВИ </vt:lpstr>
      <vt:lpstr>ОПШТИ УСЛОВИ </vt:lpstr>
      <vt:lpstr>ПОСЕБНИ УСЛОВИ </vt:lpstr>
      <vt:lpstr>PowerPoint Presentation</vt:lpstr>
      <vt:lpstr> УСЛОВИ ЗА КОРИШЋЕЊЕ КРЕДИТА</vt:lpstr>
      <vt:lpstr> УСЛОВИ ЗА КОРИШЋЕЊЕ КРЕДИТА</vt:lpstr>
      <vt:lpstr>PowerPoint Presentation</vt:lpstr>
      <vt:lpstr> ОБЕЗБЕЂЕЊЕ КРЕДИТА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Nikola Vukotic</dc:creator>
  <cp:lastModifiedBy>Milos Bekcic</cp:lastModifiedBy>
  <cp:revision>787</cp:revision>
  <cp:lastPrinted>2019-05-07T13:11:27Z</cp:lastPrinted>
  <dcterms:created xsi:type="dcterms:W3CDTF">2018-03-20T10:48:36Z</dcterms:created>
  <dcterms:modified xsi:type="dcterms:W3CDTF">2020-05-29T09:51:36Z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bDocumentId">
    <vt:lpwstr>b98ea26b-2c2e-4441-aaed-d4fbb1659ed1</vt:lpwstr>
  </property>
</Properties>
</file>