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tags/tag7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  <p:sldMasterId id="2147483772" r:id="rId2"/>
    <p:sldMasterId id="2147483713" r:id="rId3"/>
    <p:sldMasterId id="2147483850" r:id="rId4"/>
    <p:sldMasterId id="2147483880" r:id="rId5"/>
    <p:sldMasterId id="2147483916" r:id="rId6"/>
    <p:sldMasterId id="2147483952" r:id="rId7"/>
    <p:sldMasterId id="2147483988" r:id="rId8"/>
    <p:sldMasterId id="2147484007" r:id="rId9"/>
  </p:sldMasterIdLst>
  <p:notesMasterIdLst>
    <p:notesMasterId r:id="rId56"/>
  </p:notesMasterIdLst>
  <p:handoutMasterIdLst>
    <p:handoutMasterId r:id="rId57"/>
  </p:handoutMasterIdLst>
  <p:sldIdLst>
    <p:sldId id="257" r:id="rId10"/>
    <p:sldId id="443" r:id="rId11"/>
    <p:sldId id="447" r:id="rId12"/>
    <p:sldId id="448" r:id="rId13"/>
    <p:sldId id="449" r:id="rId14"/>
    <p:sldId id="438" r:id="rId15"/>
    <p:sldId id="444" r:id="rId16"/>
    <p:sldId id="355" r:id="rId17"/>
    <p:sldId id="356" r:id="rId18"/>
    <p:sldId id="441" r:id="rId19"/>
    <p:sldId id="422" r:id="rId20"/>
    <p:sldId id="265" r:id="rId21"/>
    <p:sldId id="341" r:id="rId22"/>
    <p:sldId id="440" r:id="rId23"/>
    <p:sldId id="439" r:id="rId24"/>
    <p:sldId id="434" r:id="rId25"/>
    <p:sldId id="436" r:id="rId26"/>
    <p:sldId id="268" r:id="rId27"/>
    <p:sldId id="296" r:id="rId28"/>
    <p:sldId id="432" r:id="rId29"/>
    <p:sldId id="369" r:id="rId30"/>
    <p:sldId id="377" r:id="rId31"/>
    <p:sldId id="442" r:id="rId32"/>
    <p:sldId id="370" r:id="rId33"/>
    <p:sldId id="371" r:id="rId34"/>
    <p:sldId id="373" r:id="rId35"/>
    <p:sldId id="374" r:id="rId36"/>
    <p:sldId id="376" r:id="rId37"/>
    <p:sldId id="428" r:id="rId38"/>
    <p:sldId id="384" r:id="rId39"/>
    <p:sldId id="395" r:id="rId40"/>
    <p:sldId id="385" r:id="rId41"/>
    <p:sldId id="387" r:id="rId42"/>
    <p:sldId id="388" r:id="rId43"/>
    <p:sldId id="389" r:id="rId44"/>
    <p:sldId id="390" r:id="rId45"/>
    <p:sldId id="437" r:id="rId46"/>
    <p:sldId id="391" r:id="rId47"/>
    <p:sldId id="327" r:id="rId48"/>
    <p:sldId id="328" r:id="rId49"/>
    <p:sldId id="329" r:id="rId50"/>
    <p:sldId id="330" r:id="rId51"/>
    <p:sldId id="331" r:id="rId52"/>
    <p:sldId id="332" r:id="rId53"/>
    <p:sldId id="435" r:id="rId54"/>
    <p:sldId id="409" r:id="rId55"/>
  </p:sldIdLst>
  <p:sldSz cx="9144000" cy="5143500" type="screen16x9"/>
  <p:notesSz cx="6761163" cy="9942513"/>
  <p:defaultTextStyle>
    <a:defPPr>
      <a:defRPr lang="en-US"/>
    </a:defPPr>
    <a:lvl1pPr marL="0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ley Neill" initials="BN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2841"/>
    <a:srgbClr val="FFFFFF"/>
    <a:srgbClr val="4F2D7F"/>
    <a:srgbClr val="C8BEAF"/>
    <a:srgbClr val="DED8CF"/>
    <a:srgbClr val="9BD732"/>
    <a:srgbClr val="FF7D1E"/>
    <a:srgbClr val="00A7B5"/>
    <a:srgbClr val="3D1B6D"/>
    <a:srgbClr val="BBB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6263" autoAdjust="0"/>
  </p:normalViewPr>
  <p:slideViewPr>
    <p:cSldViewPr snapToGrid="0" snapToObjects="1">
      <p:cViewPr varScale="1">
        <p:scale>
          <a:sx n="145" d="100"/>
          <a:sy n="145" d="100"/>
        </p:scale>
        <p:origin x="62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4020" y="78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29837" cy="497126"/>
          </a:xfrm>
          <a:prstGeom prst="rect">
            <a:avLst/>
          </a:prstGeom>
        </p:spPr>
        <p:txBody>
          <a:bodyPr vert="horz" lIns="95430" tIns="47715" rIns="95430" bIns="4771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5" y="0"/>
            <a:ext cx="2929837" cy="497126"/>
          </a:xfrm>
          <a:prstGeom prst="rect">
            <a:avLst/>
          </a:prstGeom>
        </p:spPr>
        <p:txBody>
          <a:bodyPr vert="horz" lIns="95430" tIns="47715" rIns="95430" bIns="47715" rtlCol="0"/>
          <a:lstStyle>
            <a:lvl1pPr algn="r">
              <a:defRPr sz="1300"/>
            </a:lvl1pPr>
          </a:lstStyle>
          <a:p>
            <a:fld id="{ABFD0ED4-3F2C-A44D-BF2A-70F28B4760E9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43663"/>
            <a:ext cx="2929837" cy="497126"/>
          </a:xfrm>
          <a:prstGeom prst="rect">
            <a:avLst/>
          </a:prstGeom>
        </p:spPr>
        <p:txBody>
          <a:bodyPr vert="horz" lIns="95430" tIns="47715" rIns="95430" bIns="4771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841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29837" cy="497126"/>
          </a:xfrm>
          <a:prstGeom prst="rect">
            <a:avLst/>
          </a:prstGeom>
        </p:spPr>
        <p:txBody>
          <a:bodyPr vert="horz" lIns="95430" tIns="47715" rIns="95430" bIns="4771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5" y="0"/>
            <a:ext cx="2929837" cy="497126"/>
          </a:xfrm>
          <a:prstGeom prst="rect">
            <a:avLst/>
          </a:prstGeom>
        </p:spPr>
        <p:txBody>
          <a:bodyPr vert="horz" lIns="95430" tIns="47715" rIns="95430" bIns="47715" rtlCol="0"/>
          <a:lstStyle>
            <a:lvl1pPr algn="r">
              <a:defRPr sz="1300"/>
            </a:lvl1pPr>
          </a:lstStyle>
          <a:p>
            <a:fld id="{AD0E53BD-8CD6-F647-884B-5A78FF9E62EE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850" y="746125"/>
            <a:ext cx="6621463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30" tIns="47715" rIns="95430" bIns="477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6"/>
            <a:ext cx="5408930" cy="4474131"/>
          </a:xfrm>
          <a:prstGeom prst="rect">
            <a:avLst/>
          </a:prstGeom>
        </p:spPr>
        <p:txBody>
          <a:bodyPr vert="horz" lIns="95430" tIns="47715" rIns="95430" bIns="47715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43663"/>
            <a:ext cx="2929837" cy="497126"/>
          </a:xfrm>
          <a:prstGeom prst="rect">
            <a:avLst/>
          </a:prstGeom>
        </p:spPr>
        <p:txBody>
          <a:bodyPr vert="horz" lIns="95430" tIns="47715" rIns="95430" bIns="4771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5" y="9443663"/>
            <a:ext cx="2929837" cy="497126"/>
          </a:xfrm>
          <a:prstGeom prst="rect">
            <a:avLst/>
          </a:prstGeom>
        </p:spPr>
        <p:txBody>
          <a:bodyPr vert="horz" lIns="95430" tIns="47715" rIns="95430" bIns="47715" rtlCol="0" anchor="b"/>
          <a:lstStyle>
            <a:lvl1pPr algn="r">
              <a:defRPr sz="1300"/>
            </a:lvl1pPr>
          </a:lstStyle>
          <a:p>
            <a:fld id="{77B8929E-C352-7849-9DF7-6A0F55DB2C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18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895">
              <a:defRPr/>
            </a:pPr>
            <a:fld id="{77B8929E-C352-7849-9DF7-6A0F55DB2C3C}" type="slidenum">
              <a:rPr lang="en-US" sz="1200">
                <a:solidFill>
                  <a:prstClr val="black"/>
                </a:solidFill>
                <a:latin typeface="Calibri"/>
              </a:rPr>
              <a:pPr defTabSz="456895">
                <a:defRPr/>
              </a:pPr>
              <a:t>1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6401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9950" y="1023938"/>
            <a:ext cx="4464050" cy="4119561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None/>
              <a:defRPr sz="13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Cyrl-RS" sz="600">
                <a:solidFill>
                  <a:schemeClr val="tx1"/>
                </a:solidFill>
              </a:rPr>
              <a:t>2022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79B74A2-711F-4356-B454-56CFD6562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4" name="GTLogo">
            <a:extLst>
              <a:ext uri="{FF2B5EF4-FFF2-40B4-BE49-F238E27FC236}">
                <a16:creationId xmlns:a16="http://schemas.microsoft.com/office/drawing/2014/main" id="{C9501F28-F5D0-4167-B0DF-A8436929EA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5681E2-1278-4F58-89D6-6AF51E9E542C}"/>
              </a:ext>
            </a:extLst>
          </p:cNvPr>
          <p:cNvSpPr/>
          <p:nvPr userDrawn="1"/>
        </p:nvSpPr>
        <p:spPr>
          <a:xfrm>
            <a:off x="9220200" y="26"/>
            <a:ext cx="1466850" cy="17542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algn="l">
              <a:spcAft>
                <a:spcPts val="600"/>
              </a:spcAft>
            </a:pPr>
            <a:r>
              <a:rPr lang="en-GB" sz="800" b="1" dirty="0"/>
              <a:t>ILLUSTRATION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algn="l">
              <a:spcAft>
                <a:spcPts val="600"/>
              </a:spcAft>
            </a:pPr>
            <a:r>
              <a:rPr lang="en-GB" sz="800" dirty="0"/>
              <a:t>To insert an illustration click on the image frame and then insert your illustration using the </a:t>
            </a:r>
            <a:r>
              <a:rPr lang="en-GB" sz="800" dirty="0" err="1"/>
              <a:t>BrandCentral</a:t>
            </a:r>
            <a:r>
              <a:rPr lang="en-GB" sz="800" dirty="0"/>
              <a:t> button on your toolbar. To scale, crop and move the illustration, right click and choose the crop tool. You can now scale and move the illustration to the desired position.</a:t>
            </a:r>
          </a:p>
        </p:txBody>
      </p:sp>
    </p:spTree>
    <p:extLst>
      <p:ext uri="{BB962C8B-B14F-4D97-AF65-F5344CB8AC3E}">
        <p14:creationId xmlns:p14="http://schemas.microsoft.com/office/powerpoint/2010/main" val="285260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99" y="1466853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53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7600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374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15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60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735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686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  <a:solidFill>
            <a:schemeClr val="accent1"/>
          </a:solidFill>
        </p:spPr>
        <p:txBody>
          <a:bodyPr lIns="71967" tIns="71967" rIns="71967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269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3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40085727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63850" y="1203351"/>
            <a:ext cx="4680181" cy="3940175"/>
          </a:xfrm>
          <a:custGeom>
            <a:avLst/>
            <a:gdLst>
              <a:gd name="connsiteX0" fmla="*/ 0 w 5751512"/>
              <a:gd name="connsiteY0" fmla="*/ 0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0 w 5751512"/>
              <a:gd name="connsiteY4" fmla="*/ 0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185476 w 5898059"/>
              <a:gd name="connsiteY0" fmla="*/ 145143 h 3946525"/>
              <a:gd name="connsiteX1" fmla="*/ 5898059 w 5898059"/>
              <a:gd name="connsiteY1" fmla="*/ 0 h 3946525"/>
              <a:gd name="connsiteX2" fmla="*/ 5898059 w 5898059"/>
              <a:gd name="connsiteY2" fmla="*/ 3946525 h 3946525"/>
              <a:gd name="connsiteX3" fmla="*/ 146547 w 5898059"/>
              <a:gd name="connsiteY3" fmla="*/ 3946525 h 3946525"/>
              <a:gd name="connsiteX4" fmla="*/ 3185476 w 5898059"/>
              <a:gd name="connsiteY4" fmla="*/ 145143 h 3946525"/>
              <a:gd name="connsiteX0" fmla="*/ 4670912 w 5779285"/>
              <a:gd name="connsiteY0" fmla="*/ 53092 h 3946525"/>
              <a:gd name="connsiteX1" fmla="*/ 5779285 w 5779285"/>
              <a:gd name="connsiteY1" fmla="*/ 0 h 3946525"/>
              <a:gd name="connsiteX2" fmla="*/ 5779285 w 5779285"/>
              <a:gd name="connsiteY2" fmla="*/ 3946525 h 3946525"/>
              <a:gd name="connsiteX3" fmla="*/ 27773 w 5779285"/>
              <a:gd name="connsiteY3" fmla="*/ 3946525 h 3946525"/>
              <a:gd name="connsiteX4" fmla="*/ 4670912 w 5779285"/>
              <a:gd name="connsiteY4" fmla="*/ 53092 h 3946525"/>
              <a:gd name="connsiteX0" fmla="*/ 4661785 w 5770158"/>
              <a:gd name="connsiteY0" fmla="*/ 53092 h 3946525"/>
              <a:gd name="connsiteX1" fmla="*/ 5770158 w 5770158"/>
              <a:gd name="connsiteY1" fmla="*/ 0 h 3946525"/>
              <a:gd name="connsiteX2" fmla="*/ 5770158 w 5770158"/>
              <a:gd name="connsiteY2" fmla="*/ 3946525 h 3946525"/>
              <a:gd name="connsiteX3" fmla="*/ 18646 w 5770158"/>
              <a:gd name="connsiteY3" fmla="*/ 3946525 h 3946525"/>
              <a:gd name="connsiteX4" fmla="*/ 4661785 w 5770158"/>
              <a:gd name="connsiteY4" fmla="*/ 53092 h 3946525"/>
              <a:gd name="connsiteX0" fmla="*/ 4357352 w 5465725"/>
              <a:gd name="connsiteY0" fmla="*/ 53092 h 3946525"/>
              <a:gd name="connsiteX1" fmla="*/ 5465725 w 5465725"/>
              <a:gd name="connsiteY1" fmla="*/ 0 h 3946525"/>
              <a:gd name="connsiteX2" fmla="*/ 5465725 w 5465725"/>
              <a:gd name="connsiteY2" fmla="*/ 3946525 h 3946525"/>
              <a:gd name="connsiteX3" fmla="*/ 21686 w 5465725"/>
              <a:gd name="connsiteY3" fmla="*/ 3936297 h 3946525"/>
              <a:gd name="connsiteX4" fmla="*/ 4357352 w 5465725"/>
              <a:gd name="connsiteY4" fmla="*/ 53092 h 3946525"/>
              <a:gd name="connsiteX0" fmla="*/ 4337247 w 5445620"/>
              <a:gd name="connsiteY0" fmla="*/ 53092 h 3946525"/>
              <a:gd name="connsiteX1" fmla="*/ 5445620 w 5445620"/>
              <a:gd name="connsiteY1" fmla="*/ 0 h 3946525"/>
              <a:gd name="connsiteX2" fmla="*/ 5445620 w 5445620"/>
              <a:gd name="connsiteY2" fmla="*/ 3946525 h 3946525"/>
              <a:gd name="connsiteX3" fmla="*/ 1581 w 5445620"/>
              <a:gd name="connsiteY3" fmla="*/ 3936297 h 3946525"/>
              <a:gd name="connsiteX4" fmla="*/ 4337247 w 5445620"/>
              <a:gd name="connsiteY4" fmla="*/ 53092 h 3946525"/>
              <a:gd name="connsiteX0" fmla="*/ 5432791 w 5444953"/>
              <a:gd name="connsiteY0" fmla="*/ 12179 h 3946525"/>
              <a:gd name="connsiteX1" fmla="*/ 5444953 w 5444953"/>
              <a:gd name="connsiteY1" fmla="*/ 0 h 3946525"/>
              <a:gd name="connsiteX2" fmla="*/ 5444953 w 5444953"/>
              <a:gd name="connsiteY2" fmla="*/ 3946525 h 3946525"/>
              <a:gd name="connsiteX3" fmla="*/ 914 w 5444953"/>
              <a:gd name="connsiteY3" fmla="*/ 3936297 h 3946525"/>
              <a:gd name="connsiteX4" fmla="*/ 5432791 w 5444953"/>
              <a:gd name="connsiteY4" fmla="*/ 12179 h 3946525"/>
              <a:gd name="connsiteX0" fmla="*/ 5433450 w 5445612"/>
              <a:gd name="connsiteY0" fmla="*/ 12179 h 3946525"/>
              <a:gd name="connsiteX1" fmla="*/ 5445612 w 5445612"/>
              <a:gd name="connsiteY1" fmla="*/ 0 h 3946525"/>
              <a:gd name="connsiteX2" fmla="*/ 5445612 w 5445612"/>
              <a:gd name="connsiteY2" fmla="*/ 3946525 h 3946525"/>
              <a:gd name="connsiteX3" fmla="*/ 1573 w 5445612"/>
              <a:gd name="connsiteY3" fmla="*/ 3936297 h 3946525"/>
              <a:gd name="connsiteX4" fmla="*/ 5433450 w 5445612"/>
              <a:gd name="connsiteY4" fmla="*/ 12179 h 3946525"/>
              <a:gd name="connsiteX0" fmla="*/ 5380034 w 5392196"/>
              <a:gd name="connsiteY0" fmla="*/ 12179 h 3946525"/>
              <a:gd name="connsiteX1" fmla="*/ 5392196 w 5392196"/>
              <a:gd name="connsiteY1" fmla="*/ 0 h 3946525"/>
              <a:gd name="connsiteX2" fmla="*/ 5392196 w 5392196"/>
              <a:gd name="connsiteY2" fmla="*/ 3946525 h 3946525"/>
              <a:gd name="connsiteX3" fmla="*/ 1631 w 5392196"/>
              <a:gd name="connsiteY3" fmla="*/ 3721509 h 3946525"/>
              <a:gd name="connsiteX4" fmla="*/ 5380034 w 5392196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24 w 5432186"/>
              <a:gd name="connsiteY0" fmla="*/ 12179 h 3946525"/>
              <a:gd name="connsiteX1" fmla="*/ 5432186 w 5432186"/>
              <a:gd name="connsiteY1" fmla="*/ 0 h 3946525"/>
              <a:gd name="connsiteX2" fmla="*/ 5432186 w 5432186"/>
              <a:gd name="connsiteY2" fmla="*/ 3946525 h 3946525"/>
              <a:gd name="connsiteX3" fmla="*/ 1516 w 5432186"/>
              <a:gd name="connsiteY3" fmla="*/ 3946525 h 3946525"/>
              <a:gd name="connsiteX4" fmla="*/ 5420024 w 5432186"/>
              <a:gd name="connsiteY4" fmla="*/ 12179 h 3946525"/>
              <a:gd name="connsiteX0" fmla="*/ 5464554 w 5476716"/>
              <a:gd name="connsiteY0" fmla="*/ 12179 h 3946525"/>
              <a:gd name="connsiteX1" fmla="*/ 5476716 w 5476716"/>
              <a:gd name="connsiteY1" fmla="*/ 0 h 3946525"/>
              <a:gd name="connsiteX2" fmla="*/ 5476716 w 5476716"/>
              <a:gd name="connsiteY2" fmla="*/ 3946525 h 3946525"/>
              <a:gd name="connsiteX3" fmla="*/ 1474 w 5476716"/>
              <a:gd name="connsiteY3" fmla="*/ 3946525 h 3946525"/>
              <a:gd name="connsiteX4" fmla="*/ 5464554 w 5476716"/>
              <a:gd name="connsiteY4" fmla="*/ 12179 h 3946525"/>
              <a:gd name="connsiteX0" fmla="*/ 5463080 w 5475242"/>
              <a:gd name="connsiteY0" fmla="*/ 12179 h 3946525"/>
              <a:gd name="connsiteX1" fmla="*/ 5475242 w 5475242"/>
              <a:gd name="connsiteY1" fmla="*/ 0 h 3946525"/>
              <a:gd name="connsiteX2" fmla="*/ 5475242 w 5475242"/>
              <a:gd name="connsiteY2" fmla="*/ 3946525 h 3946525"/>
              <a:gd name="connsiteX3" fmla="*/ 0 w 5475242"/>
              <a:gd name="connsiteY3" fmla="*/ 3946525 h 3946525"/>
              <a:gd name="connsiteX4" fmla="*/ 5463080 w 5475242"/>
              <a:gd name="connsiteY4" fmla="*/ 12179 h 394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242" h="3946525">
                <a:moveTo>
                  <a:pt x="5463080" y="12179"/>
                </a:moveTo>
                <a:lnTo>
                  <a:pt x="5475242" y="0"/>
                </a:lnTo>
                <a:lnTo>
                  <a:pt x="5475242" y="3946525"/>
                </a:lnTo>
                <a:lnTo>
                  <a:pt x="0" y="3946525"/>
                </a:lnTo>
                <a:cubicBezTo>
                  <a:pt x="282730" y="2678807"/>
                  <a:pt x="1479627" y="206377"/>
                  <a:pt x="5463080" y="12179"/>
                </a:cubicBezTo>
                <a:close/>
              </a:path>
            </a:pathLst>
          </a:custGeom>
          <a:noFill/>
        </p:spPr>
        <p:txBody>
          <a:bodyPr vert="horz" lIns="0" tIns="0" rIns="0" bIns="0" anchor="ctr" anchorCtr="1"/>
          <a:lstStyle>
            <a:lvl1pPr marL="0" indent="0" algn="r">
              <a:buNone/>
              <a:defRPr sz="1300">
                <a:solidFill>
                  <a:srgbClr val="00A7B5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©2021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DEFB368-B217-4A16-9BFE-6CA85D72D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5" name="GTLogo">
            <a:extLst>
              <a:ext uri="{FF2B5EF4-FFF2-40B4-BE49-F238E27FC236}">
                <a16:creationId xmlns:a16="http://schemas.microsoft.com/office/drawing/2014/main" id="{547AA1F9-2774-4D2A-A381-14A9D777C2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4FF79F-7CEA-4ED5-811E-3F2D167F5D4D}"/>
              </a:ext>
            </a:extLst>
          </p:cNvPr>
          <p:cNvSpPr/>
          <p:nvPr userDrawn="1"/>
        </p:nvSpPr>
        <p:spPr>
          <a:xfrm>
            <a:off x="9220200" y="0"/>
            <a:ext cx="1466850" cy="1851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/>
              <a:t>PHOTO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insert a photo click on the image frame and then insert your photo using the </a:t>
            </a:r>
            <a:r>
              <a:rPr lang="en-GB" sz="800" b="0" dirty="0" err="1"/>
              <a:t>BrandCentral</a:t>
            </a:r>
            <a:r>
              <a:rPr lang="en-GB" sz="800" b="0" dirty="0"/>
              <a:t> button on your toolbar.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scale, crop and move the photo, right click and choose the crop tool. You can now scale and move the photo to the desired position.</a:t>
            </a:r>
          </a:p>
        </p:txBody>
      </p:sp>
    </p:spTree>
    <p:extLst>
      <p:ext uri="{BB962C8B-B14F-4D97-AF65-F5344CB8AC3E}">
        <p14:creationId xmlns:p14="http://schemas.microsoft.com/office/powerpoint/2010/main" val="27949103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57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6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150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49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49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737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49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0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0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0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739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0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3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8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5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2000" tIns="72000" rIns="72000" bIns="72000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30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69" y="1466848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48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056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834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7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68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15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76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895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2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862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71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50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38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  <a:solidFill>
            <a:schemeClr val="accent1"/>
          </a:solidFill>
        </p:spPr>
        <p:txBody>
          <a:bodyPr lIns="72000" tIns="72000" rIns="72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5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2700713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232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472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512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726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868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499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254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63850" y="1203351"/>
            <a:ext cx="4680181" cy="3940175"/>
          </a:xfrm>
          <a:custGeom>
            <a:avLst/>
            <a:gdLst>
              <a:gd name="connsiteX0" fmla="*/ 0 w 5751512"/>
              <a:gd name="connsiteY0" fmla="*/ 0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0 w 5751512"/>
              <a:gd name="connsiteY4" fmla="*/ 0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185476 w 5898059"/>
              <a:gd name="connsiteY0" fmla="*/ 145143 h 3946525"/>
              <a:gd name="connsiteX1" fmla="*/ 5898059 w 5898059"/>
              <a:gd name="connsiteY1" fmla="*/ 0 h 3946525"/>
              <a:gd name="connsiteX2" fmla="*/ 5898059 w 5898059"/>
              <a:gd name="connsiteY2" fmla="*/ 3946525 h 3946525"/>
              <a:gd name="connsiteX3" fmla="*/ 146547 w 5898059"/>
              <a:gd name="connsiteY3" fmla="*/ 3946525 h 3946525"/>
              <a:gd name="connsiteX4" fmla="*/ 3185476 w 5898059"/>
              <a:gd name="connsiteY4" fmla="*/ 145143 h 3946525"/>
              <a:gd name="connsiteX0" fmla="*/ 4670912 w 5779285"/>
              <a:gd name="connsiteY0" fmla="*/ 53092 h 3946525"/>
              <a:gd name="connsiteX1" fmla="*/ 5779285 w 5779285"/>
              <a:gd name="connsiteY1" fmla="*/ 0 h 3946525"/>
              <a:gd name="connsiteX2" fmla="*/ 5779285 w 5779285"/>
              <a:gd name="connsiteY2" fmla="*/ 3946525 h 3946525"/>
              <a:gd name="connsiteX3" fmla="*/ 27773 w 5779285"/>
              <a:gd name="connsiteY3" fmla="*/ 3946525 h 3946525"/>
              <a:gd name="connsiteX4" fmla="*/ 4670912 w 5779285"/>
              <a:gd name="connsiteY4" fmla="*/ 53092 h 3946525"/>
              <a:gd name="connsiteX0" fmla="*/ 4661785 w 5770158"/>
              <a:gd name="connsiteY0" fmla="*/ 53092 h 3946525"/>
              <a:gd name="connsiteX1" fmla="*/ 5770158 w 5770158"/>
              <a:gd name="connsiteY1" fmla="*/ 0 h 3946525"/>
              <a:gd name="connsiteX2" fmla="*/ 5770158 w 5770158"/>
              <a:gd name="connsiteY2" fmla="*/ 3946525 h 3946525"/>
              <a:gd name="connsiteX3" fmla="*/ 18646 w 5770158"/>
              <a:gd name="connsiteY3" fmla="*/ 3946525 h 3946525"/>
              <a:gd name="connsiteX4" fmla="*/ 4661785 w 5770158"/>
              <a:gd name="connsiteY4" fmla="*/ 53092 h 3946525"/>
              <a:gd name="connsiteX0" fmla="*/ 4357352 w 5465725"/>
              <a:gd name="connsiteY0" fmla="*/ 53092 h 3946525"/>
              <a:gd name="connsiteX1" fmla="*/ 5465725 w 5465725"/>
              <a:gd name="connsiteY1" fmla="*/ 0 h 3946525"/>
              <a:gd name="connsiteX2" fmla="*/ 5465725 w 5465725"/>
              <a:gd name="connsiteY2" fmla="*/ 3946525 h 3946525"/>
              <a:gd name="connsiteX3" fmla="*/ 21686 w 5465725"/>
              <a:gd name="connsiteY3" fmla="*/ 3936297 h 3946525"/>
              <a:gd name="connsiteX4" fmla="*/ 4357352 w 5465725"/>
              <a:gd name="connsiteY4" fmla="*/ 53092 h 3946525"/>
              <a:gd name="connsiteX0" fmla="*/ 4337247 w 5445620"/>
              <a:gd name="connsiteY0" fmla="*/ 53092 h 3946525"/>
              <a:gd name="connsiteX1" fmla="*/ 5445620 w 5445620"/>
              <a:gd name="connsiteY1" fmla="*/ 0 h 3946525"/>
              <a:gd name="connsiteX2" fmla="*/ 5445620 w 5445620"/>
              <a:gd name="connsiteY2" fmla="*/ 3946525 h 3946525"/>
              <a:gd name="connsiteX3" fmla="*/ 1581 w 5445620"/>
              <a:gd name="connsiteY3" fmla="*/ 3936297 h 3946525"/>
              <a:gd name="connsiteX4" fmla="*/ 4337247 w 5445620"/>
              <a:gd name="connsiteY4" fmla="*/ 53092 h 3946525"/>
              <a:gd name="connsiteX0" fmla="*/ 5432791 w 5444953"/>
              <a:gd name="connsiteY0" fmla="*/ 12179 h 3946525"/>
              <a:gd name="connsiteX1" fmla="*/ 5444953 w 5444953"/>
              <a:gd name="connsiteY1" fmla="*/ 0 h 3946525"/>
              <a:gd name="connsiteX2" fmla="*/ 5444953 w 5444953"/>
              <a:gd name="connsiteY2" fmla="*/ 3946525 h 3946525"/>
              <a:gd name="connsiteX3" fmla="*/ 914 w 5444953"/>
              <a:gd name="connsiteY3" fmla="*/ 3936297 h 3946525"/>
              <a:gd name="connsiteX4" fmla="*/ 5432791 w 5444953"/>
              <a:gd name="connsiteY4" fmla="*/ 12179 h 3946525"/>
              <a:gd name="connsiteX0" fmla="*/ 5433450 w 5445612"/>
              <a:gd name="connsiteY0" fmla="*/ 12179 h 3946525"/>
              <a:gd name="connsiteX1" fmla="*/ 5445612 w 5445612"/>
              <a:gd name="connsiteY1" fmla="*/ 0 h 3946525"/>
              <a:gd name="connsiteX2" fmla="*/ 5445612 w 5445612"/>
              <a:gd name="connsiteY2" fmla="*/ 3946525 h 3946525"/>
              <a:gd name="connsiteX3" fmla="*/ 1573 w 5445612"/>
              <a:gd name="connsiteY3" fmla="*/ 3936297 h 3946525"/>
              <a:gd name="connsiteX4" fmla="*/ 5433450 w 5445612"/>
              <a:gd name="connsiteY4" fmla="*/ 12179 h 3946525"/>
              <a:gd name="connsiteX0" fmla="*/ 5380034 w 5392196"/>
              <a:gd name="connsiteY0" fmla="*/ 12179 h 3946525"/>
              <a:gd name="connsiteX1" fmla="*/ 5392196 w 5392196"/>
              <a:gd name="connsiteY1" fmla="*/ 0 h 3946525"/>
              <a:gd name="connsiteX2" fmla="*/ 5392196 w 5392196"/>
              <a:gd name="connsiteY2" fmla="*/ 3946525 h 3946525"/>
              <a:gd name="connsiteX3" fmla="*/ 1631 w 5392196"/>
              <a:gd name="connsiteY3" fmla="*/ 3721509 h 3946525"/>
              <a:gd name="connsiteX4" fmla="*/ 5380034 w 5392196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24 w 5432186"/>
              <a:gd name="connsiteY0" fmla="*/ 12179 h 3946525"/>
              <a:gd name="connsiteX1" fmla="*/ 5432186 w 5432186"/>
              <a:gd name="connsiteY1" fmla="*/ 0 h 3946525"/>
              <a:gd name="connsiteX2" fmla="*/ 5432186 w 5432186"/>
              <a:gd name="connsiteY2" fmla="*/ 3946525 h 3946525"/>
              <a:gd name="connsiteX3" fmla="*/ 1516 w 5432186"/>
              <a:gd name="connsiteY3" fmla="*/ 3946525 h 3946525"/>
              <a:gd name="connsiteX4" fmla="*/ 5420024 w 5432186"/>
              <a:gd name="connsiteY4" fmla="*/ 12179 h 3946525"/>
              <a:gd name="connsiteX0" fmla="*/ 5464554 w 5476716"/>
              <a:gd name="connsiteY0" fmla="*/ 12179 h 3946525"/>
              <a:gd name="connsiteX1" fmla="*/ 5476716 w 5476716"/>
              <a:gd name="connsiteY1" fmla="*/ 0 h 3946525"/>
              <a:gd name="connsiteX2" fmla="*/ 5476716 w 5476716"/>
              <a:gd name="connsiteY2" fmla="*/ 3946525 h 3946525"/>
              <a:gd name="connsiteX3" fmla="*/ 1474 w 5476716"/>
              <a:gd name="connsiteY3" fmla="*/ 3946525 h 3946525"/>
              <a:gd name="connsiteX4" fmla="*/ 5464554 w 5476716"/>
              <a:gd name="connsiteY4" fmla="*/ 12179 h 3946525"/>
              <a:gd name="connsiteX0" fmla="*/ 5463080 w 5475242"/>
              <a:gd name="connsiteY0" fmla="*/ 12179 h 3946525"/>
              <a:gd name="connsiteX1" fmla="*/ 5475242 w 5475242"/>
              <a:gd name="connsiteY1" fmla="*/ 0 h 3946525"/>
              <a:gd name="connsiteX2" fmla="*/ 5475242 w 5475242"/>
              <a:gd name="connsiteY2" fmla="*/ 3946525 h 3946525"/>
              <a:gd name="connsiteX3" fmla="*/ 0 w 5475242"/>
              <a:gd name="connsiteY3" fmla="*/ 3946525 h 3946525"/>
              <a:gd name="connsiteX4" fmla="*/ 5463080 w 5475242"/>
              <a:gd name="connsiteY4" fmla="*/ 12179 h 394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242" h="3946525">
                <a:moveTo>
                  <a:pt x="5463080" y="12179"/>
                </a:moveTo>
                <a:lnTo>
                  <a:pt x="5475242" y="0"/>
                </a:lnTo>
                <a:lnTo>
                  <a:pt x="5475242" y="3946525"/>
                </a:lnTo>
                <a:lnTo>
                  <a:pt x="0" y="3946525"/>
                </a:lnTo>
                <a:cubicBezTo>
                  <a:pt x="282730" y="2678807"/>
                  <a:pt x="1479627" y="206377"/>
                  <a:pt x="5463080" y="12179"/>
                </a:cubicBezTo>
                <a:close/>
              </a:path>
            </a:pathLst>
          </a:custGeom>
          <a:noFill/>
        </p:spPr>
        <p:txBody>
          <a:bodyPr vert="horz" lIns="0" tIns="0" rIns="0" bIns="0" anchor="ctr" anchorCtr="1"/>
          <a:lstStyle>
            <a:lvl1pPr marL="0" indent="0" algn="r">
              <a:buNone/>
              <a:defRPr sz="1300">
                <a:solidFill>
                  <a:srgbClr val="00A7B5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Cyrl-RS" sz="600">
                <a:solidFill>
                  <a:schemeClr val="tx1"/>
                </a:solidFill>
              </a:rPr>
              <a:t>2022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DEFB368-B217-4A16-9BFE-6CA85D72D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5" name="GTLogo">
            <a:extLst>
              <a:ext uri="{FF2B5EF4-FFF2-40B4-BE49-F238E27FC236}">
                <a16:creationId xmlns:a16="http://schemas.microsoft.com/office/drawing/2014/main" id="{547AA1F9-2774-4D2A-A381-14A9D777C2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4FF79F-7CEA-4ED5-811E-3F2D167F5D4D}"/>
              </a:ext>
            </a:extLst>
          </p:cNvPr>
          <p:cNvSpPr/>
          <p:nvPr userDrawn="1"/>
        </p:nvSpPr>
        <p:spPr>
          <a:xfrm>
            <a:off x="9220200" y="0"/>
            <a:ext cx="1466850" cy="1851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/>
              <a:t>PHOTO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insert a photo click on the image frame and then insert your photo using the </a:t>
            </a:r>
            <a:r>
              <a:rPr lang="en-GB" sz="800" b="0" dirty="0" err="1"/>
              <a:t>BrandCentral</a:t>
            </a:r>
            <a:r>
              <a:rPr lang="en-GB" sz="800" b="0" dirty="0"/>
              <a:t> button on your toolbar.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scale, crop and move the photo, right click and choose the crop tool. You can now scale and move the photo to the desired position.</a:t>
            </a:r>
          </a:p>
        </p:txBody>
      </p:sp>
    </p:spTree>
    <p:extLst>
      <p:ext uri="{BB962C8B-B14F-4D97-AF65-F5344CB8AC3E}">
        <p14:creationId xmlns:p14="http://schemas.microsoft.com/office/powerpoint/2010/main" val="3708722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  <a:solidFill>
            <a:schemeClr val="accent1"/>
          </a:solidFill>
        </p:spPr>
        <p:txBody>
          <a:bodyPr lIns="71967" tIns="71967" rIns="71967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736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3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1326082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0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4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50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50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62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50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1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2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5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81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2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8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142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142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9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6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2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2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1993" tIns="71993" rIns="71993" bIns="71993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57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74" y="1466853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53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14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142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69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2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1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1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107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lour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Cyrl-RS" sz="600">
                <a:solidFill>
                  <a:schemeClr val="tx1"/>
                </a:solidFill>
              </a:rPr>
              <a:t>2022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1"/>
          <p:cNvSpPr/>
          <p:nvPr userDrawn="1"/>
        </p:nvSpPr>
        <p:spPr>
          <a:xfrm>
            <a:off x="4457701" y="1203325"/>
            <a:ext cx="4686300" cy="3962400"/>
          </a:xfrm>
          <a:custGeom>
            <a:avLst/>
            <a:gdLst>
              <a:gd name="connsiteX0" fmla="*/ 0 w 5143500"/>
              <a:gd name="connsiteY0" fmla="*/ 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0 w 5143500"/>
              <a:gd name="connsiteY4" fmla="*/ 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8254 w 5144754"/>
              <a:gd name="connsiteY0" fmla="*/ 2006600 h 5143500"/>
              <a:gd name="connsiteX1" fmla="*/ 5144754 w 5144754"/>
              <a:gd name="connsiteY1" fmla="*/ 0 h 5143500"/>
              <a:gd name="connsiteX2" fmla="*/ 5144754 w 5144754"/>
              <a:gd name="connsiteY2" fmla="*/ 5143500 h 5143500"/>
              <a:gd name="connsiteX3" fmla="*/ 1254 w 5144754"/>
              <a:gd name="connsiteY3" fmla="*/ 5143500 h 5143500"/>
              <a:gd name="connsiteX4" fmla="*/ 1398254 w 5144754"/>
              <a:gd name="connsiteY4" fmla="*/ 2006600 h 5143500"/>
              <a:gd name="connsiteX0" fmla="*/ 1419236 w 5165736"/>
              <a:gd name="connsiteY0" fmla="*/ 2006600 h 5143500"/>
              <a:gd name="connsiteX1" fmla="*/ 5165736 w 5165736"/>
              <a:gd name="connsiteY1" fmla="*/ 0 h 5143500"/>
              <a:gd name="connsiteX2" fmla="*/ 5165736 w 5165736"/>
              <a:gd name="connsiteY2" fmla="*/ 5143500 h 5143500"/>
              <a:gd name="connsiteX3" fmla="*/ 22236 w 5165736"/>
              <a:gd name="connsiteY3" fmla="*/ 5143500 h 5143500"/>
              <a:gd name="connsiteX4" fmla="*/ 1419236 w 5165736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600466 w 5143766"/>
              <a:gd name="connsiteY0" fmla="*/ 2120900 h 5143500"/>
              <a:gd name="connsiteX1" fmla="*/ 5143766 w 5143766"/>
              <a:gd name="connsiteY1" fmla="*/ 0 h 5143500"/>
              <a:gd name="connsiteX2" fmla="*/ 5143766 w 5143766"/>
              <a:gd name="connsiteY2" fmla="*/ 5143500 h 5143500"/>
              <a:gd name="connsiteX3" fmla="*/ 266 w 5143766"/>
              <a:gd name="connsiteY3" fmla="*/ 5143500 h 5143500"/>
              <a:gd name="connsiteX4" fmla="*/ 1600466 w 5143766"/>
              <a:gd name="connsiteY4" fmla="*/ 21209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333 w 5143833"/>
              <a:gd name="connsiteY3" fmla="*/ 5143500 h 5143500"/>
              <a:gd name="connsiteX4" fmla="*/ 1435433 w 5143833"/>
              <a:gd name="connsiteY4" fmla="*/ 21590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333 w 5143833"/>
              <a:gd name="connsiteY3" fmla="*/ 5143500 h 5143500"/>
              <a:gd name="connsiteX4" fmla="*/ 1435433 w 5143833"/>
              <a:gd name="connsiteY4" fmla="*/ 21590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1105234 w 5143833"/>
              <a:gd name="connsiteY3" fmla="*/ 5143500 h 5143500"/>
              <a:gd name="connsiteX4" fmla="*/ 333 w 5143833"/>
              <a:gd name="connsiteY4" fmla="*/ 5143500 h 5143500"/>
              <a:gd name="connsiteX5" fmla="*/ 1435433 w 5143833"/>
              <a:gd name="connsiteY5" fmla="*/ 2159000 h 5143500"/>
              <a:gd name="connsiteX0" fmla="*/ 487278 w 4195678"/>
              <a:gd name="connsiteY0" fmla="*/ 2159000 h 5168900"/>
              <a:gd name="connsiteX1" fmla="*/ 4195678 w 4195678"/>
              <a:gd name="connsiteY1" fmla="*/ 0 h 5168900"/>
              <a:gd name="connsiteX2" fmla="*/ 4195678 w 4195678"/>
              <a:gd name="connsiteY2" fmla="*/ 5143500 h 5168900"/>
              <a:gd name="connsiteX3" fmla="*/ 157079 w 4195678"/>
              <a:gd name="connsiteY3" fmla="*/ 5143500 h 5168900"/>
              <a:gd name="connsiteX4" fmla="*/ 144378 w 4195678"/>
              <a:gd name="connsiteY4" fmla="*/ 5168900 h 5168900"/>
              <a:gd name="connsiteX5" fmla="*/ 487278 w 4195678"/>
              <a:gd name="connsiteY5" fmla="*/ 2159000 h 5168900"/>
              <a:gd name="connsiteX0" fmla="*/ 928533 w 4636933"/>
              <a:gd name="connsiteY0" fmla="*/ 2159000 h 5181600"/>
              <a:gd name="connsiteX1" fmla="*/ 4636933 w 4636933"/>
              <a:gd name="connsiteY1" fmla="*/ 0 h 5181600"/>
              <a:gd name="connsiteX2" fmla="*/ 4636933 w 4636933"/>
              <a:gd name="connsiteY2" fmla="*/ 5143500 h 5181600"/>
              <a:gd name="connsiteX3" fmla="*/ 598334 w 4636933"/>
              <a:gd name="connsiteY3" fmla="*/ 5143500 h 5181600"/>
              <a:gd name="connsiteX4" fmla="*/ 1433 w 4636933"/>
              <a:gd name="connsiteY4" fmla="*/ 5181600 h 5181600"/>
              <a:gd name="connsiteX5" fmla="*/ 928533 w 4636933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5" fmla="*/ 927100 w 4635500"/>
              <a:gd name="connsiteY5" fmla="*/ 21590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5147 h 5145147"/>
              <a:gd name="connsiteX1" fmla="*/ 4635500 w 4635500"/>
              <a:gd name="connsiteY1" fmla="*/ 1647 h 5145147"/>
              <a:gd name="connsiteX2" fmla="*/ 4635500 w 4635500"/>
              <a:gd name="connsiteY2" fmla="*/ 5145147 h 5145147"/>
              <a:gd name="connsiteX3" fmla="*/ 596901 w 4635500"/>
              <a:gd name="connsiteY3" fmla="*/ 5145147 h 5145147"/>
              <a:gd name="connsiteX4" fmla="*/ 0 w 4635500"/>
              <a:gd name="connsiteY4" fmla="*/ 5145147 h 5145147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457700"/>
              <a:gd name="connsiteY0" fmla="*/ 5143500 h 5143500"/>
              <a:gd name="connsiteX1" fmla="*/ 4457700 w 4457700"/>
              <a:gd name="connsiteY1" fmla="*/ 0 h 5143500"/>
              <a:gd name="connsiteX2" fmla="*/ 4457700 w 4457700"/>
              <a:gd name="connsiteY2" fmla="*/ 5143500 h 5143500"/>
              <a:gd name="connsiteX3" fmla="*/ 419101 w 4457700"/>
              <a:gd name="connsiteY3" fmla="*/ 5143500 h 5143500"/>
              <a:gd name="connsiteX4" fmla="*/ 0 w 4457700"/>
              <a:gd name="connsiteY4" fmla="*/ 5143500 h 51435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0100" h="5143500">
                <a:moveTo>
                  <a:pt x="0" y="5130800"/>
                </a:moveTo>
                <a:cubicBezTo>
                  <a:pt x="653173" y="1169622"/>
                  <a:pt x="2987031" y="120528"/>
                  <a:pt x="4610100" y="0"/>
                </a:cubicBezTo>
                <a:lnTo>
                  <a:pt x="4610100" y="5143500"/>
                </a:lnTo>
                <a:lnTo>
                  <a:pt x="571501" y="5143500"/>
                </a:lnTo>
                <a:lnTo>
                  <a:pt x="0" y="5130800"/>
                </a:lnTo>
                <a:close/>
              </a:path>
            </a:pathLst>
          </a:custGeom>
          <a:solidFill>
            <a:srgbClr val="4F2D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0" name="GTLogoNoTag" hidden="1">
            <a:extLst>
              <a:ext uri="{FF2B5EF4-FFF2-40B4-BE49-F238E27FC236}">
                <a16:creationId xmlns:a16="http://schemas.microsoft.com/office/drawing/2014/main" id="{FF6BD41E-DAEE-4CE4-BCC6-962CEFF39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1" name="GTLogo">
            <a:extLst>
              <a:ext uri="{FF2B5EF4-FFF2-40B4-BE49-F238E27FC236}">
                <a16:creationId xmlns:a16="http://schemas.microsoft.com/office/drawing/2014/main" id="{15539258-3354-4248-BC3F-B1BEA23E4E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595131-09CB-4CE7-BA68-9481401EC219}"/>
              </a:ext>
            </a:extLst>
          </p:cNvPr>
          <p:cNvSpPr/>
          <p:nvPr userDrawn="1"/>
        </p:nvSpPr>
        <p:spPr>
          <a:xfrm>
            <a:off x="9220200" y="0"/>
            <a:ext cx="1466850" cy="30327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1" dirty="0"/>
              <a:t>SOLID ARC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0" dirty="0"/>
              <a:t>If you want to change the purple arc to an illustration or photo please use the other cover options available.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0" dirty="0"/>
              <a:t>If you want to change the colour of the arc: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From the ribbon click on the ‘View’ tab and select ‘Slide Master’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Navigate to the layout and select the arc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You can now access the colour palette and change the colour as required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Click on ‘Close Master View’ to exit the slide master area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</p:txBody>
      </p:sp>
    </p:spTree>
    <p:extLst>
      <p:ext uri="{BB962C8B-B14F-4D97-AF65-F5344CB8AC3E}">
        <p14:creationId xmlns:p14="http://schemas.microsoft.com/office/powerpoint/2010/main" val="414896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1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1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65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36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63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915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41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53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  <a:solidFill>
            <a:schemeClr val="accent1"/>
          </a:solidFill>
        </p:spPr>
        <p:txBody>
          <a:bodyPr lIns="71993" tIns="71993" rIns="71993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389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5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1583878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0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3"/>
          <p:cNvSpPr>
            <a:spLocks noGrp="1"/>
          </p:cNvSpPr>
          <p:nvPr>
            <p:ph type="title" hasCustomPrompt="1"/>
          </p:nvPr>
        </p:nvSpPr>
        <p:spPr>
          <a:xfrm>
            <a:off x="468313" y="2619375"/>
            <a:ext cx="8207372" cy="1569556"/>
          </a:xfrm>
          <a:prstGeom prst="rect">
            <a:avLst/>
          </a:prstGeom>
        </p:spPr>
        <p:txBody>
          <a:bodyPr vert="horz" lIns="0" tIns="45698" rIns="0" bIns="45698"/>
          <a:lstStyle>
            <a:lvl1pPr algn="l" rtl="0">
              <a:lnSpc>
                <a:spcPts val="2550"/>
              </a:lnSpc>
              <a:defRPr sz="3000" b="1">
                <a:solidFill>
                  <a:srgbClr val="FFFFFF"/>
                </a:solidFill>
                <a:latin typeface="+mn-lt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  <a:br>
              <a:rPr lang="en-US" dirty="0"/>
            </a:br>
            <a:r>
              <a:rPr lang="en-US" dirty="0"/>
              <a:t>on two decks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43" y="1203344"/>
            <a:ext cx="8207375" cy="63944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Copyright"/>
          <p:cNvSpPr txBox="1"/>
          <p:nvPr userDrawn="1"/>
        </p:nvSpPr>
        <p:spPr>
          <a:xfrm>
            <a:off x="656231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bg1"/>
                </a:solidFill>
              </a:rPr>
              <a:t>©</a:t>
            </a:r>
            <a:r>
              <a:rPr lang="sr-Cyrl-RS" sz="600">
                <a:solidFill>
                  <a:schemeClr val="bg1"/>
                </a:solidFill>
              </a:rPr>
              <a:t>2022</a:t>
            </a:r>
            <a:r>
              <a:rPr lang="en-US" sz="600">
                <a:solidFill>
                  <a:schemeClr val="bg1"/>
                </a:solidFill>
              </a:rPr>
              <a:t> Grant Thornton Srbija. All rights reserved.</a:t>
            </a:r>
            <a:endParaRPr lang="en-GB" sz="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2FF48407-9AE9-463E-9826-84A5E1C6074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020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31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49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49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27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49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0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0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0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0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0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3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8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5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2000" tIns="72000" rIns="72000" bIns="72000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30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69" y="1466848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48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121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25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96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1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54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48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900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94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06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22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94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  <a:solidFill>
            <a:schemeClr val="accent1"/>
          </a:solidFill>
        </p:spPr>
        <p:txBody>
          <a:bodyPr lIns="72000" tIns="72000" rIns="72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91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2437363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394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405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49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49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180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49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0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0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0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7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53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0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3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8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5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2000" tIns="72000" rIns="72000" bIns="72000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57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69" y="1466848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48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822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39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984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85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2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59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59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42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81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50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50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083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788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  <a:solidFill>
            <a:schemeClr val="accent1"/>
          </a:solidFill>
        </p:spPr>
        <p:txBody>
          <a:bodyPr lIns="72000" tIns="72000" rIns="72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05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15317400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067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086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49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49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04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49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0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0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0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144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0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3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8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5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2000" tIns="72000" rIns="72000" bIns="72000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35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69" y="1466848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48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529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69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50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1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2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26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2901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39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213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47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69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54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32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40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94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  <a:solidFill>
            <a:schemeClr val="accent1"/>
          </a:solidFill>
        </p:spPr>
        <p:txBody>
          <a:bodyPr lIns="72000" tIns="72000" rIns="72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66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319668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2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27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9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6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1967" tIns="71967" rIns="71967" bIns="71967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273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5011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7711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50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50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2339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50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1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2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26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76615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2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27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9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6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1967" tIns="71967" rIns="71967" bIns="71967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231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99" y="1466853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53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2884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6527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2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1525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190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121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99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image" Target="../media/image5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0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 txBox="1">
            <a:spLocks/>
          </p:cNvSpPr>
          <p:nvPr userDrawn="1"/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000" b="1" kern="1200">
                <a:solidFill>
                  <a:srgbClr val="4F2D7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sp>
        <p:nvSpPr>
          <p:cNvPr id="18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Cyrl-RS" sz="600">
                <a:solidFill>
                  <a:schemeClr val="tx1"/>
                </a:solidFill>
              </a:rPr>
              <a:t>2022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1"/>
          <p:cNvSpPr txBox="1">
            <a:spLocks/>
          </p:cNvSpPr>
          <p:nvPr userDrawn="1"/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000" b="1" kern="1200">
                <a:solidFill>
                  <a:srgbClr val="00A7B5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add name</a:t>
            </a:r>
          </a:p>
        </p:txBody>
      </p:sp>
      <p:sp>
        <p:nvSpPr>
          <p:cNvPr id="22" name="Text Placeholder 21"/>
          <p:cNvSpPr txBox="1">
            <a:spLocks/>
          </p:cNvSpPr>
          <p:nvPr userDrawn="1"/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1800" kern="1200" baseline="0">
                <a:solidFill>
                  <a:srgbClr val="00A7B5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add position or firm</a:t>
            </a:r>
            <a:endParaRPr lang="en-US" dirty="0"/>
          </a:p>
        </p:txBody>
      </p:sp>
      <p:pic>
        <p:nvPicPr>
          <p:cNvPr id="15" name="GTLogoNoTag" hidden="1">
            <a:extLst>
              <a:ext uri="{FF2B5EF4-FFF2-40B4-BE49-F238E27FC236}">
                <a16:creationId xmlns:a16="http://schemas.microsoft.com/office/drawing/2014/main" id="{8412FA20-83B3-4C55-AF23-F06656DCE3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6" name="GTLogo">
            <a:extLst>
              <a:ext uri="{FF2B5EF4-FFF2-40B4-BE49-F238E27FC236}">
                <a16:creationId xmlns:a16="http://schemas.microsoft.com/office/drawing/2014/main" id="{860FB02E-D3C1-43A6-954C-64FE742B79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0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Copyright"/>
          <p:cNvSpPr txBox="1"/>
          <p:nvPr userDrawn="1"/>
        </p:nvSpPr>
        <p:spPr>
          <a:xfrm>
            <a:off x="656231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bg1"/>
                </a:solidFill>
              </a:rPr>
              <a:t>©</a:t>
            </a:r>
            <a:r>
              <a:rPr lang="sr-Cyrl-RS" sz="600">
                <a:solidFill>
                  <a:schemeClr val="bg1"/>
                </a:solidFill>
              </a:rPr>
              <a:t>2021</a:t>
            </a:r>
            <a:r>
              <a:rPr lang="en-US" sz="600">
                <a:solidFill>
                  <a:schemeClr val="bg1"/>
                </a:solidFill>
              </a:rPr>
              <a:t> Grant Thornton Srbija. All rights reserved.</a:t>
            </a:r>
            <a:endParaRPr lang="en-GB" sz="6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3"/>
          <p:cNvSpPr txBox="1">
            <a:spLocks/>
          </p:cNvSpPr>
          <p:nvPr userDrawn="1"/>
        </p:nvSpPr>
        <p:spPr>
          <a:xfrm>
            <a:off x="468313" y="2619375"/>
            <a:ext cx="8207372" cy="1569556"/>
          </a:xfrm>
          <a:prstGeom prst="rect">
            <a:avLst/>
          </a:prstGeom>
        </p:spPr>
        <p:txBody>
          <a:bodyPr vert="horz" lIns="0" tIns="45698" rIns="0" bIns="45698"/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000" b="1" kern="120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here to add title</a:t>
            </a:r>
            <a:br>
              <a:rPr lang="en-US"/>
            </a:br>
            <a:r>
              <a:rPr lang="en-US"/>
              <a:t>on two decks</a:t>
            </a:r>
            <a:endParaRPr lang="en-US" dirty="0"/>
          </a:p>
        </p:txBody>
      </p:sp>
      <p:sp>
        <p:nvSpPr>
          <p:cNvPr id="20" name="Text Placeholder 3"/>
          <p:cNvSpPr txBox="1">
            <a:spLocks/>
          </p:cNvSpPr>
          <p:nvPr userDrawn="1"/>
        </p:nvSpPr>
        <p:spPr>
          <a:xfrm>
            <a:off x="468343" y="1203344"/>
            <a:ext cx="8207375" cy="63944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FF48407-9AE9-463E-9826-84A5E1C6074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34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62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Cyrl-RS" sz="600">
                <a:solidFill>
                  <a:schemeClr val="tx1"/>
                </a:solidFill>
              </a:rPr>
              <a:t>2022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1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805" y="4827584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72" y="4803169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0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9" r:id="rId2"/>
    <p:sldLayoutId id="2147483725" r:id="rId3"/>
    <p:sldLayoutId id="2147483731" r:id="rId4"/>
    <p:sldLayoutId id="2147483727" r:id="rId5"/>
    <p:sldLayoutId id="2147483757" r:id="rId6"/>
    <p:sldLayoutId id="2147483714" r:id="rId7"/>
    <p:sldLayoutId id="2147483732" r:id="rId8"/>
    <p:sldLayoutId id="2147483756" r:id="rId9"/>
    <p:sldLayoutId id="2147483752" r:id="rId10"/>
    <p:sldLayoutId id="2147483733" r:id="rId11"/>
    <p:sldLayoutId id="2147483755" r:id="rId12"/>
    <p:sldLayoutId id="2147483749" r:id="rId13"/>
    <p:sldLayoutId id="2147483750" r:id="rId14"/>
    <p:sldLayoutId id="2147483751" r:id="rId15"/>
    <p:sldLayoutId id="2147483766" r:id="rId16"/>
    <p:sldLayoutId id="2147483735" r:id="rId17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7" y="4905630"/>
            <a:ext cx="2411875" cy="184666"/>
          </a:xfrm>
          <a:prstGeom prst="rect">
            <a:avLst/>
          </a:prstGeom>
          <a:noFill/>
        </p:spPr>
        <p:txBody>
          <a:bodyPr wrap="square" lIns="0" tIns="45715" rIns="0" bIns="45715" rtlCol="0" anchor="ctr" anchorCtr="0">
            <a:noAutofit/>
          </a:bodyPr>
          <a:lstStyle/>
          <a:p>
            <a:pPr defTabSz="457142"/>
            <a:r>
              <a:rPr lang="en-US" sz="600">
                <a:solidFill>
                  <a:prstClr val="black"/>
                </a:solidFill>
              </a:rPr>
              <a:t>©</a:t>
            </a:r>
            <a:r>
              <a:rPr lang="sr-Cyrl-RS" sz="600">
                <a:solidFill>
                  <a:prstClr val="black"/>
                </a:solidFill>
              </a:rPr>
              <a:t>2022</a:t>
            </a:r>
            <a:r>
              <a:rPr lang="en-US" sz="600">
                <a:solidFill>
                  <a:prstClr val="black"/>
                </a:solidFill>
              </a:rPr>
              <a:t>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5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1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80" y="4827584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142"/>
            <a:fld id="{8917037F-13F4-43B6-99FF-D710FE0C4777}" type="slidenum">
              <a:rPr lang="en-GB" smtClean="0">
                <a:solidFill>
                  <a:prstClr val="black"/>
                </a:solidFill>
              </a:rPr>
              <a:pPr defTabSz="457142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8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2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hf hdr="0" ftr="0" dt="0"/>
  <p:txStyles>
    <p:titleStyle>
      <a:lvl1pPr algn="l" defTabSz="457142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910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865" indent="-359955" algn="l" defTabSz="457142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20" indent="-359955" algn="l" defTabSz="457142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142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2" y="4905628"/>
            <a:ext cx="2411875" cy="184666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defTabSz="457200"/>
            <a:r>
              <a:rPr lang="en-US" sz="600">
                <a:solidFill>
                  <a:prstClr val="black"/>
                </a:solidFill>
              </a:rPr>
              <a:t>©</a:t>
            </a:r>
            <a:r>
              <a:rPr lang="sr-Cyrl-RS" sz="600">
                <a:solidFill>
                  <a:prstClr val="black"/>
                </a:solidFill>
              </a:rPr>
              <a:t>2022</a:t>
            </a:r>
            <a:r>
              <a:rPr lang="en-US" sz="600">
                <a:solidFill>
                  <a:prstClr val="black"/>
                </a:solidFill>
              </a:rPr>
              <a:t>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0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75" y="4827583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fld id="{8917037F-13F4-43B6-99FF-D710FE0C4777}" type="slidenum">
              <a:rPr lang="en-GB">
                <a:solidFill>
                  <a:prstClr val="black"/>
                </a:solidFill>
              </a:rPr>
              <a:pPr defTabSz="45720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3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457200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2" y="4905628"/>
            <a:ext cx="2411875" cy="184666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defTabSz="457200"/>
            <a:r>
              <a:rPr lang="en-US" sz="600">
                <a:solidFill>
                  <a:prstClr val="black"/>
                </a:solidFill>
              </a:rPr>
              <a:t>©</a:t>
            </a:r>
            <a:r>
              <a:rPr lang="sr-Cyrl-RS" sz="600">
                <a:solidFill>
                  <a:prstClr val="black"/>
                </a:solidFill>
              </a:rPr>
              <a:t>2022</a:t>
            </a:r>
            <a:r>
              <a:rPr lang="en-US" sz="600">
                <a:solidFill>
                  <a:prstClr val="black"/>
                </a:solidFill>
              </a:rPr>
              <a:t>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0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75" y="4827583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fld id="{8917037F-13F4-43B6-99FF-D710FE0C4777}" type="slidenum">
              <a:rPr lang="en-GB">
                <a:solidFill>
                  <a:prstClr val="black"/>
                </a:solidFill>
              </a:rPr>
              <a:pPr defTabSz="45720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3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457200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2" y="4905628"/>
            <a:ext cx="2411875" cy="184666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defTabSz="457200"/>
            <a:r>
              <a:rPr lang="en-US" sz="600">
                <a:solidFill>
                  <a:prstClr val="black"/>
                </a:solidFill>
              </a:rPr>
              <a:t>©</a:t>
            </a:r>
            <a:r>
              <a:rPr lang="sr-Cyrl-RS" sz="600">
                <a:solidFill>
                  <a:prstClr val="black"/>
                </a:solidFill>
              </a:rPr>
              <a:t>2022</a:t>
            </a:r>
            <a:r>
              <a:rPr lang="en-US" sz="600">
                <a:solidFill>
                  <a:prstClr val="black"/>
                </a:solidFill>
              </a:rPr>
              <a:t>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0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75" y="4827583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fld id="{8917037F-13F4-43B6-99FF-D710FE0C4777}" type="slidenum">
              <a:rPr lang="en-GB">
                <a:solidFill>
                  <a:prstClr val="black"/>
                </a:solidFill>
              </a:rPr>
              <a:pPr defTabSz="45720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3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4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457200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62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Cyrl-RS" sz="600">
                <a:solidFill>
                  <a:schemeClr val="tx1"/>
                </a:solidFill>
              </a:rPr>
              <a:t>2022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1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20"/>
            </p:custDataLst>
          </p:nvPr>
        </p:nvGrpSpPr>
        <p:grpSpPr>
          <a:xfrm>
            <a:off x="6581805" y="4827584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72" y="4803169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5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  <p:sldLayoutId id="2147484006" r:id="rId18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2" y="4905628"/>
            <a:ext cx="2411875" cy="184666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defTabSz="457200"/>
            <a:r>
              <a:rPr lang="en-US" sz="600">
                <a:solidFill>
                  <a:prstClr val="black"/>
                </a:solidFill>
              </a:rPr>
              <a:t>©</a:t>
            </a:r>
            <a:r>
              <a:rPr lang="sr-Cyrl-RS" sz="600">
                <a:solidFill>
                  <a:prstClr val="black"/>
                </a:solidFill>
              </a:rPr>
              <a:t>2022</a:t>
            </a:r>
            <a:r>
              <a:rPr lang="en-US" sz="600">
                <a:solidFill>
                  <a:prstClr val="black"/>
                </a:solidFill>
              </a:rPr>
              <a:t>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0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75" y="4827583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fld id="{8917037F-13F4-43B6-99FF-D710FE0C4777}" type="slidenum">
              <a:rPr lang="en-GB">
                <a:solidFill>
                  <a:prstClr val="black"/>
                </a:solidFill>
              </a:rPr>
              <a:pPr defTabSz="45720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3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457200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1.xml"/><Relationship Id="rId1" Type="http://schemas.openxmlformats.org/officeDocument/2006/relationships/themeOverride" Target="../theme/themeOverr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0E3732-AE46-4C55-BE2A-C7ACF77A4E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10412" r="10412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5E361-175E-4C18-BD19-78195316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r-Latn-RS" dirty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452A1-2B10-4C20-81C8-8F4B90EB6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158" y="2849526"/>
            <a:ext cx="3889692" cy="1765003"/>
          </a:xfrm>
        </p:spPr>
        <p:txBody>
          <a:bodyPr/>
          <a:lstStyle/>
          <a:p>
            <a:r>
              <a:rPr lang="sr-Latn-RS" dirty="0"/>
              <a:t>PRIMARNA POLJOPRIVREDNA PROIZVODNJA - MERA 1- NABAVKA NOVOG </a:t>
            </a:r>
            <a:r>
              <a:rPr lang="sr-Latn-RS"/>
              <a:t>TRAKTORA </a:t>
            </a:r>
            <a:r>
              <a:rPr lang="sr-Cyrl-RS"/>
              <a:t>-</a:t>
            </a:r>
            <a:r>
              <a:rPr lang="sr-Latn-RS"/>
              <a:t> </a:t>
            </a:r>
            <a:r>
              <a:rPr lang="sr-Latn-RS" dirty="0"/>
              <a:t>u toku </a:t>
            </a:r>
            <a:r>
              <a:rPr lang="sr-Latn-RS"/>
              <a:t>trajanja IPARD </a:t>
            </a:r>
            <a:r>
              <a:rPr lang="sr-Latn-RS" dirty="0"/>
              <a:t>programa moguća je nabavka jednog traktora </a:t>
            </a:r>
          </a:p>
          <a:p>
            <a:endParaRPr lang="sr-Latn-RS" dirty="0"/>
          </a:p>
          <a:p>
            <a:r>
              <a:rPr lang="sr-Latn-RS" dirty="0"/>
              <a:t>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940D9-61CA-4217-855B-72B2B1E51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Latn-RS" dirty="0"/>
              <a:t>IPARD u Srbiji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542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E5E3A-9B25-4344-9D51-D35E453E7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Nabavka traktora (3)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18A07-C363-4AEF-958B-23AD7606B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2" y="850606"/>
            <a:ext cx="8207376" cy="375378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None/>
              <a:tabLst/>
              <a:defRPr/>
            </a:pP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E928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Sektor grožđa 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60kW -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Upisano u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egistar pod proizvodjom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grožđa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 2 do </a:t>
            </a: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ha</a:t>
            </a: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odnosno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sadnog materijala grožđa od 0.5 ha do 10 ha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80 kW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Upisano u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egistar pod </a:t>
            </a: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proizvodnjom </a:t>
            </a: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grožđa, odnosno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sadnog </a:t>
            </a: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materijala grožđa        od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ha do 50 ha 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100 kW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Upisano u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egistar pod proizvodnjom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grožđa od 50 ha do 100 ha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None/>
              <a:tabLst/>
              <a:defRPr/>
            </a:pP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E928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Sektor - Ostali usevi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80kW -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Upisano u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egistar pod proizvodjom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 2 do 20 ha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100kW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Upisano u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egistar pod proizvodnjom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 20 ha do 50 ha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0" indent="0">
              <a:buNone/>
            </a:pPr>
            <a:endParaRPr lang="sr-Latn-RS" sz="14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sr-Latn-RS" sz="1400" b="1" dirty="0"/>
          </a:p>
          <a:p>
            <a:endParaRPr lang="sr-Latn-RS" sz="1400" dirty="0"/>
          </a:p>
          <a:p>
            <a:endParaRPr lang="sr-Latn-R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92E3E-5BC6-49A6-B6B5-0B17846F7E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0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9D521-1DE8-4229-BFED-BFB06E56E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359571"/>
            <a:ext cx="3985704" cy="482983"/>
          </a:xfrm>
        </p:spPr>
        <p:txBody>
          <a:bodyPr>
            <a:normAutofit/>
          </a:bodyPr>
          <a:lstStyle/>
          <a:p>
            <a:r>
              <a:rPr lang="sr-Latn-RS" sz="2800" dirty="0"/>
              <a:t>Mesto investicije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EF2C5-A1DE-4349-A018-8851D7D16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996" y="924212"/>
            <a:ext cx="3988331" cy="1500686"/>
          </a:xfrm>
        </p:spPr>
        <p:txBody>
          <a:bodyPr/>
          <a:lstStyle/>
          <a:p>
            <a:pPr marL="0" indent="0">
              <a:buNone/>
            </a:pPr>
            <a:r>
              <a:rPr lang="sr-Latn-RS" sz="1800" dirty="0"/>
              <a:t>Mesto prebivališta odnosno sedišta podnosioca zahteva za investicije u nabavku opreme, mašina i mehanizacije odnosno mesto u kome se nalazi objekat - za investicije u izgradnju i opremanje objekata </a:t>
            </a:r>
          </a:p>
          <a:p>
            <a:pPr marL="0" indent="0">
              <a:buNone/>
            </a:pPr>
            <a:endParaRPr lang="sr-Latn-R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19FCE-EC9A-464E-94FE-B105ED680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9950" y="924212"/>
            <a:ext cx="3996000" cy="340260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Izvršenje svih radnji vezanih za nabavku predmeta prihvatljive investicije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Zaključenje kupoprodajnog ugovora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Promet robe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Izdavanje dokumenata koji prate robu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Preuzimanje robe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Isplatu u potpunosti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Stavljanje investicije u funkciju u skladu sa namenom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D0ACC-B3E9-4330-BD60-D1A52F40B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CE6FA3-540F-49DA-8B28-1BE017401E7E}"/>
              </a:ext>
            </a:extLst>
          </p:cNvPr>
          <p:cNvSpPr txBox="1">
            <a:spLocks/>
          </p:cNvSpPr>
          <p:nvPr/>
        </p:nvSpPr>
        <p:spPr>
          <a:xfrm>
            <a:off x="4679950" y="359571"/>
            <a:ext cx="3985704" cy="48298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800" dirty="0">
                <a:solidFill>
                  <a:srgbClr val="4F2D7F"/>
                </a:solidFill>
              </a:rPr>
              <a:t>Realizacija investicije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AB9824-F4A5-4112-8BA2-3C6D3B194B62}"/>
              </a:ext>
            </a:extLst>
          </p:cNvPr>
          <p:cNvSpPr txBox="1">
            <a:spLocks/>
          </p:cNvSpPr>
          <p:nvPr/>
        </p:nvSpPr>
        <p:spPr>
          <a:xfrm>
            <a:off x="469369" y="2756531"/>
            <a:ext cx="3985704" cy="48298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800" dirty="0">
                <a:solidFill>
                  <a:srgbClr val="4F2D7F"/>
                </a:solidFill>
              </a:rPr>
              <a:t>Pravo na podsticaj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C9B9845-B936-4609-803B-638F9ADBDEA8}"/>
              </a:ext>
            </a:extLst>
          </p:cNvPr>
          <p:cNvSpPr txBox="1">
            <a:spLocks/>
          </p:cNvSpPr>
          <p:nvPr/>
        </p:nvSpPr>
        <p:spPr>
          <a:xfrm>
            <a:off x="471996" y="3322761"/>
            <a:ext cx="3988331" cy="15006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F2D7F"/>
              </a:buClr>
              <a:buFont typeface="Arial"/>
              <a:buNone/>
            </a:pPr>
            <a:r>
              <a:rPr lang="sr-Latn-RS" sz="1800" dirty="0">
                <a:solidFill>
                  <a:prstClr val="black"/>
                </a:solidFill>
              </a:rPr>
              <a:t>Pravo na podsticaj ostvaruju se isključivo za investicije koje su realizovane nakon donošenja Rešenja o odobrenju projekta osim za opšti trošak</a:t>
            </a:r>
          </a:p>
        </p:txBody>
      </p:sp>
    </p:spTree>
    <p:extLst>
      <p:ext uri="{BB962C8B-B14F-4D97-AF65-F5344CB8AC3E}">
        <p14:creationId xmlns:p14="http://schemas.microsoft.com/office/powerpoint/2010/main" val="3553769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r-Latn-RS" sz="3200" dirty="0">
                <a:solidFill>
                  <a:schemeClr val="accent1"/>
                </a:solidFill>
              </a:rPr>
              <a:t>Ko može da konkuriše?</a:t>
            </a:r>
          </a:p>
          <a:p>
            <a:r>
              <a:rPr lang="pl-PL" sz="1800" dirty="0"/>
              <a:t>Propisani obavezni opšti i posebni uslovi</a:t>
            </a:r>
          </a:p>
          <a:p>
            <a:r>
              <a:rPr lang="pl-PL" sz="1800" dirty="0"/>
              <a:t>Lica navedena u Pravilniku koja ispunjavaju obavezne opšte i posebne uslove po sektorima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689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B38B3-286B-48E6-828C-5D4642B1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70" y="233916"/>
            <a:ext cx="8272130" cy="841759"/>
          </a:xfrm>
        </p:spPr>
        <p:txBody>
          <a:bodyPr>
            <a:normAutofit fontScale="90000"/>
          </a:bodyPr>
          <a:lstStyle/>
          <a:p>
            <a:r>
              <a:rPr lang="sr-Latn-RS" sz="2700" dirty="0"/>
              <a:t>Lica koja ostvaruju pravo na podsticaj</a:t>
            </a:r>
            <a:br>
              <a:rPr lang="en-US" sz="2700" dirty="0"/>
            </a:br>
            <a:r>
              <a:rPr lang="en-US" sz="2700" dirty="0"/>
              <a:t>(</a:t>
            </a:r>
            <a:r>
              <a:rPr lang="sr-Latn-RS" sz="2700"/>
              <a:t>fizička lica,  privredni </a:t>
            </a:r>
            <a:r>
              <a:rPr lang="sr-Latn-RS" sz="2700" dirty="0"/>
              <a:t>subjekti</a:t>
            </a:r>
            <a:r>
              <a:rPr lang="en-US" sz="2700" dirty="0"/>
              <a:t>) </a:t>
            </a:r>
            <a:br>
              <a:rPr lang="en-US" sz="2700" dirty="0"/>
            </a:br>
            <a:br>
              <a:rPr lang="en-US" dirty="0"/>
            </a:br>
            <a:endParaRPr lang="sr-Latn-R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91420-E167-4D91-ABCA-0EB1E719D1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643" y="1286539"/>
            <a:ext cx="7985051" cy="3409290"/>
          </a:xfrm>
        </p:spPr>
        <p:txBody>
          <a:bodyPr/>
          <a:lstStyle/>
          <a:p>
            <a:r>
              <a:rPr lang="sr-Latn-RS" sz="1400" b="1" dirty="0"/>
              <a:t>Fizičko lice - nosilac komercijalnog poljoprivrednog gazdinstva </a:t>
            </a:r>
          </a:p>
          <a:p>
            <a:r>
              <a:rPr lang="sr-Latn-RS" sz="1400" b="1" dirty="0"/>
              <a:t>Preduzetnik </a:t>
            </a:r>
          </a:p>
          <a:p>
            <a:r>
              <a:rPr lang="sr-Latn-RS" sz="1400" b="1" dirty="0"/>
              <a:t>Privredno društvo </a:t>
            </a:r>
          </a:p>
          <a:p>
            <a:r>
              <a:rPr lang="sr-Latn-RS" sz="1400" b="1" dirty="0"/>
              <a:t>Zemljoradničke zadruge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SVA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 podnosilac zahteva mora da ispunjava sledeće uslove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sr-Latn-RS" sz="1400" dirty="0">
                <a:solidFill>
                  <a:prstClr val="black"/>
                </a:solidFill>
                <a:latin typeface="Arial"/>
              </a:rPr>
              <a:t>Da je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upisan u Registar poljoprivrednih gazdinstava i da ima aktivan status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je privredni subjekat upisan u Registar privrednih subjekata i da ima aktivni status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nije pokrenut postupak stečaja ili likvidacije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računi kod poslovnih banaka nisu blokirani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računi nisu bili u blokadi duže od 30 dana, 12 meseci pre podnošenja zahteva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sr-Latn-RS" sz="1400" dirty="0">
                <a:solidFill>
                  <a:prstClr val="black"/>
                </a:solidFill>
                <a:latin typeface="Arial"/>
              </a:rPr>
              <a:t>Ponude i račune za </a:t>
            </a:r>
            <a:r>
              <a:rPr lang="sr-Latn-RS" sz="1400" dirty="0" err="1">
                <a:solidFill>
                  <a:prstClr val="black"/>
                </a:solidFill>
                <a:latin typeface="Arial"/>
              </a:rPr>
              <a:t>konsulatnske</a:t>
            </a:r>
            <a:r>
              <a:rPr lang="sr-Latn-RS" sz="1400" dirty="0">
                <a:solidFill>
                  <a:prstClr val="black"/>
                </a:solidFill>
                <a:latin typeface="Arial"/>
              </a:rPr>
              <a:t> usluge u okviru opšteg troška mogu da izdaju preduzetnici i privredna društva čina je registrovana delatnost –pružanje </a:t>
            </a:r>
            <a:r>
              <a:rPr lang="sr-Latn-RS" sz="1400" dirty="0" err="1">
                <a:solidFill>
                  <a:prstClr val="black"/>
                </a:solidFill>
                <a:latin typeface="Arial"/>
              </a:rPr>
              <a:t>konsultanskih</a:t>
            </a:r>
            <a:r>
              <a:rPr lang="sr-Latn-RS" sz="1400" dirty="0">
                <a:solidFill>
                  <a:prstClr val="black"/>
                </a:solidFill>
                <a:latin typeface="Arial"/>
              </a:rPr>
              <a:t> usluga </a:t>
            </a: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sr-Latn-R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sr-Latn-R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sr-Latn-R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indent="0">
              <a:buNone/>
            </a:pPr>
            <a:r>
              <a:rPr lang="sr-Latn-RS" sz="19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F7271-0794-444E-9C15-C471CD36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21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B38B3-286B-48E6-828C-5D4642B14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RS" sz="2000" dirty="0"/>
              <a:t>Privredna društva i zemljoradničke zadruge koja ostvaruju pravo na podsticaj po Pravliniku o investicijama u fizičku imovinu poljoprivrednih gazdinstava </a:t>
            </a:r>
            <a:br>
              <a:rPr lang="sr-Latn-RS" sz="2400" dirty="0"/>
            </a:br>
            <a:endParaRPr lang="sr-Latn-R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91420-E167-4D91-ABCA-0EB1E719D1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sr-Latn-RS" sz="1900" dirty="0"/>
          </a:p>
          <a:p>
            <a:r>
              <a:rPr lang="sr-Latn-RS" sz="1400"/>
              <a:t>Da </a:t>
            </a:r>
            <a:r>
              <a:rPr lang="sr-Latn-RS" sz="1400" dirty="0"/>
              <a:t>je razvrstano u mikro, malo ili </a:t>
            </a:r>
            <a:r>
              <a:rPr lang="sr-Latn-RS" sz="1400"/>
              <a:t>srednje pravno </a:t>
            </a:r>
            <a:r>
              <a:rPr lang="sr-Latn-RS" sz="1400" dirty="0"/>
              <a:t>lice u skladu sa Zakonom </a:t>
            </a:r>
            <a:r>
              <a:rPr lang="sr-Latn-RS" sz="1400"/>
              <a:t>kojim se</a:t>
            </a:r>
            <a:r>
              <a:rPr lang="sr-Cyrl-RS" sz="1400"/>
              <a:t> </a:t>
            </a:r>
            <a:r>
              <a:rPr lang="sr-Latn-RS" sz="1400"/>
              <a:t>uredjuje </a:t>
            </a:r>
            <a:r>
              <a:rPr lang="sr-Latn-RS" sz="1400" dirty="0"/>
              <a:t>računovodstvo</a:t>
            </a:r>
          </a:p>
          <a:p>
            <a:r>
              <a:rPr lang="sr-Latn-RS" sz="1400"/>
              <a:t>Da </a:t>
            </a:r>
            <a:r>
              <a:rPr lang="sr-Latn-RS" sz="1400" dirty="0"/>
              <a:t>nije u grupi povezanih lica u kojoj </a:t>
            </a:r>
            <a:r>
              <a:rPr lang="sr-Latn-RS" sz="1400"/>
              <a:t>su neki </a:t>
            </a:r>
            <a:r>
              <a:rPr lang="sr-Latn-RS" sz="1400" dirty="0"/>
              <a:t>članovi velika pravna lica</a:t>
            </a:r>
          </a:p>
          <a:p>
            <a:r>
              <a:rPr lang="sr-Latn-RS" sz="1400"/>
              <a:t>Da </a:t>
            </a:r>
            <a:r>
              <a:rPr lang="sr-Latn-RS" sz="1400" dirty="0"/>
              <a:t>nije član holdinga ili koncerna </a:t>
            </a:r>
          </a:p>
          <a:p>
            <a:pPr marL="0" indent="0">
              <a:buNone/>
            </a:pPr>
            <a:r>
              <a:rPr lang="sr-Latn-RS" sz="1600" dirty="0"/>
              <a:t> </a:t>
            </a:r>
          </a:p>
          <a:p>
            <a:pPr marL="0" indent="0">
              <a:buNone/>
            </a:pPr>
            <a:endParaRPr lang="sr-Latn-RS" sz="1600" dirty="0"/>
          </a:p>
          <a:p>
            <a:pPr marL="0" indent="0">
              <a:buNone/>
            </a:pPr>
            <a:endParaRPr lang="sr-Latn-RS" sz="1900" dirty="0"/>
          </a:p>
          <a:p>
            <a:pPr marL="0" indent="0">
              <a:buNone/>
            </a:pPr>
            <a:r>
              <a:rPr lang="sr-Latn-RS" sz="1900" dirty="0"/>
              <a:t> </a:t>
            </a:r>
          </a:p>
          <a:p>
            <a:pPr marL="0" indent="0">
              <a:buNone/>
            </a:pPr>
            <a:endParaRPr lang="sr-Latn-RS" sz="1900" dirty="0"/>
          </a:p>
          <a:p>
            <a:pPr marL="0" indent="0">
              <a:buNone/>
            </a:pPr>
            <a:endParaRPr lang="sr-Latn-RS" sz="19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4E3AA-6AD2-4AB2-9AA6-6235B03E7F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sr-Latn-RS" sz="1900" dirty="0"/>
          </a:p>
          <a:p>
            <a:r>
              <a:rPr lang="sr-Latn-RS" sz="1400"/>
              <a:t>Da </a:t>
            </a:r>
            <a:r>
              <a:rPr lang="sr-Latn-RS" sz="1400" dirty="0"/>
              <a:t>u</a:t>
            </a:r>
            <a:r>
              <a:rPr lang="sr-Latn-RS" sz="1800" dirty="0"/>
              <a:t> </a:t>
            </a:r>
            <a:r>
              <a:rPr lang="sr-Latn-RS" sz="1400" dirty="0"/>
              <a:t>strukturi vlasništva ima </a:t>
            </a:r>
            <a:r>
              <a:rPr lang="sr-Latn-RS" sz="1400"/>
              <a:t>manje od </a:t>
            </a:r>
            <a:r>
              <a:rPr lang="sr-Latn-RS" sz="1400" dirty="0"/>
              <a:t>25% javnog kapitala ili </a:t>
            </a:r>
            <a:r>
              <a:rPr lang="sr-Latn-RS" sz="1400"/>
              <a:t>glasačkih prava </a:t>
            </a:r>
            <a:r>
              <a:rPr lang="sr-Latn-RS" sz="1400" dirty="0"/>
              <a:t>javnog kapitala</a:t>
            </a:r>
          </a:p>
          <a:p>
            <a:r>
              <a:rPr lang="sr-Latn-RS" sz="1400"/>
              <a:t>Da </a:t>
            </a:r>
            <a:r>
              <a:rPr lang="sr-Latn-RS" sz="1400" dirty="0"/>
              <a:t>podnosilac zahteva i </a:t>
            </a:r>
            <a:r>
              <a:rPr lang="sr-Latn-RS" sz="1400"/>
              <a:t>povezana lica</a:t>
            </a:r>
            <a:r>
              <a:rPr lang="sr-Cyrl-RS" sz="1400"/>
              <a:t> </a:t>
            </a:r>
            <a:r>
              <a:rPr lang="sr-Latn-RS" sz="1400"/>
              <a:t>imaju </a:t>
            </a:r>
            <a:r>
              <a:rPr lang="sr-Latn-RS" sz="1400" dirty="0"/>
              <a:t>manje od 250 zaposlenih i </a:t>
            </a:r>
            <a:r>
              <a:rPr lang="sr-Latn-RS" sz="1400"/>
              <a:t>godišnji promet </a:t>
            </a:r>
            <a:r>
              <a:rPr lang="sr-Latn-RS" sz="1400" dirty="0"/>
              <a:t>ne veći 50 miliona evra i/</a:t>
            </a:r>
            <a:r>
              <a:rPr lang="sr-Latn-RS" sz="1400"/>
              <a:t>ili vrednost </a:t>
            </a:r>
            <a:r>
              <a:rPr lang="sr-Latn-RS" sz="1400" dirty="0"/>
              <a:t>imovine koja ne </a:t>
            </a:r>
            <a:r>
              <a:rPr lang="sr-Latn-RS" sz="1400"/>
              <a:t>prelazi 43 </a:t>
            </a:r>
            <a:r>
              <a:rPr lang="sr-Latn-RS" sz="1400" dirty="0"/>
              <a:t>miliona evra </a:t>
            </a:r>
            <a:endParaRPr lang="sr-Latn-RS" sz="1800" dirty="0"/>
          </a:p>
          <a:p>
            <a:pPr marL="0" indent="0">
              <a:buNone/>
            </a:pPr>
            <a:r>
              <a:rPr lang="sr-Latn-RS" sz="1900" dirty="0">
                <a:solidFill>
                  <a:srgbClr val="FF0000"/>
                </a:solidFill>
              </a:rPr>
              <a:t> </a:t>
            </a:r>
            <a:endParaRPr lang="sr-Latn-RS" sz="1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F7271-0794-444E-9C15-C471CD36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533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71B861-68A5-42C5-BBDC-643EE20279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Faze </a:t>
            </a:r>
            <a:r>
              <a:rPr lang="en-US" sz="3200" dirty="0" err="1">
                <a:solidFill>
                  <a:schemeClr val="accent1"/>
                </a:solidFill>
              </a:rPr>
              <a:t>realizacije</a:t>
            </a:r>
            <a:r>
              <a:rPr lang="en-US" sz="3200" dirty="0">
                <a:solidFill>
                  <a:schemeClr val="accent1"/>
                </a:solidFill>
              </a:rPr>
              <a:t> IPARD </a:t>
            </a:r>
            <a:r>
              <a:rPr lang="en-US" sz="3200" dirty="0" err="1">
                <a:solidFill>
                  <a:schemeClr val="accent1"/>
                </a:solidFill>
              </a:rPr>
              <a:t>programa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60281-4C5C-4901-8CF3-2C3E1D341FD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713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BD05-F2E2-40C8-9916-2FC996D7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Faze realizacije IPARD programa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1A347-05DF-45A7-9C07-6A6468D4B3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701" y="1031358"/>
            <a:ext cx="3996000" cy="3738895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>
                <a:solidFill>
                  <a:schemeClr val="accent6"/>
                </a:solidFill>
              </a:rPr>
              <a:t> </a:t>
            </a:r>
            <a:r>
              <a:rPr lang="sr-Latn-RS" sz="1500" dirty="0">
                <a:solidFill>
                  <a:schemeClr val="accent6"/>
                </a:solidFill>
              </a:rPr>
              <a:t>I. Faza odobrenja IPARD podsticaja </a:t>
            </a:r>
          </a:p>
          <a:p>
            <a:r>
              <a:rPr lang="sr-Latn-RS" sz="1500" dirty="0"/>
              <a:t>Ispunjenje opštih uslova </a:t>
            </a:r>
          </a:p>
          <a:p>
            <a:r>
              <a:rPr lang="sr-Latn-RS" sz="1500" dirty="0"/>
              <a:t>Ispunjenje posebnih uslova</a:t>
            </a:r>
          </a:p>
          <a:p>
            <a:r>
              <a:rPr lang="sr-Latn-RS" sz="1500" dirty="0"/>
              <a:t>Ispunjenje uslova iz BP, prilog 6</a:t>
            </a:r>
          </a:p>
          <a:p>
            <a:r>
              <a:rPr lang="sr-Latn-RS" sz="1500" dirty="0"/>
              <a:t>Obezbeđenje dokumentacije </a:t>
            </a:r>
          </a:p>
          <a:p>
            <a:r>
              <a:rPr lang="sr-Latn-RS" sz="1500" dirty="0"/>
              <a:t>Dostavljanje zahteva na propisanom obrascu sa svom dokumentacijom </a:t>
            </a:r>
          </a:p>
          <a:p>
            <a:r>
              <a:rPr lang="sr-Latn-RS" sz="1500" dirty="0"/>
              <a:t>Administrativna kontrola ispunjenosti uslova za odobrenje</a:t>
            </a:r>
          </a:p>
          <a:p>
            <a:r>
              <a:rPr lang="sr-Latn-RS" sz="1500" dirty="0"/>
              <a:t>Kontrola na licu mesta za odobrenje </a:t>
            </a:r>
          </a:p>
          <a:p>
            <a:r>
              <a:rPr lang="sr-Latn-RS" sz="1500" dirty="0"/>
              <a:t> Rešenje o odobrenju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5110-04E9-4921-AD5D-ACA3B7B607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6300" y="1031358"/>
            <a:ext cx="3989649" cy="3664467"/>
          </a:xfrm>
        </p:spPr>
        <p:txBody>
          <a:bodyPr/>
          <a:lstStyle/>
          <a:p>
            <a:pPr marL="0" indent="0">
              <a:buClr>
                <a:srgbClr val="4F2D7F"/>
              </a:buClr>
              <a:buNone/>
            </a:pPr>
            <a:r>
              <a:rPr lang="sr-Latn-RS" sz="1500" dirty="0">
                <a:solidFill>
                  <a:srgbClr val="E92841"/>
                </a:solidFill>
              </a:rPr>
              <a:t>II. Faza realizacije investicije od strane korisnika (sopstvenim sredstvima i/ili kreditima) </a:t>
            </a:r>
          </a:p>
          <a:p>
            <a:pPr marL="0" indent="0">
              <a:buNone/>
            </a:pPr>
            <a:r>
              <a:rPr lang="sr-Latn-RS" sz="1500" dirty="0">
                <a:solidFill>
                  <a:schemeClr val="accent6"/>
                </a:solidFill>
              </a:rPr>
              <a:t>III. Faza naplate IPARD podsticaja </a:t>
            </a:r>
          </a:p>
          <a:p>
            <a:r>
              <a:rPr lang="sr-Latn-RS" sz="1500" dirty="0"/>
              <a:t>Dostava dokumentacije </a:t>
            </a:r>
          </a:p>
          <a:p>
            <a:r>
              <a:rPr lang="sr-Latn-RS" sz="1500" dirty="0"/>
              <a:t>Administrativna provera ispunjenosti uslova za isplatu</a:t>
            </a:r>
          </a:p>
          <a:p>
            <a:r>
              <a:rPr lang="sr-Latn-RS" sz="1500" dirty="0"/>
              <a:t>Kontrola na licu mesta ispunjenosti uslova za isplatu </a:t>
            </a:r>
          </a:p>
          <a:p>
            <a:r>
              <a:rPr lang="sr-Latn-RS" sz="1500" dirty="0"/>
              <a:t>Rešenje o isplati </a:t>
            </a:r>
          </a:p>
          <a:p>
            <a:pPr marL="0" indent="0">
              <a:buNone/>
            </a:pPr>
            <a:r>
              <a:rPr lang="sr-Latn-RS" sz="1500" dirty="0">
                <a:solidFill>
                  <a:schemeClr val="accent6"/>
                </a:solidFill>
              </a:rPr>
              <a:t>IV. Faza kontrole </a:t>
            </a:r>
          </a:p>
          <a:p>
            <a:r>
              <a:rPr lang="sr-Latn-RS" sz="1500" dirty="0"/>
              <a:t>u roku od 5 godina od isplate </a:t>
            </a:r>
          </a:p>
          <a:p>
            <a:pPr marL="0" indent="0">
              <a:buNone/>
            </a:pPr>
            <a:endParaRPr lang="sr-Latn-RS" sz="1500" dirty="0"/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E2D4A-2D9F-49DE-88BA-DECB3255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623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/>
          <a:lstStyle/>
          <a:p>
            <a:pPr marL="1254125" indent="-1254125"/>
            <a:r>
              <a:rPr lang="sr-Latn-RS" sz="3200" dirty="0">
                <a:solidFill>
                  <a:schemeClr val="accent1"/>
                </a:solidFill>
              </a:rPr>
              <a:t>Odobrenje IPARD podsticaja</a:t>
            </a:r>
          </a:p>
          <a:p>
            <a:r>
              <a:rPr lang="sr-Latn-RS" sz="1800" dirty="0"/>
              <a:t>Opšti uslovi za odobrenje IPARD podsticaja</a:t>
            </a:r>
          </a:p>
          <a:p>
            <a:r>
              <a:rPr lang="sr-Latn-RS" sz="1800" dirty="0"/>
              <a:t>Posebni uslovi </a:t>
            </a:r>
            <a:r>
              <a:rPr lang="sr-Latn-RS" sz="1800"/>
              <a:t>za odobrenje  IPARD </a:t>
            </a:r>
            <a:r>
              <a:rPr lang="sr-Latn-RS" sz="1800" dirty="0"/>
              <a:t>podsticaja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78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98218-0C79-440E-BDB8-E6AE33F6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Obavezni uslovi za </a:t>
            </a:r>
            <a:r>
              <a:rPr lang="en-US" dirty="0"/>
              <a:t>SVE </a:t>
            </a:r>
            <a:r>
              <a:rPr lang="sr-Latn-RS" dirty="0"/>
              <a:t>podnosioce zahteva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BD4BA-3CDB-4BF3-9F3F-EFE01C925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170" y="958776"/>
            <a:ext cx="8207376" cy="3492500"/>
          </a:xfrm>
        </p:spPr>
        <p:txBody>
          <a:bodyPr/>
          <a:lstStyle/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nemaju dospele a neizmirene obaveze po osnovu javnih prihoda 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nemaju dospelih, a neizmirenih obaveza prema </a:t>
            </a:r>
            <a:r>
              <a:rPr kumimoji="0" lang="sr-Latn-R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Ministarstvu poljoprivrede, po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osnovu ranije </a:t>
            </a:r>
            <a:r>
              <a:rPr kumimoji="0" lang="sr-Latn-R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ostvarenih podsticaja, subvencija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kredita </a:t>
            </a:r>
          </a:p>
          <a:p>
            <a:pPr marL="359802" marR="0" lvl="0" indent="-359802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nisu preduzeli nijednu radnju za realizaciju investicije pre donošenja rešenja o </a:t>
            </a:r>
            <a:r>
              <a:rPr kumimoji="0" lang="sr-Latn-R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odobravanju projekta, osim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 opšti trošak </a:t>
            </a:r>
          </a:p>
          <a:p>
            <a:pPr marL="359802" marR="0" lvl="0" indent="-359802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dobavljač opreme nije povezano lice, odnosno dobavljači međusobno ne predstavljaju povezana lica </a:t>
            </a:r>
          </a:p>
          <a:p>
            <a:pPr marL="359802" marR="0" lvl="0" indent="-359802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imaju pribavljene ponude i to jednu ponudu za investicije do 10.000 EUR u dinarskoj protiv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r-Latn-R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rednosti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prema mesečnom kursu Evropske centralne banke pokazanom na 6 decimala u mesecu koji prethodi mesecu u kome je objavljen javni poziv za investicije ili tri pribavljene ponude za investicije preko 10.000 EUR u dinarskoj protivvrednosti</a:t>
            </a:r>
          </a:p>
          <a:p>
            <a:pPr marL="359802" marR="0" lvl="0" indent="-359802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prikupljene ponude za nabavku investicije, odnosno prihvatljive troškove, budu uporedive po sadržaju i po specifikacijama i važeće na dan podnošenja zahteva, osim za realizovane opšte troškove za koje se dostavlja račun</a:t>
            </a:r>
          </a:p>
          <a:p>
            <a:pPr marL="359802" marR="0" lvl="0" indent="-359802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endParaRPr kumimoji="0" lang="sr-Latn-R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59802" marR="0" lvl="0" indent="-359802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endParaRPr kumimoji="0" lang="sr-Latn-R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sr-Latn-RS" sz="1600" dirty="0"/>
          </a:p>
          <a:p>
            <a:endParaRPr lang="sr-Latn-R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2D38A-4ABF-43D0-B5D8-58F538AAB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538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7DB18-254B-4DF9-B313-306B828F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70" y="424761"/>
            <a:ext cx="8203692" cy="843754"/>
          </a:xfrm>
        </p:spPr>
        <p:txBody>
          <a:bodyPr/>
          <a:lstStyle/>
          <a:p>
            <a:r>
              <a:rPr lang="sr-Latn-RS" dirty="0"/>
              <a:t>Obavezni uslovi za </a:t>
            </a:r>
            <a:r>
              <a:rPr lang="en-US" dirty="0"/>
              <a:t>SVE </a:t>
            </a:r>
            <a:r>
              <a:rPr lang="sr-Latn-RS" dirty="0"/>
              <a:t>podnosioce zahteva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E6152-D154-4FBB-AA8C-31C4CBD1B0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46" y="1089498"/>
            <a:ext cx="8206318" cy="3606328"/>
          </a:xfrm>
        </p:spPr>
        <p:txBody>
          <a:bodyPr/>
          <a:lstStyle/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poseduje stručno znanje u oblasti poljoprivrede ( VSS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ili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srednju stručnu spremu iz oblasti poljoprivrede i/</a:t>
            </a:r>
            <a:r>
              <a:rPr kumimoji="0" lang="sr-Latn-R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ili veterine,  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ili</a:t>
            </a:r>
            <a:r>
              <a:rPr kumimoji="0" lang="sr-Latn-R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SSS iz drugih oblasti uz izjavu da će pohađati stručnu obuku od </a:t>
            </a:r>
            <a:r>
              <a:rPr kumimoji="0" lang="sr-Latn-R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sati,  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ili</a:t>
            </a:r>
            <a:r>
              <a:rPr kumimoji="0" lang="sr-Latn-R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je najmanje 3 godine nosilac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ili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član PG ili da ima najmanje radno iskustvo od 3 godine u odgovarajućoj oblasti poljoprivrede )</a:t>
            </a:r>
          </a:p>
          <a:p>
            <a:r>
              <a:rPr lang="pl-PL" sz="1400" dirty="0"/>
              <a:t>Da je okončan postupak po prethodno odobrenom IPARD projektu za </a:t>
            </a:r>
            <a:r>
              <a:rPr lang="pl-PL" sz="1400"/>
              <a:t>Meru 1, odnosno </a:t>
            </a:r>
            <a:r>
              <a:rPr lang="pl-PL" sz="1400" dirty="0"/>
              <a:t>ako po predhodno odobrenom projektu zahtev za odobrenje isplate nije podnet u roku određenom rešenjem o odobrenju projekta </a:t>
            </a:r>
            <a:endParaRPr lang="en-US" sz="1400" dirty="0"/>
          </a:p>
          <a:p>
            <a:r>
              <a:rPr lang="en-US" sz="1400" dirty="0">
                <a:solidFill>
                  <a:prstClr val="black"/>
                </a:solidFill>
              </a:rPr>
              <a:t>D</a:t>
            </a:r>
            <a:r>
              <a:rPr lang="sr-Latn-RS" sz="1400" dirty="0">
                <a:solidFill>
                  <a:prstClr val="black"/>
                </a:solidFill>
              </a:rPr>
              <a:t>a nisu veštački stvoreni uslovi u cilju stvaranja prednosti suprotnih IPARD programu</a:t>
            </a:r>
          </a:p>
          <a:p>
            <a:r>
              <a:rPr lang="sr-Latn-RS" sz="1400" dirty="0">
                <a:solidFill>
                  <a:prstClr val="black"/>
                </a:solidFill>
              </a:rPr>
              <a:t>Da odredi mesto kontrole predmeta investicije </a:t>
            </a:r>
          </a:p>
          <a:p>
            <a:r>
              <a:rPr lang="sr-Latn-RS" sz="1400" dirty="0">
                <a:solidFill>
                  <a:prstClr val="black"/>
                </a:solidFill>
              </a:rPr>
              <a:t>Da roba koja je predmet nabavke je sa liste </a:t>
            </a:r>
            <a:r>
              <a:rPr lang="sr-Latn-RS" sz="1400">
                <a:solidFill>
                  <a:prstClr val="black"/>
                </a:solidFill>
              </a:rPr>
              <a:t>prihvatljivih zemalja, osim </a:t>
            </a:r>
            <a:r>
              <a:rPr lang="sr-Latn-RS" sz="1400" dirty="0">
                <a:solidFill>
                  <a:prstClr val="black"/>
                </a:solidFill>
              </a:rPr>
              <a:t>kada je vrednost robe bez PDV a ispod praga za korišćenje konkurentnog pregovaračkog postupka (</a:t>
            </a:r>
            <a:r>
              <a:rPr lang="sr-Latn-RS" sz="1400">
                <a:solidFill>
                  <a:prstClr val="black"/>
                </a:solidFill>
              </a:rPr>
              <a:t>do 100</a:t>
            </a:r>
            <a:r>
              <a:rPr lang="sr-Cyrl-RS" sz="1400">
                <a:solidFill>
                  <a:prstClr val="black"/>
                </a:solidFill>
              </a:rPr>
              <a:t>.</a:t>
            </a:r>
            <a:r>
              <a:rPr lang="sr-Latn-RS" sz="1400">
                <a:solidFill>
                  <a:prstClr val="black"/>
                </a:solidFill>
              </a:rPr>
              <a:t>000 evra) </a:t>
            </a:r>
            <a:endParaRPr lang="pl-PL" sz="1400" dirty="0"/>
          </a:p>
          <a:p>
            <a:endParaRPr lang="sr-Latn-R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DF8F-82AF-4B75-B82E-0F186B4D9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32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B38B3-286B-48E6-828C-5D4642B14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Sektori i iznos IPARD podsticaja </a:t>
            </a:r>
            <a:endParaRPr lang="sr-Latn-R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91420-E167-4D91-ABCA-0EB1E719D1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170" y="1084521"/>
            <a:ext cx="3674702" cy="3409291"/>
          </a:xfrm>
        </p:spPr>
        <p:txBody>
          <a:bodyPr/>
          <a:lstStyle/>
          <a:p>
            <a:endParaRPr lang="sr-Cyrl-RS" sz="1400" b="1" dirty="0"/>
          </a:p>
          <a:p>
            <a:r>
              <a:rPr lang="sr-Latn-RS" sz="1400" dirty="0"/>
              <a:t>Sektor mleka</a:t>
            </a:r>
          </a:p>
          <a:p>
            <a:r>
              <a:rPr lang="sr-Latn-RS" sz="1400" dirty="0"/>
              <a:t>Sektor mesa</a:t>
            </a:r>
          </a:p>
          <a:p>
            <a:r>
              <a:rPr lang="sr-Latn-RS" sz="1400" dirty="0"/>
              <a:t>Sektor voća i povrća</a:t>
            </a:r>
          </a:p>
          <a:p>
            <a:r>
              <a:rPr lang="sr-Latn-RS" sz="1400" dirty="0"/>
              <a:t>Sektor ostalih useva</a:t>
            </a:r>
            <a:endParaRPr lang="en-US" sz="1400" dirty="0"/>
          </a:p>
          <a:p>
            <a:r>
              <a:rPr lang="en-US" sz="1400" dirty="0" err="1"/>
              <a:t>Sektor</a:t>
            </a:r>
            <a:r>
              <a:rPr lang="en-US" sz="1400" dirty="0"/>
              <a:t> </a:t>
            </a:r>
            <a:r>
              <a:rPr lang="en-US" sz="1400" dirty="0" err="1"/>
              <a:t>jaja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Sektor</a:t>
            </a:r>
            <a:r>
              <a:rPr lang="en-US" sz="1400" dirty="0"/>
              <a:t> </a:t>
            </a:r>
            <a:r>
              <a:rPr lang="en-US" sz="1400" dirty="0" err="1"/>
              <a:t>gro</a:t>
            </a:r>
            <a:r>
              <a:rPr lang="sr-Latn-RS" sz="1400" dirty="0" err="1"/>
              <a:t>žđa</a:t>
            </a:r>
            <a:endParaRPr lang="sr-Latn-RS" sz="1400" dirty="0"/>
          </a:p>
          <a:p>
            <a:endParaRPr lang="sr-Latn-RS" sz="1400" b="1" dirty="0"/>
          </a:p>
          <a:p>
            <a:endParaRPr lang="sr-Latn-RS" sz="1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F7271-0794-444E-9C15-C471CD36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06FE7C-D890-4427-8566-6B19FDACB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489" y="1084521"/>
            <a:ext cx="4230991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75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592AB-4FD4-44D2-BDD4-228A91038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Lista prihvatljivih zemalja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E66260-14F3-43F0-B60A-3B94C80AA6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312" y="1273628"/>
            <a:ext cx="1879200" cy="3422198"/>
          </a:xfrm>
        </p:spPr>
        <p:txBody>
          <a:bodyPr/>
          <a:lstStyle/>
          <a:p>
            <a:r>
              <a:rPr lang="sr-Latn-RS" sz="1200" dirty="0"/>
              <a:t>Austrija</a:t>
            </a:r>
          </a:p>
          <a:p>
            <a:r>
              <a:rPr lang="sr-Latn-RS" sz="1200" dirty="0"/>
              <a:t>Belgija</a:t>
            </a:r>
          </a:p>
          <a:p>
            <a:r>
              <a:rPr lang="sr-Latn-RS" sz="1200" dirty="0"/>
              <a:t>Bugarska</a:t>
            </a:r>
          </a:p>
          <a:p>
            <a:r>
              <a:rPr lang="sr-Latn-RS" sz="1200" dirty="0"/>
              <a:t>Češka Republika</a:t>
            </a:r>
          </a:p>
          <a:p>
            <a:r>
              <a:rPr lang="sr-Latn-RS" sz="1200" dirty="0"/>
              <a:t>Hrvatska</a:t>
            </a:r>
          </a:p>
          <a:p>
            <a:r>
              <a:rPr lang="sr-Latn-RS" sz="1200" dirty="0"/>
              <a:t>Kipar</a:t>
            </a:r>
          </a:p>
          <a:p>
            <a:r>
              <a:rPr lang="sr-Latn-RS" sz="1200" dirty="0"/>
              <a:t>Danska</a:t>
            </a:r>
          </a:p>
          <a:p>
            <a:r>
              <a:rPr lang="sr-Latn-RS" sz="1200" dirty="0"/>
              <a:t>Estonija</a:t>
            </a:r>
          </a:p>
          <a:p>
            <a:r>
              <a:rPr lang="sr-Latn-RS" sz="1200" dirty="0"/>
              <a:t>Finska</a:t>
            </a:r>
          </a:p>
          <a:p>
            <a:r>
              <a:rPr lang="sr-Latn-RS" sz="1200" dirty="0"/>
              <a:t>Francuska</a:t>
            </a:r>
          </a:p>
          <a:p>
            <a:r>
              <a:rPr lang="sr-Latn-RS" sz="1200" dirty="0"/>
              <a:t>Nemačka</a:t>
            </a:r>
          </a:p>
          <a:p>
            <a:r>
              <a:rPr lang="sr-Latn-RS" sz="1200" dirty="0"/>
              <a:t>Grčka</a:t>
            </a:r>
          </a:p>
          <a:p>
            <a:r>
              <a:rPr lang="sr-Latn-RS" sz="1200" dirty="0"/>
              <a:t>Mađarska</a:t>
            </a:r>
          </a:p>
          <a:p>
            <a:endParaRPr lang="sr-Latn-RS" sz="12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D0DBB8-08D0-431E-8E19-DF0EDBCCEDF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77758" y="1273628"/>
            <a:ext cx="1879200" cy="3422198"/>
          </a:xfrm>
        </p:spPr>
        <p:txBody>
          <a:bodyPr/>
          <a:lstStyle/>
          <a:p>
            <a:r>
              <a:rPr lang="sr-Latn-RS" sz="1200" dirty="0"/>
              <a:t>Irska</a:t>
            </a:r>
          </a:p>
          <a:p>
            <a:r>
              <a:rPr lang="sr-Latn-RS" sz="1200" dirty="0"/>
              <a:t>Italija</a:t>
            </a:r>
          </a:p>
          <a:p>
            <a:r>
              <a:rPr lang="sr-Latn-RS" sz="1200" dirty="0"/>
              <a:t>Letonija</a:t>
            </a:r>
          </a:p>
          <a:p>
            <a:r>
              <a:rPr lang="sr-Latn-RS" sz="1200" dirty="0"/>
              <a:t>Litvanija</a:t>
            </a:r>
          </a:p>
          <a:p>
            <a:r>
              <a:rPr lang="sr-Latn-RS" sz="1200" dirty="0"/>
              <a:t>Luksemburg</a:t>
            </a:r>
          </a:p>
          <a:p>
            <a:r>
              <a:rPr lang="sr-Latn-RS" sz="1200" dirty="0"/>
              <a:t>Malta</a:t>
            </a:r>
          </a:p>
          <a:p>
            <a:r>
              <a:rPr lang="sr-Latn-RS" sz="1200" dirty="0"/>
              <a:t>Holandija</a:t>
            </a:r>
          </a:p>
          <a:p>
            <a:r>
              <a:rPr lang="sr-Latn-RS" sz="1200" dirty="0"/>
              <a:t>Poljska</a:t>
            </a:r>
          </a:p>
          <a:p>
            <a:r>
              <a:rPr lang="sr-Latn-RS" sz="1200" dirty="0"/>
              <a:t>Portugalija</a:t>
            </a:r>
          </a:p>
          <a:p>
            <a:r>
              <a:rPr lang="sr-Latn-RS" sz="1200" dirty="0"/>
              <a:t>Rumunija</a:t>
            </a:r>
          </a:p>
          <a:p>
            <a:r>
              <a:rPr lang="sr-Latn-RS" sz="1200" dirty="0"/>
              <a:t>Slovačka</a:t>
            </a:r>
          </a:p>
          <a:p>
            <a:r>
              <a:rPr lang="sr-Latn-RS" sz="1200" dirty="0"/>
              <a:t>Slovenija</a:t>
            </a:r>
          </a:p>
          <a:p>
            <a:r>
              <a:rPr lang="sr-Latn-RS" sz="1200" dirty="0"/>
              <a:t>Španija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5433816-B8F0-4C3B-B801-B01F64DB2E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87204" y="1273628"/>
            <a:ext cx="1879200" cy="3422198"/>
          </a:xfrm>
        </p:spPr>
        <p:txBody>
          <a:bodyPr/>
          <a:lstStyle/>
          <a:p>
            <a:r>
              <a:rPr lang="sr-Latn-RS" sz="1200" dirty="0"/>
              <a:t>Švedska</a:t>
            </a:r>
          </a:p>
          <a:p>
            <a:r>
              <a:rPr lang="sr-Latn-RS" sz="1200" dirty="0"/>
              <a:t>Velika Britanija</a:t>
            </a:r>
          </a:p>
          <a:p>
            <a:r>
              <a:rPr lang="sr-Latn-RS" sz="1200" dirty="0"/>
              <a:t>Albanija</a:t>
            </a:r>
          </a:p>
          <a:p>
            <a:r>
              <a:rPr lang="sr-Latn-RS" sz="1200" dirty="0"/>
              <a:t>BiH</a:t>
            </a:r>
          </a:p>
          <a:p>
            <a:r>
              <a:rPr lang="sr-Latn-RS" sz="1200" dirty="0"/>
              <a:t>Crna Gora</a:t>
            </a:r>
          </a:p>
          <a:p>
            <a:r>
              <a:rPr lang="sr-Latn-RS" sz="1200" dirty="0"/>
              <a:t>Srbija</a:t>
            </a:r>
          </a:p>
          <a:p>
            <a:r>
              <a:rPr lang="sr-Latn-RS" sz="1200" dirty="0"/>
              <a:t>Turska</a:t>
            </a:r>
          </a:p>
          <a:p>
            <a:r>
              <a:rPr lang="sr-Latn-RS" sz="1200" dirty="0"/>
              <a:t>Makedonija</a:t>
            </a:r>
          </a:p>
          <a:p>
            <a:r>
              <a:rPr lang="sr-Latn-RS" sz="1200" dirty="0"/>
              <a:t>Island</a:t>
            </a:r>
          </a:p>
          <a:p>
            <a:r>
              <a:rPr lang="sr-Latn-RS" sz="1200" dirty="0"/>
              <a:t>Lihtenštajn</a:t>
            </a:r>
          </a:p>
          <a:p>
            <a:r>
              <a:rPr lang="sr-Latn-RS" sz="1200" dirty="0"/>
              <a:t>Norveška</a:t>
            </a:r>
          </a:p>
          <a:p>
            <a:r>
              <a:rPr lang="sr-Latn-RS" sz="1200" dirty="0"/>
              <a:t>Alžir</a:t>
            </a:r>
          </a:p>
          <a:p>
            <a:r>
              <a:rPr lang="sr-Latn-RS" sz="1200" dirty="0"/>
              <a:t>Jermenija</a:t>
            </a:r>
          </a:p>
          <a:p>
            <a:r>
              <a:rPr lang="sr-Latn-RS" sz="1200" dirty="0"/>
              <a:t>Azerbejdžan</a:t>
            </a:r>
          </a:p>
          <a:p>
            <a:endParaRPr lang="sr-Latn-RS" sz="12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6302DA-9B79-41A7-9DDA-2ACBC3D002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796651" y="1273628"/>
            <a:ext cx="1879200" cy="3422197"/>
          </a:xfrm>
        </p:spPr>
        <p:txBody>
          <a:bodyPr/>
          <a:lstStyle/>
          <a:p>
            <a:r>
              <a:rPr lang="sr-Latn-RS" sz="1200" dirty="0"/>
              <a:t>Belorusija</a:t>
            </a:r>
          </a:p>
          <a:p>
            <a:r>
              <a:rPr lang="sr-Latn-RS" sz="1200" dirty="0"/>
              <a:t>Egipat</a:t>
            </a:r>
          </a:p>
          <a:p>
            <a:r>
              <a:rPr lang="sr-Latn-RS" sz="1200" dirty="0"/>
              <a:t>Gruzija</a:t>
            </a:r>
          </a:p>
          <a:p>
            <a:r>
              <a:rPr lang="sr-Latn-RS" sz="1200" dirty="0"/>
              <a:t>Izrael</a:t>
            </a:r>
          </a:p>
          <a:p>
            <a:r>
              <a:rPr lang="sr-Latn-RS" sz="1200" dirty="0"/>
              <a:t>Jordan</a:t>
            </a:r>
          </a:p>
          <a:p>
            <a:r>
              <a:rPr lang="sr-Latn-RS" sz="1200" dirty="0"/>
              <a:t>Liban</a:t>
            </a:r>
          </a:p>
          <a:p>
            <a:r>
              <a:rPr lang="sr-Latn-RS" sz="1200" dirty="0"/>
              <a:t>Libija</a:t>
            </a:r>
          </a:p>
          <a:p>
            <a:r>
              <a:rPr lang="sr-Latn-RS" sz="1200" dirty="0"/>
              <a:t>Moldavija</a:t>
            </a:r>
          </a:p>
          <a:p>
            <a:r>
              <a:rPr lang="fi-FI" sz="1200" dirty="0"/>
              <a:t>Maroko</a:t>
            </a:r>
            <a:endParaRPr lang="sr-Latn-RS" sz="1200" dirty="0"/>
          </a:p>
          <a:p>
            <a:r>
              <a:rPr lang="fi-FI" sz="1200" dirty="0"/>
              <a:t>Sirija</a:t>
            </a:r>
            <a:endParaRPr lang="sr-Latn-RS" sz="1200" dirty="0"/>
          </a:p>
          <a:p>
            <a:r>
              <a:rPr lang="fi-FI" sz="1200" dirty="0"/>
              <a:t>Tunis</a:t>
            </a:r>
            <a:endParaRPr lang="sr-Latn-RS" sz="1200" dirty="0"/>
          </a:p>
          <a:p>
            <a:r>
              <a:rPr lang="fi-FI" sz="1200" dirty="0"/>
              <a:t>Ukrajina </a:t>
            </a:r>
            <a:endParaRPr lang="sr-Latn-RS" sz="1200" dirty="0"/>
          </a:p>
          <a:p>
            <a:r>
              <a:rPr lang="fi-FI" sz="1200" dirty="0"/>
              <a:t>Palestina </a:t>
            </a:r>
          </a:p>
          <a:p>
            <a:endParaRPr lang="sr-Latn-R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AA3B6-05FC-4A74-9A8C-9C8C9E3F1DE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981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r-Latn-RS" sz="3200" dirty="0">
                <a:solidFill>
                  <a:schemeClr val="accent1"/>
                </a:solidFill>
              </a:rPr>
              <a:t>Dokumentacija za fazu odobrenja</a:t>
            </a:r>
          </a:p>
          <a:p>
            <a:r>
              <a:rPr lang="pl-PL" sz="1800" dirty="0"/>
              <a:t>Zahtev</a:t>
            </a:r>
          </a:p>
          <a:p>
            <a:r>
              <a:rPr lang="pl-PL" sz="1800" dirty="0"/>
              <a:t>Poslovni plan</a:t>
            </a:r>
          </a:p>
          <a:p>
            <a:r>
              <a:rPr lang="pl-PL" sz="1800" dirty="0"/>
              <a:t>Ostala dokumentacija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21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08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C77225-F312-4142-9771-6BD81E070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01" y="170121"/>
            <a:ext cx="8213987" cy="552893"/>
          </a:xfrm>
        </p:spPr>
        <p:txBody>
          <a:bodyPr>
            <a:normAutofit fontScale="90000"/>
          </a:bodyPr>
          <a:lstStyle/>
          <a:p>
            <a:r>
              <a:rPr lang="sr-Latn-RS" dirty="0"/>
              <a:t>Potrebna dokumentacija za odobrenje Zahteva(1)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4D362C-B6D9-449F-A0DB-9CF97EA57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106" y="723014"/>
            <a:ext cx="3989648" cy="376547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r-Latn-RS" sz="1400" b="1" dirty="0"/>
              <a:t>Obrazac Zahteva</a:t>
            </a:r>
            <a:r>
              <a:rPr lang="sr-Latn-RS" sz="14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sz="1400" b="1" dirty="0"/>
              <a:t>Poslovni plan</a:t>
            </a:r>
            <a:r>
              <a:rPr lang="sr-Latn-RS" sz="14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sz="1400" b="1" dirty="0"/>
              <a:t>Popis pokretne i </a:t>
            </a:r>
            <a:r>
              <a:rPr lang="sr-Latn-RS" sz="1400" b="1"/>
              <a:t>nepokretne imovine  na </a:t>
            </a:r>
            <a:r>
              <a:rPr lang="sr-Latn-RS" sz="1400" b="1" dirty="0"/>
              <a:t>dan 31 Decembar prethodne godine </a:t>
            </a:r>
            <a:r>
              <a:rPr lang="sr-Latn-RS" sz="1400" dirty="0"/>
              <a:t>u odnosu na godinu kad se podnosi zahtev kao i na dan podnošenja Zahteva za odobrenje projekta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sz="1400" b="1" dirty="0"/>
              <a:t>Dokaz o posedovanju stručnog znanja odnosno iskustva u oblasti poljoprivrede</a:t>
            </a:r>
            <a:r>
              <a:rPr lang="sr-Latn-RS" sz="14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1400" dirty="0"/>
              <a:t>Diplomu / uverenje o stečenoj viskoj stručnoj spremi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1400" dirty="0"/>
              <a:t>Diplomu/uverenje o stečenoj srednjoj stručnoj spremi u oblasti poljoprivrede i/ili veterine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sr-Latn-RS" sz="1400" dirty="0" err="1"/>
              <a:t>Diplomu,uverenje</a:t>
            </a:r>
            <a:r>
              <a:rPr lang="sr-Latn-RS" sz="1400" dirty="0"/>
              <a:t> </a:t>
            </a:r>
            <a:r>
              <a:rPr lang="sr-Latn-RS" sz="1400" b="1" dirty="0"/>
              <a:t>ili</a:t>
            </a:r>
            <a:r>
              <a:rPr lang="sr-Latn-RS" sz="1400" dirty="0"/>
              <a:t>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svedočanstvo o stečenoj srednjoj stručnoj spremi u oblasti poljoprivrede </a:t>
            </a:r>
            <a:r>
              <a:rPr kumimoji="0" lang="sr-Latn-R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ili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veterine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ili </a:t>
            </a:r>
            <a:r>
              <a:rPr lang="sr-Latn-RS" sz="1400" dirty="0"/>
              <a:t>svedočanstvo o stečenoj srednjoj stručnoj spremi</a:t>
            </a:r>
          </a:p>
          <a:p>
            <a:pPr>
              <a:buFont typeface="Wingdings" panose="05000000000000000000" pitchFamily="2" charset="2"/>
              <a:buChar char="ü"/>
            </a:pPr>
            <a:endParaRPr lang="sr-Latn-RS" sz="1400" dirty="0"/>
          </a:p>
          <a:p>
            <a:pPr>
              <a:buFont typeface="Wingdings" panose="05000000000000000000" pitchFamily="2" charset="2"/>
              <a:buChar char="ü"/>
            </a:pPr>
            <a:endParaRPr lang="sr-Latn-RS" sz="1400" dirty="0"/>
          </a:p>
          <a:p>
            <a:pPr>
              <a:buFont typeface="Wingdings" panose="05000000000000000000" pitchFamily="2" charset="2"/>
              <a:buChar char="ü"/>
            </a:pPr>
            <a:endParaRPr lang="sr-Latn-RS" sz="1400" dirty="0"/>
          </a:p>
          <a:p>
            <a:pPr>
              <a:buFont typeface="Wingdings" panose="05000000000000000000" pitchFamily="2" charset="2"/>
              <a:buChar char="ü"/>
            </a:pPr>
            <a:endParaRPr lang="sr-Latn-RS" sz="1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A6E922-363A-45F4-B537-EC2C90AD9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2651" y="723014"/>
            <a:ext cx="3989648" cy="3765476"/>
          </a:xfrm>
        </p:spPr>
        <p:txBody>
          <a:bodyPr/>
          <a:lstStyle/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 potvrdu o stručnom osposobljavanju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 odgovarajućem sektoru u oblast poljoprivrede odnosno izjavu da će pohađati stručnu obuku u odgovarajućem sektoru u oblasti poljoprivrede u minimalnom trajanju od 50 časova predavanja najkasnije do dana za podnošenje zahteva za isplatu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1400" b="1" dirty="0"/>
              <a:t>Ugovor o radu</a:t>
            </a:r>
            <a:r>
              <a:rPr lang="sr-Latn-RS" sz="1400" dirty="0"/>
              <a:t> na poslovima u oblasti poljoprivrede u </a:t>
            </a:r>
            <a:r>
              <a:rPr lang="sr-Latn-RS" sz="1400"/>
              <a:t>odgovarajućem sektoru, sa </a:t>
            </a:r>
            <a:r>
              <a:rPr lang="sr-Latn-RS" sz="1400" dirty="0"/>
              <a:t>pratećom prijavom odnosno odjavom na obavezno socijalno osiguranje 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sr-Latn-RS" sz="1400" b="1" dirty="0"/>
              <a:t>Ponude</a:t>
            </a:r>
            <a:r>
              <a:rPr lang="sr-Latn-RS" sz="1400" dirty="0"/>
              <a:t> 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Uverenje o izmirenim dospelim poreskim obavezama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 osnovu javnih prihoda izdato od strane nadležne poreske uprave </a:t>
            </a:r>
          </a:p>
          <a:p>
            <a:pPr>
              <a:buFont typeface="Wingdings" panose="05000000000000000000" pitchFamily="2" charset="2"/>
              <a:buChar char="Ø"/>
            </a:pPr>
            <a:endParaRPr lang="sr-Latn-RS" sz="1400" dirty="0"/>
          </a:p>
          <a:p>
            <a:pPr>
              <a:buFont typeface="Wingdings" panose="05000000000000000000" pitchFamily="2" charset="2"/>
              <a:buChar char="Ø"/>
            </a:pPr>
            <a:endParaRPr lang="sr-Latn-RS" sz="1400" dirty="0"/>
          </a:p>
          <a:p>
            <a:pPr marL="0" indent="0">
              <a:buNone/>
            </a:pPr>
            <a:endParaRPr lang="sr-Latn-RS" sz="1400" dirty="0"/>
          </a:p>
          <a:p>
            <a:endParaRPr lang="sr-Latn-R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B17A-1461-4CD9-A6CE-22B61079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54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C77225-F312-4142-9771-6BD81E070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69" y="359571"/>
            <a:ext cx="8206319" cy="650522"/>
          </a:xfrm>
        </p:spPr>
        <p:txBody>
          <a:bodyPr>
            <a:normAutofit fontScale="90000"/>
          </a:bodyPr>
          <a:lstStyle/>
          <a:p>
            <a:r>
              <a:rPr lang="sr-Latn-RS" dirty="0"/>
              <a:t>Potrebna dokumentacija za odobrenje Zahteva (2)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4D362C-B6D9-449F-A0DB-9CF97EA57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70" y="882503"/>
            <a:ext cx="3995999" cy="3901426"/>
          </a:xfrm>
        </p:spPr>
        <p:txBody>
          <a:bodyPr/>
          <a:lstStyle/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Uverenje o izmirenim dospelim obavezama po osnovu javnih prihoda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izdato od nadležnog organa jedinice lokalne samouprave prema mestu investicije, odnosno prebivalištu, odnosno sedištu podnosioca zahteva 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R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Preduzetnik, privredno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društvo i </a:t>
            </a:r>
            <a:r>
              <a:rPr lang="sr-Latn-RS" sz="1400" dirty="0">
                <a:solidFill>
                  <a:prstClr val="black"/>
                </a:solidFill>
                <a:latin typeface="Arial"/>
              </a:rPr>
              <a:t>ZZ </a:t>
            </a:r>
            <a:r>
              <a:rPr lang="sr-Latn-RS" sz="1400" dirty="0" err="1">
                <a:solidFill>
                  <a:prstClr val="black"/>
                </a:solidFill>
                <a:latin typeface="Arial"/>
              </a:rPr>
              <a:t>zvod</a:t>
            </a:r>
            <a:r>
              <a:rPr lang="sr-Latn-RS" sz="1400" dirty="0">
                <a:solidFill>
                  <a:prstClr val="black"/>
                </a:solidFill>
                <a:latin typeface="Arial"/>
              </a:rPr>
              <a:t> iz APR a </a:t>
            </a: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E928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Preduzetnika koji vodi prosto knjigovodstvo dostavlja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lang="sr-Latn-RS" sz="1400" dirty="0">
                <a:solidFill>
                  <a:prstClr val="black"/>
                </a:solidFill>
                <a:latin typeface="Arial"/>
              </a:rPr>
              <a:t>Poslednji Bilans uspeha </a:t>
            </a: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Poslednji javno objavljeni Poreski bilans </a:t>
            </a:r>
            <a:r>
              <a:rPr kumimoji="0" lang="sr-Latn-R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 obrascu  poreske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prijave za akontaciono-konačno utvrđivanje poreza na prihod od samostalne delatnosti i doprinosa za obavezno socijalno osiguranje ( obrazac PPDG-1C)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None/>
              <a:tabLst/>
              <a:defRPr/>
            </a:pPr>
            <a:r>
              <a:rPr lang="sr-Latn-RS" sz="1400" dirty="0">
                <a:solidFill>
                  <a:srgbClr val="E92841"/>
                </a:solidFill>
                <a:latin typeface="Arial"/>
              </a:rPr>
              <a:t>I</a:t>
            </a:r>
            <a:endParaRPr lang="sr-Latn-RS" sz="1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A6E922-363A-45F4-B537-EC2C90AD9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6375" y="903768"/>
            <a:ext cx="3995998" cy="3792057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>
                <a:ln>
                  <a:noFill/>
                </a:ln>
                <a:solidFill>
                  <a:srgbClr val="E928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Individualni poljoprivrednik  koji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E928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vodi prosto knjigovodstvo dostavlja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Poslednji Bilans uspeha 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Poslednji javno objavljeni Poreski bilans PB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None/>
              <a:tabLst/>
              <a:defRPr/>
            </a:pPr>
            <a:r>
              <a:rPr lang="sr-Latn-RS" sz="1400">
                <a:solidFill>
                  <a:srgbClr val="E92841"/>
                </a:solidFill>
                <a:latin typeface="Arial"/>
              </a:rPr>
              <a:t>I</a:t>
            </a:r>
            <a:r>
              <a:rPr kumimoji="0" lang="sr-Latn-RS" sz="1400" b="0" i="0" u="none" strike="noStrike" kern="1200" cap="none" spc="0" normalizeH="0" baseline="0" noProof="0" err="1">
                <a:ln>
                  <a:noFill/>
                </a:ln>
                <a:solidFill>
                  <a:srgbClr val="E928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ndividualni</a:t>
            </a:r>
            <a:r>
              <a:rPr kumimoji="0" lang="sr-Latn-RS" sz="1400" b="0" i="0" u="none" strike="noStrike" kern="1200" cap="none" spc="0" normalizeH="0" baseline="0" noProof="0">
                <a:ln>
                  <a:noFill/>
                </a:ln>
                <a:solidFill>
                  <a:srgbClr val="E928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poljoprivrednik  koji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E928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vodi knjige po sistemu dvojnog knjigovodstva dostavlja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Poslednji </a:t>
            </a:r>
            <a:r>
              <a:rPr kumimoji="0" lang="sr-Latn-R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javno objavljeni  Bilans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uspeha 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lang="sr-Latn-RS" sz="1400" dirty="0">
                <a:solidFill>
                  <a:prstClr val="black"/>
                </a:solidFill>
                <a:latin typeface="Arial"/>
              </a:rPr>
              <a:t>Poslednji javno objavljeni Bilans stanja </a:t>
            </a: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Poslednji javno objavljeni Poreski bilans PB 2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lang="sr-Latn-RS" sz="1400">
                <a:solidFill>
                  <a:prstClr val="black"/>
                </a:solidFill>
                <a:latin typeface="Arial"/>
              </a:rPr>
              <a:t>Kartice nekretnina, postrojenja </a:t>
            </a:r>
            <a:r>
              <a:rPr lang="sr-Latn-RS" sz="1400" dirty="0">
                <a:solidFill>
                  <a:prstClr val="black"/>
                </a:solidFill>
                <a:latin typeface="Arial"/>
              </a:rPr>
              <a:t>i opreme na dan 31 decembar prethodne godine u odnosu na godinu kad se podnosi </a:t>
            </a:r>
            <a:r>
              <a:rPr lang="sr-Latn-RS" sz="1400" dirty="0" err="1">
                <a:solidFill>
                  <a:prstClr val="black"/>
                </a:solidFill>
                <a:latin typeface="Arial"/>
              </a:rPr>
              <a:t>zahtev,kao</a:t>
            </a:r>
            <a:r>
              <a:rPr lang="sr-Latn-RS" sz="1400" dirty="0">
                <a:solidFill>
                  <a:prstClr val="black"/>
                </a:solidFill>
                <a:latin typeface="Arial"/>
              </a:rPr>
              <a:t> i na dan podnošenja zahteva</a:t>
            </a: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None/>
              <a:tabLst/>
              <a:defRPr/>
            </a:pPr>
            <a:r>
              <a:rPr lang="sr-Latn-RS" sz="1400" b="1" dirty="0">
                <a:solidFill>
                  <a:prstClr val="black"/>
                </a:solidFill>
                <a:latin typeface="Arial"/>
              </a:rPr>
              <a:t>Sertifikat o organskoj proizvodnj</a:t>
            </a:r>
            <a:r>
              <a:rPr lang="sr-Latn-RS" sz="1400" dirty="0">
                <a:solidFill>
                  <a:prstClr val="black"/>
                </a:solidFill>
                <a:latin typeface="Arial"/>
              </a:rPr>
              <a:t>i za dokazivanje ispunjenosti kriterijuma za rangiranje </a:t>
            </a: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B17A-1461-4CD9-A6CE-22B61079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597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A669-21F3-47A0-AF35-FEE625E38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Zahtev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22205-DA60-4C2A-B377-8959B53BB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69" y="1286540"/>
            <a:ext cx="3988331" cy="3409285"/>
          </a:xfrm>
        </p:spPr>
        <p:txBody>
          <a:bodyPr/>
          <a:lstStyle/>
          <a:p>
            <a:pPr marL="0" indent="0">
              <a:buNone/>
            </a:pPr>
            <a:r>
              <a:rPr lang="sr-Latn-RS" sz="1450" dirty="0"/>
              <a:t>Zahtev za odobravanje projekta podnosi se na osnovu raspisanog Javnog poziva, koji raspisuje Ministarstvo nadležno za poslove poljoprivrede i Uprava za agrarna plaćanja </a:t>
            </a:r>
          </a:p>
          <a:p>
            <a:pPr marL="0" indent="0">
              <a:buNone/>
            </a:pPr>
            <a:r>
              <a:rPr lang="sr-Latn-RS" sz="1450" b="1" dirty="0"/>
              <a:t>Javni poziv objavljuje se na internet strani ministarstva i uprave i naročito sadrži: </a:t>
            </a:r>
          </a:p>
          <a:p>
            <a:r>
              <a:rPr lang="sr-Latn-RS" sz="1450" dirty="0"/>
              <a:t>Rok za podnošenje zahteva za odobrenje projekta </a:t>
            </a:r>
          </a:p>
          <a:p>
            <a:r>
              <a:rPr lang="sr-Latn-RS" sz="1450" dirty="0"/>
              <a:t>Iznos raspoloživih sredstava za raspisani poziv</a:t>
            </a:r>
          </a:p>
          <a:p>
            <a:r>
              <a:rPr lang="sr-Latn-RS" sz="1450" dirty="0"/>
              <a:t>Obrazac zahteva </a:t>
            </a:r>
          </a:p>
          <a:p>
            <a:r>
              <a:rPr lang="sr-Latn-RS" sz="1450" dirty="0"/>
              <a:t>Obaveznu dokumentaciju </a:t>
            </a:r>
          </a:p>
          <a:p>
            <a:r>
              <a:rPr lang="sr-Latn-RS" sz="1400" dirty="0"/>
              <a:t>Druge podatke vezane za konkretan poziv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80B35-9F1F-48AC-B889-116C5670F8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9950" y="1286540"/>
            <a:ext cx="3996000" cy="3409285"/>
          </a:xfrm>
        </p:spPr>
        <p:txBody>
          <a:bodyPr/>
          <a:lstStyle/>
          <a:p>
            <a:pPr marL="0" indent="0">
              <a:buNone/>
            </a:pPr>
            <a:r>
              <a:rPr lang="sr-Latn-RS" sz="1456" dirty="0"/>
              <a:t>Podnosilac zahteva može da podese samo jedan zahtev za odobrenje projekta po istom javnom pozivu </a:t>
            </a:r>
          </a:p>
          <a:p>
            <a:pPr marL="0" indent="0">
              <a:buNone/>
            </a:pPr>
            <a:r>
              <a:rPr lang="sr-Latn-RS" sz="1456" dirty="0"/>
              <a:t>Zahtev može da sadrži jednu ili više investicija sa Liste prihvatljivih investicija i troškova </a:t>
            </a:r>
          </a:p>
          <a:p>
            <a:pPr marL="0" indent="0">
              <a:buNone/>
            </a:pPr>
            <a:r>
              <a:rPr lang="sr-Latn-RS" sz="1456" dirty="0"/>
              <a:t>Novi Zahtev može da se podnese po okončanju postupka za ostvarivanje prava na podsticaj po prethodno odobrenom projektu </a:t>
            </a:r>
          </a:p>
          <a:p>
            <a:pPr marL="0" indent="0">
              <a:buNone/>
            </a:pPr>
            <a:r>
              <a:rPr lang="pl-PL" sz="1456" dirty="0">
                <a:solidFill>
                  <a:schemeClr val="accent6"/>
                </a:solidFill>
              </a:rPr>
              <a:t>Sva dokumenta po objavljenom javnom pozivu nalaze se na sajtu Ministarstva i Uprave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8FF16-1EAC-41CB-9090-F227584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24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72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29B5-53CD-4094-BAC1-5EBBC5D50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Poslovni plan (1)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94F03-4F7E-4750-90D9-06F19E07C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2970" y="1052623"/>
            <a:ext cx="8022718" cy="3643202"/>
          </a:xfrm>
        </p:spPr>
        <p:txBody>
          <a:bodyPr/>
          <a:lstStyle/>
          <a:p>
            <a:r>
              <a:rPr lang="sr-Latn-RS" sz="1600" dirty="0"/>
              <a:t>Pored ispunjenja opštih i posebnih uslova pravo na odobrenje projekta ostvaruje se ako lice koje ima pravo na podsticaj dokaže svoju ekonomsku održivost i održivost projekta na kraju investicionog perioda kroz poslovni plan</a:t>
            </a:r>
          </a:p>
          <a:p>
            <a:r>
              <a:rPr lang="sr-Latn-RS" sz="1600" dirty="0"/>
              <a:t>Za investicije do 50.000 EUR podnosi se jednostavni poslovni plan, a za investicije preko 50.000 EUR složeni poslovni plan</a:t>
            </a:r>
          </a:p>
          <a:p>
            <a:r>
              <a:rPr lang="sr-Latn-RS" sz="1600" dirty="0"/>
              <a:t>Poslovni plan podnosi se u papirnoj i elektronskoj formi </a:t>
            </a:r>
          </a:p>
          <a:p>
            <a:r>
              <a:rPr lang="sr-Latn-RS" sz="1600" dirty="0"/>
              <a:t>Opšti format poslovnog plana sastoji se od tekstualnog dela i tabela (prilozi 4 i 5 pravilnika)</a:t>
            </a:r>
          </a:p>
          <a:p>
            <a:r>
              <a:rPr lang="sr-Latn-RS" sz="1600" dirty="0"/>
              <a:t>Ako je projekat povezan sa aktuelnim poslovanjem ili ne donosi prihod plan se radi u skladu sa poslovanjem celog gazdinstva, a ako je moguće odvojiti ga lokacijski ili nekim drugim relevantnim kriterijumom od ostalog poslovanja moguće je zasnivati projekciju samo na toj poslovnoj aktivnosti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B0A87-42E3-4F30-B4F0-1C61792A4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25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01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B9E8-F0C9-4429-B6B9-6D9A2570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86" y="359571"/>
            <a:ext cx="8203692" cy="843754"/>
          </a:xfrm>
        </p:spPr>
        <p:txBody>
          <a:bodyPr>
            <a:normAutofit fontScale="90000"/>
          </a:bodyPr>
          <a:lstStyle/>
          <a:p>
            <a:r>
              <a:rPr lang="pl-PL" dirty="0"/>
              <a:t>Elementi i pokazatelji za procenu ekonomske održivosti u reprezentativnoj godini </a:t>
            </a:r>
            <a:endParaRPr lang="sr-Latn-R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9069E-66A1-48EA-8597-79B9CCA3FA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86" y="1440521"/>
            <a:ext cx="8206318" cy="3228976"/>
          </a:xfrm>
        </p:spPr>
        <p:txBody>
          <a:bodyPr/>
          <a:lstStyle/>
          <a:p>
            <a:pPr marL="0" indent="0">
              <a:buNone/>
            </a:pPr>
            <a:r>
              <a:rPr lang="sr-Latn-RS" sz="2000" dirty="0">
                <a:solidFill>
                  <a:schemeClr val="accent6"/>
                </a:solidFill>
              </a:rPr>
              <a:t>Jednostavni poslovni plan </a:t>
            </a:r>
          </a:p>
          <a:p>
            <a:pPr marL="0" indent="0">
              <a:buNone/>
            </a:pPr>
            <a:r>
              <a:rPr lang="sr-Latn-RS" sz="1800" b="1" dirty="0"/>
              <a:t>Za podnosioca zahteva</a:t>
            </a:r>
          </a:p>
          <a:p>
            <a:pPr>
              <a:buFont typeface="+mj-lt"/>
              <a:buAutoNum type="arabicPeriod"/>
            </a:pPr>
            <a:r>
              <a:rPr lang="sr-Latn-RS" sz="1800" dirty="0"/>
              <a:t>Pozitivan kumulativni novčani tok</a:t>
            </a:r>
          </a:p>
          <a:p>
            <a:pPr>
              <a:buFont typeface="+mj-lt"/>
              <a:buAutoNum type="arabicPeriod"/>
            </a:pPr>
            <a:r>
              <a:rPr lang="sr-Latn-RS" sz="1800" dirty="0"/>
              <a:t>Odnos prihoda i rashoda ne manji od 1 </a:t>
            </a:r>
          </a:p>
          <a:p>
            <a:pPr marL="0" indent="0">
              <a:buNone/>
            </a:pPr>
            <a:r>
              <a:rPr lang="sr-Latn-RS" sz="1800" b="1" dirty="0"/>
              <a:t>Za projekat </a:t>
            </a:r>
          </a:p>
          <a:p>
            <a:pPr>
              <a:buFont typeface="+mj-lt"/>
              <a:buAutoNum type="arabicPeriod"/>
            </a:pPr>
            <a:r>
              <a:rPr lang="sr-Latn-RS" sz="1800" dirty="0"/>
              <a:t>Kumulativni novčani tok mora da bude pozitivan tokom ekonomskog veka trajanja projekta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267C7-DCFD-4FC4-8F16-556D26D001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26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95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B9E8-F0C9-4429-B6B9-6D9A2570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70" y="158461"/>
            <a:ext cx="8303548" cy="1150119"/>
          </a:xfrm>
        </p:spPr>
        <p:txBody>
          <a:bodyPr>
            <a:normAutofit/>
          </a:bodyPr>
          <a:lstStyle/>
          <a:p>
            <a:r>
              <a:rPr lang="pl-PL" dirty="0"/>
              <a:t>Elementi i pokazatelji za procenu ekonomske održivosti u reprezentativnoj godini </a:t>
            </a:r>
            <a:endParaRPr lang="sr-Latn-R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9069E-66A1-48EA-8597-79B9CCA3FA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170" y="1203325"/>
            <a:ext cx="8303548" cy="3492500"/>
          </a:xfrm>
        </p:spPr>
        <p:txBody>
          <a:bodyPr/>
          <a:lstStyle/>
          <a:p>
            <a:pPr marL="0" indent="0">
              <a:buNone/>
            </a:pPr>
            <a:r>
              <a:rPr lang="sr-Latn-RS" sz="2000" dirty="0">
                <a:solidFill>
                  <a:schemeClr val="accent6"/>
                </a:solidFill>
              </a:rPr>
              <a:t>Složeni poslovni plan </a:t>
            </a:r>
          </a:p>
          <a:p>
            <a:pPr marL="0" indent="0">
              <a:buNone/>
            </a:pPr>
            <a:r>
              <a:rPr lang="sr-Latn-RS" sz="1400" b="1" dirty="0"/>
              <a:t>Za podnosioca zahteva </a:t>
            </a:r>
          </a:p>
          <a:p>
            <a:pPr>
              <a:buFont typeface="+mj-lt"/>
              <a:buAutoNum type="arabicPeriod"/>
            </a:pPr>
            <a:r>
              <a:rPr lang="sr-Latn-RS" sz="1400" dirty="0"/>
              <a:t>Koeficijent tekuće likvidnosti ne manji od 0,9 </a:t>
            </a:r>
          </a:p>
          <a:p>
            <a:pPr>
              <a:buFont typeface="+mj-lt"/>
              <a:buAutoNum type="arabicPeriod"/>
            </a:pPr>
            <a:r>
              <a:rPr lang="sr-Latn-RS" sz="1400" dirty="0"/>
              <a:t>Odnos prihoda i rashoda ne manji od 1 </a:t>
            </a:r>
          </a:p>
          <a:p>
            <a:pPr>
              <a:buFont typeface="+mj-lt"/>
              <a:buAutoNum type="arabicPeriod"/>
            </a:pPr>
            <a:r>
              <a:rPr lang="sr-Latn-RS" sz="1400" dirty="0"/>
              <a:t>Odnos obaveza I kapitala ne veći od 4</a:t>
            </a:r>
          </a:p>
          <a:p>
            <a:pPr marL="0" indent="0">
              <a:buNone/>
            </a:pPr>
            <a:r>
              <a:rPr lang="sr-Latn-RS" sz="1400" b="1" dirty="0"/>
              <a:t>Za projekat </a:t>
            </a:r>
          </a:p>
          <a:p>
            <a:pPr>
              <a:buFont typeface="+mj-lt"/>
              <a:buAutoNum type="arabicPeriod"/>
            </a:pPr>
            <a:r>
              <a:rPr lang="sr-Latn-RS" sz="1400" dirty="0"/>
              <a:t>Pozitivan kumulativni novčani tokom celog ekonomskog veka trajanja projekta </a:t>
            </a:r>
          </a:p>
          <a:p>
            <a:pPr>
              <a:buFont typeface="+mj-lt"/>
              <a:buAutoNum type="arabicPeriod"/>
            </a:pPr>
            <a:r>
              <a:rPr lang="sr-Latn-RS" sz="1400" dirty="0"/>
              <a:t>Interna stopa rentabilnosti mora biti iznad kamatne stope dobijenog kredita ali ne manja od 6% </a:t>
            </a:r>
          </a:p>
          <a:p>
            <a:pPr>
              <a:buFont typeface="+mj-lt"/>
              <a:buAutoNum type="arabicPeriod"/>
            </a:pPr>
            <a:r>
              <a:rPr lang="sr-Latn-RS" sz="1400" dirty="0"/>
              <a:t>Neto sadašnja vrednost jednaka ili veća od nule uz korišćenje diskontne stope od 6% </a:t>
            </a:r>
          </a:p>
          <a:p>
            <a:pPr>
              <a:buFont typeface="+mj-lt"/>
              <a:buAutoNum type="arabicPeriod"/>
            </a:pPr>
            <a:r>
              <a:rPr lang="sr-Latn-RS" sz="1400" dirty="0"/>
              <a:t>Period povraćaja ulaganja ne sme biti duži od ekonomskog veka trajanja projekta bez ostatka vrednosti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267C7-DCFD-4FC4-8F16-556D26D001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27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30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C77225-F312-4142-9771-6BD81E07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Ponuda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4D362C-B6D9-449F-A0DB-9CF97EA57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493" y="1025449"/>
            <a:ext cx="4105507" cy="3092601"/>
          </a:xfrm>
        </p:spPr>
        <p:txBody>
          <a:bodyPr/>
          <a:lstStyle/>
          <a:p>
            <a:pPr marL="0" indent="0">
              <a:buNone/>
            </a:pPr>
            <a:r>
              <a:rPr lang="sr-Latn-RS" sz="1500" b="1" dirty="0"/>
              <a:t>Struktura</a:t>
            </a:r>
            <a:r>
              <a:rPr lang="sr-Latn-RS" sz="1500" dirty="0"/>
              <a:t> </a:t>
            </a:r>
          </a:p>
          <a:p>
            <a:r>
              <a:rPr lang="sr-Latn-RS" sz="1500" dirty="0"/>
              <a:t>Naziv sedište i MB podnosioca zahteva </a:t>
            </a:r>
          </a:p>
          <a:p>
            <a:r>
              <a:rPr lang="sr-Latn-RS" sz="1500" dirty="0"/>
              <a:t>Tehničko – tehnološke karakteristike (premer i predračun za izgradnju), za opremu svaka stavka sadrži jedinicu mere, količinu, jediničnu cenu, ukupnu cenu (posebno neto cena – posebno PDV), izraženu u RSD odnosno EUR sa strane dobavljače, podatke o osnovnom modelu i dodatnoj opremi </a:t>
            </a:r>
          </a:p>
          <a:p>
            <a:r>
              <a:rPr lang="sr-Latn-RS" sz="1500" dirty="0"/>
              <a:t>Rok važenja ponude</a:t>
            </a:r>
          </a:p>
          <a:p>
            <a:r>
              <a:rPr lang="sr-Latn-RS" sz="1500" dirty="0"/>
              <a:t>Broj, datum i mesto izdavanja ponude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A6E922-363A-45F4-B537-EC2C90AD9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5191" y="1027906"/>
            <a:ext cx="3996000" cy="3756023"/>
          </a:xfrm>
        </p:spPr>
        <p:txBody>
          <a:bodyPr/>
          <a:lstStyle/>
          <a:p>
            <a:r>
              <a:rPr lang="sr-Latn-RS" sz="1500" dirty="0"/>
              <a:t>Overa dobavljača i izjava dobavljača pod punom materijalnom i krivičnom odgovornošću da je predmet ponude nova i ne upotrebljena roba </a:t>
            </a:r>
          </a:p>
          <a:p>
            <a:r>
              <a:rPr lang="sr-Latn-RS" sz="1500" dirty="0"/>
              <a:t>Naziv proizvođača i zemlja porekla opreme, radova i usluga</a:t>
            </a:r>
          </a:p>
          <a:p>
            <a:r>
              <a:rPr lang="sr-Latn-RS" sz="1500" dirty="0"/>
              <a:t>Garantni uslovi </a:t>
            </a:r>
          </a:p>
          <a:p>
            <a:r>
              <a:rPr lang="sr-Latn-RS" sz="1500" dirty="0"/>
              <a:t>Uslovi i način plaćanja </a:t>
            </a:r>
          </a:p>
          <a:p>
            <a:r>
              <a:rPr lang="sr-Latn-RS" sz="1500" dirty="0"/>
              <a:t>Obaveze dobavljača u vezi sa isporukom</a:t>
            </a:r>
          </a:p>
          <a:p>
            <a:r>
              <a:rPr lang="sr-Latn-RS" sz="1500" dirty="0"/>
              <a:t>Ponuda za nabavku sadnog </a:t>
            </a:r>
            <a:r>
              <a:rPr lang="sr-Latn-RS" sz="1500" dirty="0" err="1"/>
              <a:t>mterijala</a:t>
            </a:r>
            <a:r>
              <a:rPr lang="sr-Latn-RS" sz="1500" dirty="0"/>
              <a:t> mora da sadrži vrstu i </a:t>
            </a:r>
            <a:r>
              <a:rPr lang="sr-Latn-RS" sz="1500" dirty="0" err="1"/>
              <a:t>aktegoriju</a:t>
            </a:r>
            <a:r>
              <a:rPr lang="sr-Latn-RS" sz="1500" dirty="0"/>
              <a:t> </a:t>
            </a:r>
            <a:r>
              <a:rPr lang="sr-Latn-RS" sz="1500"/>
              <a:t>sadnog materijala  </a:t>
            </a:r>
            <a:endParaRPr lang="sr-Latn-RS" sz="1500" dirty="0"/>
          </a:p>
          <a:p>
            <a:pPr marL="0" indent="0">
              <a:buNone/>
            </a:pPr>
            <a:r>
              <a:rPr lang="sr-Latn-RS" sz="1500" b="1" dirty="0"/>
              <a:t>Podaci iz ponude treba da budu u skladu sa podacima koji se navode u planu </a:t>
            </a:r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B17A-1461-4CD9-A6CE-22B61079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719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BC9DE0-BF22-4EF5-B478-4CB004C0F6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70" y="535577"/>
            <a:ext cx="8206318" cy="4160248"/>
          </a:xfrm>
        </p:spPr>
        <p:txBody>
          <a:bodyPr/>
          <a:lstStyle/>
          <a:p>
            <a:pPr marL="0" indent="0">
              <a:buNone/>
            </a:pPr>
            <a:endParaRPr lang="sr-Latn-RS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sr-Latn-RS" sz="2000" b="1" dirty="0">
                <a:solidFill>
                  <a:schemeClr val="accent6"/>
                </a:solidFill>
              </a:rPr>
              <a:t>Prikupljanje dokumenata po službenoj dužnosti</a:t>
            </a:r>
            <a:r>
              <a:rPr lang="sr-Latn-RS" b="1" dirty="0">
                <a:solidFill>
                  <a:schemeClr val="accent6"/>
                </a:solidFill>
              </a:rPr>
              <a:t> </a:t>
            </a:r>
          </a:p>
          <a:p>
            <a:pPr marL="0" indent="0">
              <a:buNone/>
            </a:pPr>
            <a:r>
              <a:rPr lang="sr-Latn-RS" sz="1600" dirty="0"/>
              <a:t>Ako podnosilac zahteva ne dostavi potvrde o izmirenju obveza koje se traže ili izvod iz katastra, uprava to vrši po službenoj dužnosti </a:t>
            </a:r>
          </a:p>
          <a:p>
            <a:pPr marL="0" indent="0">
              <a:buNone/>
            </a:pPr>
            <a:endParaRPr lang="sr-Latn-RS" sz="20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sr-Latn-RS" sz="1800" b="1" dirty="0">
                <a:solidFill>
                  <a:schemeClr val="accent6"/>
                </a:solidFill>
              </a:rPr>
              <a:t>Rok važenja dokumenata</a:t>
            </a:r>
            <a:r>
              <a:rPr lang="sr-Latn-RS" b="1" dirty="0">
                <a:solidFill>
                  <a:schemeClr val="accent6"/>
                </a:solidFill>
              </a:rPr>
              <a:t> </a:t>
            </a:r>
          </a:p>
          <a:p>
            <a:pPr marL="0" indent="0">
              <a:buNone/>
            </a:pPr>
            <a:r>
              <a:rPr lang="sr-Latn-RS" sz="1600" dirty="0"/>
              <a:t>Sva uverenja i potvrde ne smeju da budu starije od 30 dana u odnosu na datum podnošenja zahteva Upravi za agrarna plaćanja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4DB9C-15C7-42B0-9C86-B7DD8898BA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29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40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B38B3-286B-48E6-828C-5D4642B1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275732"/>
            <a:ext cx="8203692" cy="843754"/>
          </a:xfrm>
        </p:spPr>
        <p:txBody>
          <a:bodyPr>
            <a:normAutofit/>
          </a:bodyPr>
          <a:lstStyle/>
          <a:p>
            <a:r>
              <a:rPr lang="pl-PL"/>
              <a:t>Isplata podsticaja  </a:t>
            </a:r>
            <a:endParaRPr lang="sr-Latn-R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91420-E167-4D91-ABCA-0EB1E719D1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1" y="893135"/>
            <a:ext cx="6878787" cy="37841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r-Latn-RS" sz="1400" b="1"/>
              <a:t>Isplata 100% </a:t>
            </a:r>
            <a:r>
              <a:rPr lang="sr-Latn-RS" sz="1400" b="1" dirty="0"/>
              <a:t>podsticaja</a:t>
            </a:r>
            <a:r>
              <a:rPr lang="sr-Latn-RS" sz="1400" dirty="0"/>
              <a:t> utvrđenog konačnim Rešenjem vrši se po realizaciji investicije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sz="1400" b="1" dirty="0"/>
              <a:t>Pravo na avansnu isplatu podsticaja</a:t>
            </a:r>
            <a:r>
              <a:rPr lang="sr-Latn-RS" sz="1400" dirty="0"/>
              <a:t> </a:t>
            </a:r>
            <a:r>
              <a:rPr lang="sr-Latn-RS" sz="1400" b="1"/>
              <a:t>do 50% </a:t>
            </a:r>
            <a:r>
              <a:rPr lang="sr-Latn-RS" sz="1400" b="1" dirty="0"/>
              <a:t>odobrenog iznosa </a:t>
            </a:r>
            <a:r>
              <a:rPr lang="sr-Latn-RS" sz="1400" dirty="0"/>
              <a:t>ima podnosilac koji je ostvario pravo na odobrenje projekta na osnovu Zahteva koji se podnosi UAP u roku od 60 dana od dobijanja konačnog rešenja o odobrenju (rešenje o odobrenju odnosno rešenje o izmeni odobrenog projekta 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sz="1400" b="1"/>
              <a:t>Uslovi </a:t>
            </a:r>
            <a:r>
              <a:rPr lang="sr-Latn-RS" sz="1400" b="1" dirty="0"/>
              <a:t>za avansnu isplatu su</a:t>
            </a:r>
            <a:r>
              <a:rPr lang="sr-Latn-RS" sz="1400" dirty="0"/>
              <a:t> </a:t>
            </a:r>
          </a:p>
          <a:p>
            <a:pPr>
              <a:buFont typeface="+mj-lt"/>
              <a:buAutoNum type="arabicPeriod"/>
            </a:pPr>
            <a:r>
              <a:rPr lang="sr-Latn-RS" sz="1400" dirty="0"/>
              <a:t>Izmirena sva dugovanja prema Ministarstvu poljoprivrede na osnovu ranije </a:t>
            </a:r>
            <a:r>
              <a:rPr lang="sr-Latn-RS" sz="1400"/>
              <a:t>ostvarenih podsticaja, subvencija </a:t>
            </a:r>
            <a:r>
              <a:rPr lang="sr-Latn-RS" sz="1400" dirty="0"/>
              <a:t>i kredita </a:t>
            </a:r>
          </a:p>
          <a:p>
            <a:pPr>
              <a:buFont typeface="+mj-lt"/>
              <a:buAutoNum type="arabicPeriod"/>
            </a:pPr>
            <a:r>
              <a:rPr lang="sr-Latn-RS" sz="1400" dirty="0"/>
              <a:t>Da računi kod </a:t>
            </a:r>
            <a:r>
              <a:rPr lang="sr-Latn-RS" sz="1400" dirty="0" err="1"/>
              <a:t>poslvnih</a:t>
            </a:r>
            <a:r>
              <a:rPr lang="sr-Latn-RS" sz="1400" dirty="0"/>
              <a:t> banaka </a:t>
            </a:r>
            <a:r>
              <a:rPr lang="sr-Latn-RS" sz="1400"/>
              <a:t>nisu blokirani, kao </a:t>
            </a:r>
            <a:r>
              <a:rPr lang="sr-Latn-RS" sz="1400" dirty="0"/>
              <a:t>i da nisu bili blokirani duže od 30 dana u periodu od 12 meseci pre podnošenja Zahteva za odobrenje </a:t>
            </a:r>
            <a:r>
              <a:rPr lang="sr-Latn-RS" sz="1400"/>
              <a:t>avansne isplate, odnosno </a:t>
            </a:r>
            <a:r>
              <a:rPr lang="sr-Latn-RS" sz="1400" dirty="0"/>
              <a:t>dana osnivanja za novoosnovana pravna lica i preduzetnike </a:t>
            </a:r>
          </a:p>
          <a:p>
            <a:pPr>
              <a:buFont typeface="+mj-lt"/>
              <a:buAutoNum type="arabicPeriod"/>
            </a:pPr>
            <a:r>
              <a:rPr lang="sr-Latn-RS" sz="1400" dirty="0"/>
              <a:t>Pisana bankarska garancija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sz="1400" dirty="0"/>
              <a:t>Avansna isplata pokreće se po Zahtevu uz priloženu bankarsku garanciju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sz="1400" dirty="0"/>
              <a:t>Pravo na avansnu isplatu utvrđuje se administrativnom proverom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F7271-0794-444E-9C15-C471CD36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553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r-Latn-RS" sz="3200" dirty="0">
                <a:solidFill>
                  <a:schemeClr val="accent1"/>
                </a:solidFill>
              </a:rPr>
              <a:t>Postupak odobravanja projekta</a:t>
            </a:r>
          </a:p>
          <a:p>
            <a:r>
              <a:rPr lang="pl-PL" sz="1800" dirty="0"/>
              <a:t>Administrativna provera</a:t>
            </a:r>
          </a:p>
          <a:p>
            <a:r>
              <a:rPr lang="pl-PL" sz="1800" dirty="0"/>
              <a:t>Kontrola na licu mesta </a:t>
            </a:r>
          </a:p>
          <a:p>
            <a:r>
              <a:rPr lang="pl-PL" sz="1800" dirty="0"/>
              <a:t>Rešenje nadležnog organa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30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4966-BDD8-42CD-9264-CFF4725D5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Bodovanje i rangiranje</a:t>
            </a:r>
            <a:br>
              <a:rPr lang="sr-Latn-RS" dirty="0"/>
            </a:br>
            <a:r>
              <a:rPr lang="sr-Latn-RS" sz="2000" b="0" dirty="0">
                <a:solidFill>
                  <a:schemeClr val="tx1"/>
                </a:solidFill>
              </a:rPr>
              <a:t>Ako iznos zahteva prelazi raspoloživi iznos sredstava za isplatu</a:t>
            </a:r>
            <a:endParaRPr lang="sr-Latn-RS" b="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CE3DC-ED79-490A-86AA-C53697B8F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sr-Latn-RS" sz="1450" dirty="0"/>
          </a:p>
          <a:p>
            <a:pPr marL="0" indent="0">
              <a:buNone/>
            </a:pPr>
            <a:endParaRPr lang="sr-Latn-RS" sz="145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6FD1D1-4E2D-476B-9389-C4D37B65E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r-Latn-R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BFB35-3E97-4DE3-90B2-1E2E7C85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D67DAF-D835-4C22-B278-025B6FD11023}"/>
              </a:ext>
            </a:extLst>
          </p:cNvPr>
          <p:cNvGraphicFramePr>
            <a:graphicFrameLocks noGrp="1"/>
          </p:cNvGraphicFramePr>
          <p:nvPr/>
        </p:nvGraphicFramePr>
        <p:xfrm>
          <a:off x="4687620" y="1465347"/>
          <a:ext cx="3988330" cy="339775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6693">
                  <a:extLst>
                    <a:ext uri="{9D8B030D-6E8A-4147-A177-3AD203B41FA5}">
                      <a16:colId xmlns:a16="http://schemas.microsoft.com/office/drawing/2014/main" val="3429196744"/>
                    </a:ext>
                  </a:extLst>
                </a:gridCol>
                <a:gridCol w="3301637">
                  <a:extLst>
                    <a:ext uri="{9D8B030D-6E8A-4147-A177-3AD203B41FA5}">
                      <a16:colId xmlns:a16="http://schemas.microsoft.com/office/drawing/2014/main" val="3274376821"/>
                    </a:ext>
                  </a:extLst>
                </a:gridCol>
              </a:tblGrid>
              <a:tr h="431274">
                <a:tc>
                  <a:txBody>
                    <a:bodyPr/>
                    <a:lstStyle/>
                    <a:p>
                      <a:r>
                        <a:rPr lang="sr-Latn-RS" sz="1100" dirty="0"/>
                        <a:t>10 bodova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r-Latn-RS" sz="1100" dirty="0"/>
                        <a:t>Ako je podnosilac zahteva zemljoradnička zadruga ili član zemljoradničke zadruge najkasnije do datuma </a:t>
                      </a:r>
                      <a:r>
                        <a:rPr lang="sr-Latn-RS" sz="1100"/>
                        <a:t>podnošenja zahteva  </a:t>
                      </a:r>
                      <a:endParaRPr lang="sr-Latn-R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731292"/>
                  </a:ext>
                </a:extLst>
              </a:tr>
              <a:tr h="1278418">
                <a:tc>
                  <a:txBody>
                    <a:bodyPr/>
                    <a:lstStyle/>
                    <a:p>
                      <a:r>
                        <a:rPr lang="sr-Latn-RS" sz="1100" dirty="0"/>
                        <a:t>15 bodova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r-Latn-RS" sz="1100" dirty="0"/>
                        <a:t>Osoba ženskog pola ( samo fizičko lice 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r-Latn-RS" sz="1100" dirty="0"/>
                        <a:t>Lice mlađe od 40 godina na dan podnošenja zahteva ( samo fizičko lice 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r-Latn-RS" sz="1100" dirty="0"/>
                        <a:t>Za odobravanje projekta u sektoru mleka ima do 50 mlečnih krava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r-Latn-RS" sz="1100" dirty="0"/>
                        <a:t>Za odobravanje projekta u sektoru mesa ima kapacitet objekta do 100 goveda i/ili 500 ovaca i koza i/ili do 1000 svinja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47748"/>
                  </a:ext>
                </a:extLst>
              </a:tr>
              <a:tr h="431274">
                <a:tc>
                  <a:txBody>
                    <a:bodyPr/>
                    <a:lstStyle/>
                    <a:p>
                      <a:r>
                        <a:rPr lang="sr-Latn-RS" sz="1100" dirty="0"/>
                        <a:t>20 bodova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100" dirty="0"/>
                        <a:t>Ako je podnosilac zahteva bodovan za org</a:t>
                      </a:r>
                      <a:r>
                        <a:rPr lang="en-US" sz="1100" dirty="0"/>
                        <a:t>a</a:t>
                      </a:r>
                      <a:r>
                        <a:rPr lang="pl-PL" sz="1100" dirty="0"/>
                        <a:t>nsku proizvodnju </a:t>
                      </a:r>
                      <a:endParaRPr lang="sr-Latn-R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127048"/>
                  </a:ext>
                </a:extLst>
              </a:tr>
              <a:tr h="939560">
                <a:tc>
                  <a:txBody>
                    <a:bodyPr/>
                    <a:lstStyle/>
                    <a:p>
                      <a:r>
                        <a:rPr lang="sr-Latn-RS" sz="1100" dirty="0"/>
                        <a:t>25 bodova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r-Latn-RS" sz="1100" dirty="0"/>
                        <a:t>Ako se mesto investicije nalazi na području sa otežanim uslovima rada u poljoprivredi u skladu sa posebnim propisima kojim se određuju područja sa otežanim uslovima rada u poljoprivredi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2404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D3FE308-49D6-4410-ADC7-89C82B6F044D}"/>
              </a:ext>
            </a:extLst>
          </p:cNvPr>
          <p:cNvSpPr/>
          <p:nvPr/>
        </p:nvSpPr>
        <p:spPr>
          <a:xfrm>
            <a:off x="254060" y="1414195"/>
            <a:ext cx="398833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Ako podnosilac ispunjava više kriterijuma bodovi se sabiraju 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Ako postoji više zahteva sa istim brojem bodova, prednost ima ranije podnet zahtev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 članu 8b Zakona o ruralnom razvoju zahtev se smatra podnetim datumom prijema ako je bio uredan odnosno smatra se podnetim datumom kada je uređen ako je podnet neuredan </a:t>
            </a:r>
            <a:endParaRPr kumimoji="0" lang="en-US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lang="en-US" sz="1450" b="1" dirty="0" err="1">
                <a:solidFill>
                  <a:prstClr val="black"/>
                </a:solidFill>
                <a:latin typeface="Arial"/>
              </a:rPr>
              <a:t>Broj</a:t>
            </a:r>
            <a:r>
              <a:rPr lang="en-US" sz="145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450" b="1" dirty="0" err="1">
                <a:solidFill>
                  <a:prstClr val="black"/>
                </a:solidFill>
                <a:latin typeface="Arial"/>
              </a:rPr>
              <a:t>bodova</a:t>
            </a:r>
            <a:r>
              <a:rPr lang="en-US" sz="145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450" b="1" dirty="0" err="1">
                <a:solidFill>
                  <a:prstClr val="black"/>
                </a:solidFill>
                <a:latin typeface="Arial"/>
              </a:rPr>
              <a:t>objavljuje</a:t>
            </a:r>
            <a:r>
              <a:rPr lang="en-US" sz="1450" b="1" dirty="0">
                <a:solidFill>
                  <a:prstClr val="black"/>
                </a:solidFill>
                <a:latin typeface="Arial"/>
              </a:rPr>
              <a:t> se </a:t>
            </a:r>
            <a:r>
              <a:rPr lang="en-US" sz="1450" b="1" dirty="0" err="1">
                <a:solidFill>
                  <a:prstClr val="black"/>
                </a:solidFill>
                <a:latin typeface="Arial"/>
              </a:rPr>
              <a:t>javno</a:t>
            </a:r>
            <a:r>
              <a:rPr lang="en-US" sz="1450" b="1" dirty="0">
                <a:solidFill>
                  <a:prstClr val="black"/>
                </a:solidFill>
                <a:latin typeface="Arial"/>
              </a:rPr>
              <a:t> u </a:t>
            </a:r>
            <a:r>
              <a:rPr lang="en-US" sz="1450" b="1" dirty="0" err="1">
                <a:solidFill>
                  <a:prstClr val="black"/>
                </a:solidFill>
                <a:latin typeface="Arial"/>
              </a:rPr>
              <a:t>formi</a:t>
            </a:r>
            <a:r>
              <a:rPr lang="en-US" sz="1450" b="1" dirty="0">
                <a:solidFill>
                  <a:prstClr val="black"/>
                </a:solidFill>
                <a:latin typeface="Arial"/>
              </a:rPr>
              <a:t> Rang </a:t>
            </a:r>
            <a:r>
              <a:rPr lang="en-US" sz="1450" b="1" dirty="0" err="1">
                <a:solidFill>
                  <a:prstClr val="black"/>
                </a:solidFill>
                <a:latin typeface="Arial"/>
              </a:rPr>
              <a:t>liste</a:t>
            </a:r>
            <a:r>
              <a:rPr lang="en-US" sz="1450" b="1" dirty="0">
                <a:solidFill>
                  <a:prstClr val="black"/>
                </a:solidFill>
                <a:latin typeface="Arial"/>
              </a:rPr>
              <a:t> /Kona</a:t>
            </a:r>
            <a:r>
              <a:rPr lang="sr-Latn-RS" sz="1450" b="1" dirty="0">
                <a:solidFill>
                  <a:prstClr val="black"/>
                </a:solidFill>
                <a:latin typeface="Arial"/>
              </a:rPr>
              <a:t>č</a:t>
            </a:r>
            <a:r>
              <a:rPr lang="en-US" sz="1450" b="1" dirty="0">
                <a:solidFill>
                  <a:prstClr val="black"/>
                </a:solidFill>
                <a:latin typeface="Arial"/>
              </a:rPr>
              <a:t>ne rang </a:t>
            </a:r>
            <a:r>
              <a:rPr lang="en-US" sz="1450" b="1" dirty="0" err="1">
                <a:solidFill>
                  <a:prstClr val="black"/>
                </a:solidFill>
                <a:latin typeface="Arial"/>
              </a:rPr>
              <a:t>liste</a:t>
            </a:r>
            <a:r>
              <a:rPr lang="en-US" sz="1450" b="1" dirty="0">
                <a:solidFill>
                  <a:prstClr val="black"/>
                </a:solidFill>
                <a:latin typeface="Arial"/>
              </a:rPr>
              <a:t> </a:t>
            </a:r>
            <a:endParaRPr kumimoji="0" lang="sr-Latn-RS" sz="14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209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60544-5ED6-470C-B88D-FCFB0D45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06" y="-37031"/>
            <a:ext cx="8213987" cy="969409"/>
          </a:xfrm>
        </p:spPr>
        <p:txBody>
          <a:bodyPr>
            <a:normAutofit/>
          </a:bodyPr>
          <a:lstStyle/>
          <a:p>
            <a:r>
              <a:rPr lang="sr-Latn-RS" dirty="0"/>
              <a:t>Postupak provere ispunjenja uslova za donošenje rešenja o odobrenju projekta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A8FD2-C463-497F-9C95-E0D5A0E56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701" y="1063256"/>
            <a:ext cx="3995999" cy="3632570"/>
          </a:xfrm>
        </p:spPr>
        <p:txBody>
          <a:bodyPr/>
          <a:lstStyle/>
          <a:p>
            <a:pPr marL="0" indent="0">
              <a:buNone/>
            </a:pPr>
            <a:r>
              <a:rPr lang="sr-Latn-RS" sz="1800" dirty="0">
                <a:solidFill>
                  <a:schemeClr val="accent6"/>
                </a:solidFill>
              </a:rPr>
              <a:t>Administrativna provera koju vrši Uprava za agrarna plaćanja obuhvata </a:t>
            </a:r>
          </a:p>
          <a:p>
            <a:r>
              <a:rPr lang="sr-Latn-RS" sz="1500" dirty="0"/>
              <a:t>Podatke iz zahteva </a:t>
            </a:r>
          </a:p>
          <a:p>
            <a:r>
              <a:rPr lang="sr-Latn-RS" sz="1500" dirty="0"/>
              <a:t>Priloženu dokumentacij</a:t>
            </a:r>
            <a:r>
              <a:rPr lang="en-US" sz="1500" dirty="0"/>
              <a:t>u</a:t>
            </a:r>
            <a:r>
              <a:rPr lang="sr-Latn-RS" sz="1500" dirty="0"/>
              <a:t> uz zahtev </a:t>
            </a:r>
          </a:p>
          <a:p>
            <a:r>
              <a:rPr lang="sr-Latn-RS" sz="1500" dirty="0"/>
              <a:t>Uvid u službene evidencije </a:t>
            </a:r>
          </a:p>
          <a:p>
            <a:pPr marL="0" indent="0">
              <a:buNone/>
            </a:pPr>
            <a:r>
              <a:rPr lang="sr-Latn-RS" sz="1500" b="1" dirty="0"/>
              <a:t>Bez razmatranja se odbacuju sledeći zahtevi:</a:t>
            </a:r>
            <a:r>
              <a:rPr lang="sr-Latn-RS" sz="1500" dirty="0"/>
              <a:t> </a:t>
            </a:r>
          </a:p>
          <a:p>
            <a:r>
              <a:rPr lang="sr-Latn-RS" sz="1500" dirty="0"/>
              <a:t>potpisan od neovlašćenog lica u skladu sa pravilnikom </a:t>
            </a:r>
          </a:p>
          <a:p>
            <a:r>
              <a:rPr lang="sr-Latn-RS" sz="1500" dirty="0"/>
              <a:t>preuranjeni, neblagovremeni, zahtevi poslati faksom ili elektronskom poštom, </a:t>
            </a:r>
          </a:p>
          <a:p>
            <a:r>
              <a:rPr lang="sr-Latn-RS" sz="1500" dirty="0"/>
              <a:t>kao i svaki naredni zahtev istog pod istim nazivom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CE438-8E59-47C5-9093-B0F156B08D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57700" y="1063256"/>
            <a:ext cx="4218250" cy="3632570"/>
          </a:xfrm>
        </p:spPr>
        <p:txBody>
          <a:bodyPr/>
          <a:lstStyle/>
          <a:p>
            <a:pPr marL="0" indent="0">
              <a:buNone/>
            </a:pPr>
            <a:r>
              <a:rPr lang="sr-Latn-RS" sz="1800" dirty="0">
                <a:solidFill>
                  <a:schemeClr val="accent6"/>
                </a:solidFill>
              </a:rPr>
              <a:t>Kontrola ispunjenosti uslova na licu mesta pre odobrenja zahteva </a:t>
            </a:r>
          </a:p>
          <a:p>
            <a:r>
              <a:rPr lang="sr-Latn-RS" sz="1500" dirty="0"/>
              <a:t>Posle administrativne obrade ispunjenosti uslova uprava vrši kontrolu ispunjenosti kontrolom na licu mesta u skladu sa Zakonom kojim se uređuje poljoprivredni i ruralni razvoj </a:t>
            </a:r>
          </a:p>
          <a:p>
            <a:r>
              <a:rPr lang="sr-Latn-RS" sz="1500" dirty="0"/>
              <a:t>Podnosilac zahteva je obavezan da najkasnije 10 dana pre izvođenja radova ili nabavke opreme obavesti upravu o izvođenju skrivenih radova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799D5-56D3-4C49-8426-D05FB2ED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32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23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6A2D-48AB-4732-88F8-AC3775E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Izmena odobrenog projekta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F84E4-B456-4A07-AADF-990D8C16BC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2" y="1203325"/>
            <a:ext cx="8207376" cy="3492500"/>
          </a:xfrm>
        </p:spPr>
        <p:txBody>
          <a:bodyPr/>
          <a:lstStyle/>
          <a:p>
            <a:pPr marL="0" indent="0">
              <a:buNone/>
            </a:pPr>
            <a:r>
              <a:rPr lang="sr-Latn-RS" sz="1600" dirty="0">
                <a:solidFill>
                  <a:schemeClr val="accent6"/>
                </a:solidFill>
              </a:rPr>
              <a:t>Zahtev za izmenu može se podneti nakon dobijanja Rešenja o odobrenju, a najkasnije u roku od 30 dana pre isteka odobrenog roka za realizaciju projekta u sledećim slučajevima </a:t>
            </a:r>
          </a:p>
          <a:p>
            <a:r>
              <a:rPr lang="sr-Latn-RS" sz="1600" dirty="0"/>
              <a:t>Da se izmenama ne menjaju bitne osobine, odnosno svrha investicije </a:t>
            </a:r>
          </a:p>
          <a:p>
            <a:r>
              <a:rPr lang="sr-Latn-RS" sz="1600" dirty="0"/>
              <a:t>Da se izmene za produžetak roka radova, produžetak podnošenja zahteva za isplatu, podnose iz opravdanih razloga </a:t>
            </a:r>
          </a:p>
          <a:p>
            <a:r>
              <a:rPr lang="sr-Latn-RS" sz="1600" dirty="0"/>
              <a:t>Da realizacija odobrenog projekta nije moguća ili nije ekonomski opravdana usled više sile, nemogućnosti dobavljača da obezbedi proizvode i usluge, promene propisa, uvođenja novih tehnologija koji mogu poboljšati efikasnost predmet</a:t>
            </a:r>
            <a:r>
              <a:rPr lang="en-US" sz="1600" dirty="0"/>
              <a:t>a</a:t>
            </a:r>
            <a:r>
              <a:rPr lang="sr-Latn-RS" sz="1600" dirty="0"/>
              <a:t> investicije </a:t>
            </a:r>
          </a:p>
          <a:p>
            <a:r>
              <a:rPr lang="sr-Latn-RS" sz="1600" b="1" dirty="0"/>
              <a:t>Uz zahtev za izmenu projekta podnose se i dokazi kojima se potvrđuje opravdanost zahteva za izmenu projekta, koji moraju biti u skladu sa opštim i uslovima propisanim Pravilnikom </a:t>
            </a:r>
          </a:p>
          <a:p>
            <a:endParaRPr lang="sr-Latn-R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9B9E6-F676-4D78-83C9-C389C744F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33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10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2B63-059A-46A7-A5CD-33E519B4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Rešenje o odobrenju projekta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20E16-DA7C-4105-A4E3-F4EC0794CB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sz="2000" dirty="0">
                <a:solidFill>
                  <a:schemeClr val="accent6"/>
                </a:solidFill>
              </a:rPr>
              <a:t>Ako su ispunjeni, pravilnikom i javnim pozivom, propisani uslovi i ako postoje rasposloživa sredstva</a:t>
            </a:r>
            <a:r>
              <a:rPr lang="en-US" sz="2000" dirty="0">
                <a:solidFill>
                  <a:schemeClr val="accent6"/>
                </a:solidFill>
              </a:rPr>
              <a:t>,</a:t>
            </a:r>
            <a:r>
              <a:rPr lang="pl-PL" sz="2000" dirty="0">
                <a:solidFill>
                  <a:schemeClr val="accent6"/>
                </a:solidFill>
              </a:rPr>
              <a:t>direktor uprave rešenjem odobrava projekat </a:t>
            </a:r>
          </a:p>
          <a:p>
            <a:r>
              <a:rPr lang="pl-PL" sz="2000" dirty="0"/>
              <a:t>Uprava poziva korisnika da preuzme rešenje</a:t>
            </a:r>
          </a:p>
          <a:p>
            <a:r>
              <a:rPr lang="pl-PL" sz="2000" dirty="0"/>
              <a:t>Prilikom preuzimanja korisnik se upoznaje sa pravima</a:t>
            </a:r>
            <a:r>
              <a:rPr lang="en-US" sz="2000" dirty="0"/>
              <a:t>,</a:t>
            </a:r>
            <a:r>
              <a:rPr lang="pl-PL" sz="2000" dirty="0"/>
              <a:t>obavezama odgovornostima i mogućim sankcijama </a:t>
            </a:r>
          </a:p>
          <a:p>
            <a:r>
              <a:rPr lang="pl-PL" sz="2000" dirty="0"/>
              <a:t>Korisnik svojim potpisom odnosno overom potvrđuje da je upoznat </a:t>
            </a:r>
          </a:p>
          <a:p>
            <a:pPr marL="0" indent="0">
              <a:buNone/>
            </a:pPr>
            <a:endParaRPr lang="pl-PL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F7BE8-8DC9-46CB-A125-A73AF2DBE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34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11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2B63-059A-46A7-A5CD-33E519B4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Rešenje naročito sadrži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20E16-DA7C-4105-A4E3-F4EC0794CB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70" y="1286691"/>
            <a:ext cx="8206318" cy="3409134"/>
          </a:xfrm>
        </p:spPr>
        <p:txBody>
          <a:bodyPr/>
          <a:lstStyle/>
          <a:p>
            <a:r>
              <a:rPr lang="sr-Latn-RS" sz="1600" dirty="0"/>
              <a:t>projekat koji se odobrava sa prihvatljivim investicijama i troškovima odobren iznos IPARD podsticaja sa definisanim iznosom nacionalnog i kofina</a:t>
            </a:r>
            <a:r>
              <a:rPr lang="en-US" sz="1600" dirty="0"/>
              <a:t>n</a:t>
            </a:r>
            <a:r>
              <a:rPr lang="sr-Latn-RS" sz="1600" dirty="0"/>
              <a:t>siranja EU,</a:t>
            </a:r>
            <a:br>
              <a:rPr lang="sr-Latn-RS" sz="1600" dirty="0"/>
            </a:br>
            <a:r>
              <a:rPr lang="sr-Latn-RS" sz="1600" dirty="0"/>
              <a:t>rok za realizaciju investicije i podnošenja zahteva za naplatu</a:t>
            </a:r>
          </a:p>
          <a:p>
            <a:r>
              <a:rPr lang="sr-Latn-RS" sz="1600" dirty="0"/>
              <a:t>obavezu čuvanja dokumentacije</a:t>
            </a:r>
          </a:p>
          <a:p>
            <a:r>
              <a:rPr lang="sr-Latn-RS" sz="1600" dirty="0"/>
              <a:t>obavezu dostavljanja izveštaja Upravi o sprovođenju odobrenog projekta zavisno od vrste</a:t>
            </a:r>
          </a:p>
          <a:p>
            <a:r>
              <a:rPr lang="sr-Latn-RS" sz="1600" dirty="0"/>
              <a:t>obavezu korisnika da obezbedi nesmetan pristup i kontrolu</a:t>
            </a:r>
          </a:p>
          <a:p>
            <a:r>
              <a:rPr lang="sr-Latn-RS" sz="1600" dirty="0"/>
              <a:t>zabranu preuzimanja radnji koje bi mogle dovesti do javnog finansiranja istog odobrenog projekta</a:t>
            </a:r>
          </a:p>
          <a:p>
            <a:r>
              <a:rPr lang="sr-Latn-RS" sz="1600" dirty="0"/>
              <a:t>obavezu korisnika da obavesti upravu o izvođenju skrivenih radova</a:t>
            </a:r>
          </a:p>
          <a:p>
            <a:r>
              <a:rPr lang="sr-Latn-RS" sz="1600" dirty="0"/>
              <a:t>obavezu korisnika da obeleži predmet investicije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F7BE8-8DC9-46CB-A125-A73AF2DBE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35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32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/>
          <a:lstStyle/>
          <a:p>
            <a:pPr marL="1254125" indent="-1254125"/>
            <a:r>
              <a:rPr lang="sr-Latn-RS" sz="3200" dirty="0">
                <a:solidFill>
                  <a:schemeClr val="accent1"/>
                </a:solidFill>
              </a:rPr>
              <a:t>Isplata IPARD podsticaja</a:t>
            </a:r>
          </a:p>
          <a:p>
            <a:r>
              <a:rPr lang="sr-Latn-RS" sz="1800" dirty="0"/>
              <a:t>Opšti uslovi za isplatu IPARD podsticaja</a:t>
            </a:r>
          </a:p>
          <a:p>
            <a:r>
              <a:rPr lang="sr-Latn-RS" sz="1800" dirty="0"/>
              <a:t>Posebni uslovi za isplatu IPARD podsticaja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36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65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B0E9-587F-422F-B4BC-E4D6E98B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70" y="202019"/>
            <a:ext cx="8022718" cy="882502"/>
          </a:xfrm>
        </p:spPr>
        <p:txBody>
          <a:bodyPr>
            <a:normAutofit fontScale="90000"/>
          </a:bodyPr>
          <a:lstStyle/>
          <a:p>
            <a:r>
              <a:rPr lang="pl-PL" dirty="0"/>
              <a:t>Pokretanje postupka za isplatu IPARD podsticaja</a:t>
            </a:r>
            <a:endParaRPr lang="sr-Latn-R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C9EC0-A72C-4EF8-9E1E-CEED80BD6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2970" y="1203326"/>
            <a:ext cx="8022718" cy="3145390"/>
          </a:xfrm>
        </p:spPr>
        <p:txBody>
          <a:bodyPr/>
          <a:lstStyle/>
          <a:p>
            <a:r>
              <a:rPr lang="sr-Latn-RS" sz="1600" dirty="0"/>
              <a:t>Pokreće se po zahtevu korisnika za odobrenje isplate, sa podacima iz registra na dan podnošenja Zahteva za isplatu</a:t>
            </a:r>
          </a:p>
          <a:p>
            <a:pPr marL="0" indent="0">
              <a:buNone/>
            </a:pPr>
            <a:endParaRPr lang="sr-Latn-RS" sz="1600" dirty="0"/>
          </a:p>
          <a:p>
            <a:r>
              <a:rPr lang="sr-Latn-RS" sz="1600" dirty="0"/>
              <a:t>Zahtev se podnosi Upravi za agrarna plaćanja, posle realizacije odobrenog projekta u roku utvrđenom u rešenju o odobrenju, odnosno aktu o izmeni projekta </a:t>
            </a:r>
          </a:p>
          <a:p>
            <a:endParaRPr lang="sr-Latn-RS" sz="1600" dirty="0"/>
          </a:p>
          <a:p>
            <a:r>
              <a:rPr lang="sr-Latn-RS" sz="1600"/>
              <a:t>Podnosilac Zahteva  može </a:t>
            </a:r>
            <a:r>
              <a:rPr lang="sr-Latn-RS" sz="1600" dirty="0"/>
              <a:t>da podnese samo jedan zahtev za isplatu</a:t>
            </a:r>
          </a:p>
          <a:p>
            <a:endParaRPr lang="sr-Latn-RS" sz="1600" dirty="0"/>
          </a:p>
          <a:p>
            <a:r>
              <a:rPr lang="sr-Latn-RS" sz="1600"/>
              <a:t>Odbacuju se, bez razmatranja,  zahtevi </a:t>
            </a:r>
            <a:r>
              <a:rPr lang="sr-Latn-RS" sz="1600" dirty="0"/>
              <a:t>za isplatu podneti od strane lica </a:t>
            </a:r>
            <a:r>
              <a:rPr lang="sr-Latn-RS" sz="1600" dirty="0" err="1"/>
              <a:t>kme</a:t>
            </a:r>
            <a:r>
              <a:rPr lang="sr-Latn-RS" sz="1600" dirty="0"/>
              <a:t> nije </a:t>
            </a:r>
            <a:r>
              <a:rPr lang="sr-Latn-RS" sz="1600"/>
              <a:t>odobren projekat,  preuranjen, neblagovremen, kao </a:t>
            </a:r>
            <a:r>
              <a:rPr lang="sr-Latn-RS" sz="1600" dirty="0"/>
              <a:t>i svaki naredni po istom pozivu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E44E3-2F2F-4611-BE28-21B864B29F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2861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523897-85D3-4B29-8600-CD751356A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26" y="202019"/>
            <a:ext cx="8112162" cy="448130"/>
          </a:xfrm>
        </p:spPr>
        <p:txBody>
          <a:bodyPr>
            <a:normAutofit fontScale="90000"/>
          </a:bodyPr>
          <a:lstStyle/>
          <a:p>
            <a:r>
              <a:rPr lang="pl-PL" dirty="0"/>
              <a:t>Opšti uslovi za isplatu podsticaja</a:t>
            </a:r>
            <a:endParaRPr lang="sr-Latn-R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C9BCD-DD74-48C6-8547-AD251E60B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70" y="650148"/>
            <a:ext cx="8206318" cy="4155768"/>
          </a:xfrm>
        </p:spPr>
        <p:txBody>
          <a:bodyPr/>
          <a:lstStyle/>
          <a:p>
            <a:r>
              <a:rPr lang="sr-Latn-RS" sz="1400" dirty="0"/>
              <a:t>Investicija realizovana u skladu sa rešenjem o odobrenju projekta, odnosno aktom o izmeni projekta, bezgotovinskim plaćanjem</a:t>
            </a:r>
          </a:p>
          <a:p>
            <a:r>
              <a:rPr lang="sr-Latn-RS" sz="1400" dirty="0"/>
              <a:t>Nema evidentiranih dospelih obaveza po osnovu javnih prihoda uključujući obaveze prema </a:t>
            </a:r>
            <a:r>
              <a:rPr lang="en-US" sz="1400" dirty="0"/>
              <a:t>M</a:t>
            </a:r>
            <a:r>
              <a:rPr lang="sr-Latn-RS" sz="1400" dirty="0"/>
              <a:t>inistarstvu za ranije odobrene donacije, subvencije i sl.</a:t>
            </a:r>
          </a:p>
          <a:p>
            <a:r>
              <a:rPr lang="sr-Latn-RS" sz="1400" dirty="0"/>
              <a:t>Poljoprivredno gazdinstvo ispunjava propisane uslove u oblasti zaštite životne sredine</a:t>
            </a:r>
          </a:p>
          <a:p>
            <a:r>
              <a:rPr lang="sr-Latn-RS" sz="1400" dirty="0"/>
              <a:t>Poljoprivredno gazdinstvo koje </a:t>
            </a:r>
            <a:r>
              <a:rPr lang="sr-Latn-RS" sz="1400"/>
              <a:t>ima životinje  ispunjava </a:t>
            </a:r>
            <a:r>
              <a:rPr lang="sr-Latn-RS" sz="1400" dirty="0"/>
              <a:t>odgovarajuće propise u oblasti </a:t>
            </a:r>
            <a:r>
              <a:rPr lang="sr-Latn-RS" sz="1400"/>
              <a:t>dobrobiti životinja, osim </a:t>
            </a:r>
            <a:r>
              <a:rPr lang="sr-Latn-RS" sz="1400" dirty="0"/>
              <a:t>kod poljoprivrednih gazdinstava površine do 15 ha u sektoru voća i povrća </a:t>
            </a:r>
          </a:p>
          <a:p>
            <a:r>
              <a:rPr lang="sr-Latn-RS" sz="1400" dirty="0"/>
              <a:t>Predmetna </a:t>
            </a:r>
            <a:r>
              <a:rPr lang="sr-Latn-RS" sz="1400"/>
              <a:t>investicija ispunjava  uslove </a:t>
            </a:r>
            <a:r>
              <a:rPr lang="sr-Latn-RS" sz="1400" dirty="0"/>
              <a:t>u oblasti zaštite </a:t>
            </a:r>
            <a:r>
              <a:rPr lang="sr-Latn-RS" sz="1400"/>
              <a:t>životne sredine, odnosno dobrobiti životinja  utvrđene </a:t>
            </a:r>
            <a:r>
              <a:rPr lang="sr-Latn-RS" sz="1400" dirty="0"/>
              <a:t>propisima EU sa kojima su usklađeni propisi RS </a:t>
            </a:r>
          </a:p>
          <a:p>
            <a:r>
              <a:rPr lang="sr-Latn-RS" sz="1400" dirty="0"/>
              <a:t>Predmet investicije obeležen na način </a:t>
            </a:r>
            <a:r>
              <a:rPr lang="sr-Latn-RS" sz="1400"/>
              <a:t>predviđen Pravilnikom  i </a:t>
            </a:r>
            <a:r>
              <a:rPr lang="sr-Latn-RS" sz="1400" dirty="0"/>
              <a:t>nalazi se </a:t>
            </a:r>
            <a:r>
              <a:rPr lang="sr-Latn-RS" sz="1400" dirty="0" err="1"/>
              <a:t>umestu</a:t>
            </a:r>
            <a:r>
              <a:rPr lang="sr-Latn-RS" sz="1400" dirty="0"/>
              <a:t> kontrole </a:t>
            </a:r>
          </a:p>
          <a:p>
            <a:r>
              <a:rPr lang="sr-Latn-RS" sz="1400" dirty="0"/>
              <a:t>Predmet investicije nije finansiran niti je u postupku obezbeđenja finansiranja iz drugih javnih </a:t>
            </a:r>
            <a:r>
              <a:rPr lang="sr-Latn-RS" sz="1400"/>
              <a:t>izvora finansiranja  </a:t>
            </a:r>
            <a:endParaRPr lang="sr-Latn-RS" sz="1400" dirty="0"/>
          </a:p>
          <a:p>
            <a:r>
              <a:rPr lang="sr-Latn-RS" sz="1400" b="1" dirty="0"/>
              <a:t>Roba potiče iz zemalja sa liste dozvoljenih zemalja (sa teritorije Kosova i Metohije) osim kada je vrednost bez PDV-a niža od praga korišćenja konkurentnog pregovaračkog postupka </a:t>
            </a:r>
          </a:p>
          <a:p>
            <a:r>
              <a:rPr lang="sr-Latn-RS" sz="1400" dirty="0"/>
              <a:t>Računi kod poslovnih banaka nisu blokirani odnosno da nisu bili blokirani duže od 30 dana u periodu od 12 meseci pre donošenja rešenja za isplatu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AD9D07-F3FC-4748-B345-8E5C216E5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38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7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F5A3D5-C3B0-4776-8179-83B87890E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Dokumenta za isplatu (1)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D71268-4FC5-4D37-8C93-5B6F70C258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781" y="925033"/>
            <a:ext cx="4103949" cy="3770797"/>
          </a:xfrm>
        </p:spPr>
        <p:txBody>
          <a:bodyPr/>
          <a:lstStyle/>
          <a:p>
            <a:r>
              <a:rPr lang="sr-Latn-RS" sz="1500" dirty="0"/>
              <a:t>Računi za nabavku predmetne investicije </a:t>
            </a:r>
          </a:p>
          <a:p>
            <a:r>
              <a:rPr lang="sr-Latn-RS" sz="1500" dirty="0"/>
              <a:t>Otpremnica odnosno međunarodni tovarni list</a:t>
            </a:r>
          </a:p>
          <a:p>
            <a:r>
              <a:rPr lang="sr-Latn-RS" sz="1500" dirty="0"/>
              <a:t>Dokaz o izvršenom plaćanju (potvrda o prenosu sredstava ili overeni izvod banke)</a:t>
            </a:r>
          </a:p>
          <a:p>
            <a:r>
              <a:rPr lang="sr-Latn-RS" sz="1500" dirty="0"/>
              <a:t>Garantni list odnosno izjava o saobraznosti, odnosno izjava dobavljača da roba ne podleže obavezi izdavanja garantnog lista </a:t>
            </a:r>
          </a:p>
          <a:p>
            <a:r>
              <a:rPr lang="sr-Latn-RS" sz="1500" dirty="0"/>
              <a:t>Jedinstvena carinska isprava </a:t>
            </a:r>
          </a:p>
          <a:p>
            <a:r>
              <a:rPr lang="sr-Latn-RS" sz="1500" dirty="0"/>
              <a:t>Sertifikat o poreklu/uverenje o kretanju robe –EUR </a:t>
            </a:r>
            <a:r>
              <a:rPr lang="sr-Latn-RS" sz="1500"/>
              <a:t>1 , odnosno </a:t>
            </a:r>
            <a:r>
              <a:rPr lang="sr-Latn-RS" sz="1500" dirty="0"/>
              <a:t>izjavu dobavljača o </a:t>
            </a:r>
            <a:r>
              <a:rPr lang="sr-Latn-RS" sz="1500"/>
              <a:t>poreklu robe, odnosno </a:t>
            </a:r>
            <a:r>
              <a:rPr lang="sr-Latn-RS" sz="1500" dirty="0"/>
              <a:t>izjavu dobavljača </a:t>
            </a:r>
            <a:r>
              <a:rPr lang="sr-Latn-RS" sz="1500" dirty="0" err="1"/>
              <a:t>odmaćem</a:t>
            </a:r>
            <a:r>
              <a:rPr lang="sr-Latn-RS" sz="1500" dirty="0"/>
              <a:t> poreklu robe (ako je vrednost po pojedinačnom ugovoru veća od 100.000 EUR)</a:t>
            </a:r>
          </a:p>
          <a:p>
            <a:endParaRPr lang="sr-Latn-RS" sz="1500" dirty="0"/>
          </a:p>
          <a:p>
            <a:endParaRPr lang="sr-Latn-RS" sz="15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788A3E-92CF-4365-8B19-AE54EB3484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925033"/>
            <a:ext cx="4103950" cy="3770797"/>
          </a:xfrm>
        </p:spPr>
        <p:txBody>
          <a:bodyPr/>
          <a:lstStyle/>
          <a:p>
            <a:r>
              <a:rPr lang="sr-Latn-RS" sz="1500" dirty="0"/>
              <a:t>Uverenje o izmirenim javnim prihodima izdato od strane PU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lokalne</a:t>
            </a:r>
            <a:r>
              <a:rPr lang="en-US" sz="1500" dirty="0"/>
              <a:t> </a:t>
            </a:r>
            <a:r>
              <a:rPr lang="en-US" sz="1500" dirty="0" err="1"/>
              <a:t>samouprave</a:t>
            </a:r>
            <a:r>
              <a:rPr lang="en-US" sz="1500" dirty="0"/>
              <a:t> </a:t>
            </a:r>
            <a:endParaRPr lang="sr-Latn-RS" sz="1500" dirty="0"/>
          </a:p>
          <a:p>
            <a:r>
              <a:rPr lang="sr-Latn-RS" sz="1500" dirty="0"/>
              <a:t>Potvrdu lokalne samouprave da za predmetnu investiciju ne koristi podsticaje po nekom </a:t>
            </a:r>
            <a:r>
              <a:rPr lang="sr-Latn-RS" sz="1500"/>
              <a:t>drugom osnovu, odnosno </a:t>
            </a:r>
            <a:r>
              <a:rPr lang="sr-Latn-RS" sz="1500" dirty="0"/>
              <a:t>da investicija nije predmet nekog drugog postupka za podsticaje </a:t>
            </a:r>
          </a:p>
          <a:p>
            <a:r>
              <a:rPr lang="sr-Latn-RS" sz="1500" dirty="0"/>
              <a:t>Potvrda pokrajinskog organa da ne koristi sredstva po nekom drugom osnovu za istu investiciju</a:t>
            </a:r>
          </a:p>
          <a:p>
            <a:r>
              <a:rPr lang="sr-Latn-RS" sz="1500" dirty="0"/>
              <a:t>Potvrda nadležnog organa za ugovaranje i finansiranje programa iz sredstava EU da ista investicija nije predmet drugog postupka za korišćenje podsticaja </a:t>
            </a:r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158D6-314C-4860-ABC7-1245C423F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592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B38B3-286B-48E6-828C-5D4642B1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359571"/>
            <a:ext cx="8203693" cy="533564"/>
          </a:xfrm>
        </p:spPr>
        <p:txBody>
          <a:bodyPr>
            <a:normAutofit/>
          </a:bodyPr>
          <a:lstStyle/>
          <a:p>
            <a:r>
              <a:rPr lang="pl-PL" dirty="0"/>
              <a:t>Bankarska garancija za avansnu isplatu </a:t>
            </a:r>
            <a:endParaRPr lang="sr-Latn-R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91420-E167-4D91-ABCA-0EB1E719D1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1" y="1041991"/>
            <a:ext cx="7793187" cy="3451821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sr-Latn-RS" sz="1400" dirty="0"/>
              <a:t>Izdata u dinarima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400" dirty="0"/>
              <a:t>Izdata od domaće poslovne banke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400"/>
              <a:t>Izdata na 110% </a:t>
            </a:r>
            <a:r>
              <a:rPr lang="sr-Latn-RS" sz="1400" dirty="0"/>
              <a:t>zahtevanog iznosa avansne isplate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400" dirty="0"/>
              <a:t>Rok važenja najmanje 12 meseci posle dana isteka roka za </a:t>
            </a:r>
            <a:r>
              <a:rPr lang="sr-Latn-RS" sz="1400"/>
              <a:t>završetak projekta, odnosno </a:t>
            </a:r>
            <a:r>
              <a:rPr lang="sr-Latn-RS" sz="1400" dirty="0"/>
              <a:t>podnošenja Zahteva za konačnu isplatu na osnovu rešenja o </a:t>
            </a:r>
            <a:r>
              <a:rPr lang="sr-Latn-RS" sz="1400"/>
              <a:t>odobrenju projekta, odnosno </a:t>
            </a:r>
            <a:r>
              <a:rPr lang="sr-Latn-RS" sz="1400" dirty="0"/>
              <a:t>rešenja o izmeni odobrenog projekta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400"/>
              <a:t>Bezuslovna, neopoziva </a:t>
            </a:r>
            <a:r>
              <a:rPr lang="sr-Latn-RS" sz="1400" dirty="0"/>
              <a:t>sa klauzulom bez prava </a:t>
            </a:r>
            <a:r>
              <a:rPr lang="sr-Latn-RS" sz="1400"/>
              <a:t>na prigovor, naplativa </a:t>
            </a:r>
            <a:r>
              <a:rPr lang="sr-Latn-RS" sz="1400" dirty="0"/>
              <a:t>na prvi poziv ili sadrži slične reči sa istim značenjem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400" dirty="0"/>
              <a:t>Sadrži obavezu Banke prema UAP kao primaocu garancije da izmiri obavezu po garanciji kad se steknu uslovi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 aktiviranje garancije</a:t>
            </a:r>
            <a:endParaRPr lang="sr-Latn-R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F7271-0794-444E-9C15-C471CD36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775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F5A3D5-C3B0-4776-8179-83B87890E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Dokumenta za isplatu (2)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D71268-4FC5-4D37-8C93-5B6F70C258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996" y="1095153"/>
            <a:ext cx="3985734" cy="3600677"/>
          </a:xfrm>
        </p:spPr>
        <p:txBody>
          <a:bodyPr/>
          <a:lstStyle/>
          <a:p>
            <a:r>
              <a:rPr lang="sr-Latn-RS" sz="1500" dirty="0"/>
              <a:t>Izjava dobavljača za robu da je isporučena roba nova</a:t>
            </a:r>
          </a:p>
          <a:p>
            <a:r>
              <a:rPr lang="sr-Latn-RS" sz="1500" dirty="0"/>
              <a:t>Kartice nekretnina, postrojenja i opreme za lica koja vode knjige po sistemu dvojnog knjigovodstva za godinu u kojoj </a:t>
            </a:r>
            <a:r>
              <a:rPr lang="en-US" sz="1500" dirty="0" err="1"/>
              <a:t>je</a:t>
            </a:r>
            <a:r>
              <a:rPr lang="en-US" sz="1500" dirty="0"/>
              <a:t> </a:t>
            </a:r>
            <a:r>
              <a:rPr lang="sr-Latn-RS" sz="1500" dirty="0"/>
              <a:t>izdato rešenje (potpisane i overene)kao i potpisanu i overenu karticu nekretnina postrojenja </a:t>
            </a:r>
            <a:r>
              <a:rPr lang="sr-Latn-RS" sz="1500"/>
              <a:t>i opreme  zajedno </a:t>
            </a:r>
            <a:r>
              <a:rPr lang="sr-Latn-RS" sz="1500" dirty="0"/>
              <a:t>sa Zaključnim listom na dan podnošenja zahteva za isplatu </a:t>
            </a:r>
          </a:p>
          <a:p>
            <a:r>
              <a:rPr lang="sr-Latn-RS" sz="1500" dirty="0"/>
              <a:t>Za plaćanja izvršena u </a:t>
            </a:r>
            <a:r>
              <a:rPr lang="sr-Latn-RS" sz="1500"/>
              <a:t>stranoj valuti, u </a:t>
            </a:r>
            <a:r>
              <a:rPr lang="sr-Latn-RS" sz="1500" dirty="0"/>
              <a:t>svrhu odobrenja zahteva vrši se obračun u dinarima prema prosečnom mesečnom kursu EK u </a:t>
            </a:r>
            <a:r>
              <a:rPr lang="sr-Latn-RS" sz="1500" dirty="0" err="1"/>
              <a:t>mescu</a:t>
            </a:r>
            <a:r>
              <a:rPr lang="sr-Latn-RS" sz="1500" dirty="0"/>
              <a:t> kada je </a:t>
            </a:r>
            <a:r>
              <a:rPr lang="sr-Latn-RS" sz="1500"/>
              <a:t>izvršeno plaćanje  ta </a:t>
            </a:r>
            <a:r>
              <a:rPr lang="sr-Latn-RS" sz="1500" dirty="0"/>
              <a:t>vrednost se upisuje u Zahtev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788A3E-92CF-4365-8B19-AE54EB3484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6272" y="1095153"/>
            <a:ext cx="3989678" cy="3600677"/>
          </a:xfrm>
        </p:spPr>
        <p:txBody>
          <a:bodyPr/>
          <a:lstStyle/>
          <a:p>
            <a:r>
              <a:rPr lang="sr-Latn-RS" sz="1500" dirty="0"/>
              <a:t>Kad je predmet investicije traktor korisnik podsticaja dostavlja fotokopiju saobraćajne dozvole na ime korisnika podsticaja </a:t>
            </a:r>
          </a:p>
          <a:p>
            <a:r>
              <a:rPr lang="sr-Latn-RS" sz="1500" dirty="0"/>
              <a:t>Akt organa nadležnog za poslove životne sredine da PG ispunjava propisane uslove iz oblasti zaštite životne sredine</a:t>
            </a:r>
          </a:p>
          <a:p>
            <a:r>
              <a:rPr lang="sr-Latn-RS" sz="1500" dirty="0"/>
              <a:t>Akt nadležnog organa za poslove veterine da PG ispunjava uslove iz oblasti dobrobiti životinja osim za PG do 15 ha iz sektora voća i povrća </a:t>
            </a:r>
          </a:p>
          <a:p>
            <a:r>
              <a:rPr lang="sr-Latn-RS" sz="1500" dirty="0"/>
              <a:t>Akt organa nadležnog za poslove zaštite bilja kojim se dokazuje da PG ispunjava uslove u oblasti zdravlja bilja i sredstava za zaštitu bilja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158D6-314C-4860-ABC7-1245C423F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4410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F5A3D5-C3B0-4776-8179-83B87890E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Dokumenta za isplatu (3)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D71268-4FC5-4D37-8C93-5B6F70C258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656" y="1095153"/>
            <a:ext cx="8302348" cy="3600678"/>
          </a:xfrm>
        </p:spPr>
        <p:txBody>
          <a:bodyPr/>
          <a:lstStyle/>
          <a:p>
            <a:pPr marR="0" lvl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r-Latn-R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Ako podnosilac zahteva ne podnese dokumenta koja izdaju nadležni državni organi, ona se pribavljaju po službenoj dužnosti </a:t>
            </a:r>
          </a:p>
          <a:p>
            <a:pPr>
              <a:buClr>
                <a:srgbClr val="4F2D7F"/>
              </a:buClr>
              <a:defRPr/>
            </a:pPr>
            <a:r>
              <a:rPr kumimoji="0" lang="sr-Latn-R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Obračun u stranoj valuti vrši se prema mesečnom kursu Evropske komisije u mesecu u kome je podnet zahtev za isplatu </a:t>
            </a:r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158D6-314C-4860-ABC7-1245C423F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2353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9DA2-CD0E-41A0-A82A-7C44E5910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Forma dokumentacije i kontrola realizacije</a:t>
            </a:r>
            <a:endParaRPr lang="sr-Latn-R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9E238-932A-4DAB-8EF5-13E05AE33E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731" y="1084522"/>
            <a:ext cx="3995999" cy="3611330"/>
          </a:xfrm>
        </p:spPr>
        <p:txBody>
          <a:bodyPr/>
          <a:lstStyle/>
          <a:p>
            <a:pPr marL="0" indent="0">
              <a:buNone/>
            </a:pPr>
            <a:r>
              <a:rPr lang="sr-Latn-RS" sz="1400" dirty="0">
                <a:solidFill>
                  <a:schemeClr val="accent6"/>
                </a:solidFill>
              </a:rPr>
              <a:t>Forma dokumentacije</a:t>
            </a:r>
          </a:p>
          <a:p>
            <a:r>
              <a:rPr lang="sr-Latn-RS" sz="1400" dirty="0"/>
              <a:t>Uverenja i potvrde koje se dostavljaju uz zahtev za isplatu ne mogu biti starije od 30 dana </a:t>
            </a:r>
          </a:p>
          <a:p>
            <a:r>
              <a:rPr lang="sr-Latn-RS" sz="1400" dirty="0"/>
              <a:t>Sva dokumenta moraju da glase na podnosioca zahteva i dostavljaju se u originalu ili overenoj fotokopiji ako Pravilnik drugačije ne propisuje </a:t>
            </a:r>
          </a:p>
          <a:p>
            <a:r>
              <a:rPr lang="sr-Latn-RS" sz="1400" dirty="0"/>
              <a:t>Dokumenta na stranom jeziku moraju da budu prevedena od ovlašćenog sudskog prevodioca </a:t>
            </a:r>
          </a:p>
          <a:p>
            <a:r>
              <a:rPr lang="sr-Latn-RS" sz="1400" dirty="0"/>
              <a:t>Uprava može da traži i dodatnu dokumentaciju u cilju utvrđivanja i provere ispunjenosti uslova za ostvarivanje prava na IPARD podsticaje 	</a:t>
            </a:r>
          </a:p>
          <a:p>
            <a:endParaRPr lang="sr-Latn-RS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229C3-D306-4C69-8E09-212E68019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1084522"/>
            <a:ext cx="4103950" cy="3611329"/>
          </a:xfrm>
        </p:spPr>
        <p:txBody>
          <a:bodyPr/>
          <a:lstStyle/>
          <a:p>
            <a:pPr marL="0" indent="0">
              <a:buNone/>
            </a:pPr>
            <a:r>
              <a:rPr lang="sr-Latn-RS" sz="1400" dirty="0">
                <a:solidFill>
                  <a:schemeClr val="accent6"/>
                </a:solidFill>
              </a:rPr>
              <a:t>Kontrola na licu mesta pre isplate</a:t>
            </a:r>
          </a:p>
          <a:p>
            <a:r>
              <a:rPr lang="sr-Latn-RS" sz="1400" dirty="0"/>
              <a:t>Kontrola se vrši nakon administrativne obrade zahteva za odobrenje isplate </a:t>
            </a:r>
          </a:p>
          <a:p>
            <a:r>
              <a:rPr lang="sr-Latn-RS" sz="1400" dirty="0"/>
              <a:t>Uprava vrši kontrolu u skladu sa pravilnikom kontrolom na licu mesta</a:t>
            </a:r>
          </a:p>
          <a:p>
            <a:r>
              <a:rPr lang="sr-Latn-RS" sz="1400" dirty="0"/>
              <a:t>Način i postupak kontrole uređen je posebnim propisom </a:t>
            </a:r>
          </a:p>
          <a:p>
            <a:r>
              <a:rPr lang="sr-Latn-RS" sz="1400" dirty="0"/>
              <a:t>Cilj kontrole jeste utvrđivanje da li je korisnik investiciju realizovao u skladu sa Rešenjem o odobrenju projekta 	 </a:t>
            </a:r>
          </a:p>
          <a:p>
            <a:endParaRPr lang="sr-Latn-R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C2257-905A-44DC-AA04-C6104F4E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306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FBBAE-1CDA-4ED6-A295-2E1FB9203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Rešenje o isplati podsticaja (1)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448F7-C758-41C8-9E54-5936E2948C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158" y="1203325"/>
            <a:ext cx="3883572" cy="3492505"/>
          </a:xfrm>
        </p:spPr>
        <p:txBody>
          <a:bodyPr/>
          <a:lstStyle/>
          <a:p>
            <a:r>
              <a:rPr lang="sr-Latn-RS" sz="1700" dirty="0"/>
              <a:t>Ako su rezultati administrativne kontrole i kontrole na licu mesta pozitivni</a:t>
            </a:r>
            <a:r>
              <a:rPr lang="en-US" sz="1700" dirty="0"/>
              <a:t>,</a:t>
            </a:r>
            <a:r>
              <a:rPr lang="sr-Latn-RS" sz="1700" dirty="0"/>
              <a:t>Uprava rešenjem odlučuje o pravu na korišćenje IPARD podsticaja i nalaže isplatu na namenski račun korisnika upisanog u Registar</a:t>
            </a:r>
          </a:p>
          <a:p>
            <a:r>
              <a:rPr lang="sr-Latn-RS" sz="1700" dirty="0"/>
              <a:t>Rešenjem se određuje iznos sredst</a:t>
            </a:r>
            <a:r>
              <a:rPr lang="en-US" sz="1700" dirty="0"/>
              <a:t>a</a:t>
            </a:r>
            <a:r>
              <a:rPr lang="sr-Latn-RS" sz="1700" dirty="0"/>
              <a:t>va koji se finansira iz pristupnih fondova, odnosno budžeta kao i ukupan iznos IPARD podsticaja koji se utvrđuje na 75% od ukupnog IPARD podsticaja 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33E4C-E552-4370-83EC-0955E40C6D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1203325"/>
            <a:ext cx="4103950" cy="3492505"/>
          </a:xfrm>
        </p:spPr>
        <p:txBody>
          <a:bodyPr/>
          <a:lstStyle/>
          <a:p>
            <a:r>
              <a:rPr lang="sr-Latn-RS" sz="1700" dirty="0"/>
              <a:t>Rešenje o pravu isplate sadrži i obavezu čuvanja dokumentacije u skladu sa Zakonom kojim se uređuje poljoprivredni i ruralni razvoj</a:t>
            </a:r>
          </a:p>
          <a:p>
            <a:r>
              <a:rPr lang="sr-Latn-RS" sz="1700" dirty="0"/>
              <a:t>Obaveza primaoca da obeleži predmet investicije 			</a:t>
            </a:r>
          </a:p>
          <a:p>
            <a:r>
              <a:rPr lang="sr-Latn-RS" sz="1700" dirty="0"/>
              <a:t>Obaveza primaoca da namenski koristi, ne otuđi, niti omogući drugom licu korišćenje predmeta investicije u roku od 5 godina od dana isplate 	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B5580-D048-4347-B86A-ED77CD94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120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FBBAE-1CDA-4ED6-A295-2E1FB9203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Rešenje o isplati podsticaja (2)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448F7-C758-41C8-9E54-5936E2948C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r-Latn-RS" sz="1700" dirty="0"/>
              <a:t>Obaveza korisnika da obezbedi pristup i kontrolu na licu mesta realizacije odobrenog projekta ovlašćenim licima Uprave, organima nadležnim za reviziju sistema sprovođenja programa EU, Nacionalnog fonda Ministarstva finansija, Evropske komisije, Evropskog </a:t>
            </a:r>
            <a:r>
              <a:rPr lang="sr-Latn-RS" sz="1700" dirty="0" err="1"/>
              <a:t>revizionog</a:t>
            </a:r>
            <a:r>
              <a:rPr lang="sr-Latn-RS" sz="1700" dirty="0"/>
              <a:t> suda i Evropske kancelarije za borbu protiv prevara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33E4C-E552-4370-83EC-0955E40C6D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r-Latn-RS" sz="1700" dirty="0"/>
              <a:t>Obaveza primaoca sredstava da vrati neosnovano isplaćena sredstva u skladu sa Zakonom kojim se uređuje poljoprivredni i ruralni razvoj 					</a:t>
            </a:r>
          </a:p>
          <a:p>
            <a:pPr marL="0" indent="0">
              <a:buNone/>
            </a:pPr>
            <a:endParaRPr lang="sr-Latn-RS" sz="1700" dirty="0"/>
          </a:p>
          <a:p>
            <a:endParaRPr lang="sr-Latn-RS" sz="17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B5580-D048-4347-B86A-ED77CD94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677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733C-DF86-4EA8-8302-C9C7705F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Vanredne kontrole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77FB5-7D42-45E8-A18C-6626A850C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sz="1800" dirty="0">
                <a:solidFill>
                  <a:schemeClr val="accent6"/>
                </a:solidFill>
              </a:rPr>
              <a:t>Kontrola na licu mesta posle isplate IPARD podsticaja </a:t>
            </a:r>
          </a:p>
          <a:p>
            <a:pPr marL="0" indent="0">
              <a:buNone/>
            </a:pPr>
            <a:r>
              <a:rPr lang="sr-Latn-RS" sz="1800" dirty="0">
                <a:solidFill>
                  <a:schemeClr val="accent6"/>
                </a:solidFill>
              </a:rPr>
              <a:t>	</a:t>
            </a:r>
          </a:p>
          <a:p>
            <a:pPr marL="0" indent="0">
              <a:buNone/>
            </a:pPr>
            <a:r>
              <a:rPr lang="sr-Latn-RS" sz="1800" dirty="0"/>
              <a:t>Posle isplate, Uprava vrši kontrolu na licu mesta da li primalac sredstava namenski koristi predmet investicije i da li se pridržava drugih obaveza u skladu sa Zakonom kojim se uređuje poljoprivreda i ruralni razvoj i Pravilnikom	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6929B-52D3-421D-8F2B-576BB66ED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045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06591A-D461-45AE-B317-D694DF565A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4E647-C1BC-4332-9ED0-9AA8874B1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00" y="357041"/>
            <a:ext cx="7727573" cy="42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20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B38B3-286B-48E6-828C-5D4642B1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359571"/>
            <a:ext cx="8203693" cy="533564"/>
          </a:xfrm>
        </p:spPr>
        <p:txBody>
          <a:bodyPr>
            <a:normAutofit/>
          </a:bodyPr>
          <a:lstStyle/>
          <a:p>
            <a:r>
              <a:rPr lang="pl-PL" dirty="0"/>
              <a:t>Rešenje </a:t>
            </a:r>
            <a:r>
              <a:rPr lang="pl-PL"/>
              <a:t>o od</a:t>
            </a:r>
            <a:r>
              <a:rPr lang="sr-Cyrl-RS"/>
              <a:t>о</a:t>
            </a:r>
            <a:r>
              <a:rPr lang="pl-PL"/>
              <a:t>brenju </a:t>
            </a:r>
            <a:r>
              <a:rPr lang="pl-PL" dirty="0"/>
              <a:t>avansne isplate </a:t>
            </a:r>
            <a:endParaRPr lang="sr-Latn-R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91420-E167-4D91-ABCA-0EB1E719D1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995" y="893135"/>
            <a:ext cx="7789503" cy="3600677"/>
          </a:xfrm>
        </p:spPr>
        <p:txBody>
          <a:bodyPr/>
          <a:lstStyle/>
          <a:p>
            <a:pPr marL="0" indent="0">
              <a:buNone/>
            </a:pPr>
            <a:r>
              <a:rPr lang="sr-Latn-RS" sz="1400" dirty="0"/>
              <a:t>Direktor UAP Rešenjem odobrava pravo na avansnu isplatu </a:t>
            </a:r>
          </a:p>
          <a:p>
            <a:pPr marL="0" indent="0">
              <a:buNone/>
            </a:pPr>
            <a:r>
              <a:rPr lang="sr-Latn-RS" sz="1400" dirty="0"/>
              <a:t>REŠENJE NAROČITO SADRŽI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400" dirty="0"/>
              <a:t>Odobreni iznos avansne isplate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400" dirty="0"/>
              <a:t>Obavezu čuvanja dokumentacije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400" dirty="0"/>
              <a:t>Obavezu primaoca sredstva da vrati isplaćena sredstva usled nepridržavanja obaveza administrativne greške ili </a:t>
            </a:r>
            <a:r>
              <a:rPr lang="sr-Latn-RS" sz="1400"/>
              <a:t>utvrđene nepravilnosti, odnosno </a:t>
            </a:r>
            <a:r>
              <a:rPr lang="sr-Latn-RS" sz="1400" dirty="0"/>
              <a:t>prevare </a:t>
            </a:r>
          </a:p>
          <a:p>
            <a:pPr marL="0" indent="0">
              <a:buNone/>
            </a:pPr>
            <a:r>
              <a:rPr lang="sr-Latn-RS" sz="1400" dirty="0"/>
              <a:t>IZMENA REŠENJA O </a:t>
            </a:r>
            <a:r>
              <a:rPr lang="sr-Latn-RS" sz="1400"/>
              <a:t>ODBRENJU PROJEKTA  NAKON </a:t>
            </a:r>
            <a:r>
              <a:rPr lang="sr-Latn-RS" sz="1400" dirty="0"/>
              <a:t>AVANSNE UPLATE </a:t>
            </a:r>
          </a:p>
          <a:p>
            <a:pPr marL="0" indent="0">
              <a:buNone/>
            </a:pPr>
            <a:r>
              <a:rPr lang="sr-Latn-RS" sz="1400" dirty="0"/>
              <a:t>Zahtev za izmenu Rešenja nakon avansne uplate može se podneti u cilju odobrenja produžetka roka za </a:t>
            </a:r>
            <a:r>
              <a:rPr lang="sr-Latn-RS" sz="1400"/>
              <a:t>završetak projekta, odnosno </a:t>
            </a:r>
            <a:r>
              <a:rPr lang="sr-Latn-RS" sz="1400" dirty="0"/>
              <a:t>produžetka roka za konačnu isplatu </a:t>
            </a:r>
          </a:p>
          <a:p>
            <a:pPr marL="0" indent="0">
              <a:buNone/>
            </a:pPr>
            <a:r>
              <a:rPr lang="sr-Latn-RS" sz="1400" dirty="0"/>
              <a:t>Uslov za odobrenje zahteva je produženje roka važenja bankarske garancije na rok od 12 meseci od zahtevanog roka </a:t>
            </a:r>
          </a:p>
          <a:p>
            <a:pPr marL="0" indent="0">
              <a:buNone/>
            </a:pPr>
            <a:r>
              <a:rPr lang="sr-Latn-RS" sz="1400" dirty="0"/>
              <a:t>Ukoliko se kroz izmenu rešenja utvrdi manji iznos IPARD podsticaja od iznosa utvrđenog </a:t>
            </a:r>
            <a:r>
              <a:rPr lang="sr-Latn-RS" sz="1400"/>
              <a:t>prethodnim Rešenjem, direktor </a:t>
            </a:r>
            <a:r>
              <a:rPr lang="sr-Latn-RS" sz="1400" dirty="0"/>
              <a:t>Uprave rešenjem nalaže povraćaj razlike avansne isplate do iznosa do 50% odobrenog IPARD podsticaja u roku od </a:t>
            </a:r>
            <a:r>
              <a:rPr lang="sr-Latn-RS" sz="1400"/>
              <a:t>30 dana  </a:t>
            </a:r>
            <a:endParaRPr lang="sr-Latn-R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F7271-0794-444E-9C15-C471CD36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580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A4A11-BFDE-4CB8-9157-DAB543FE96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54879" y="1466849"/>
            <a:ext cx="3990703" cy="3228975"/>
          </a:xfrm>
        </p:spPr>
        <p:txBody>
          <a:bodyPr/>
          <a:lstStyle/>
          <a:p>
            <a:r>
              <a:rPr lang="sr-Latn-RS" sz="1800" dirty="0"/>
              <a:t>Bez obzira na izabranu ponudu, IPARD podsticaji se računaju na iznos ponude, najmanje vrednosti ili referentne vrednosti (u slučaju procene da je najmanja vrednost visoka)</a:t>
            </a:r>
          </a:p>
          <a:p>
            <a:r>
              <a:rPr lang="sr-Latn-RS" sz="1800" dirty="0"/>
              <a:t>Lista poljoprivrednih proizvoda definisana je u prilogu dva, pravilnika </a:t>
            </a:r>
          </a:p>
          <a:p>
            <a:endParaRPr lang="sr-Latn-R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A9E3A-3B5B-4D46-AAF7-CCED0E09F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Prihvatljive investicije i troškovi za listu definisanih poljoprivrednih proizvoda – Prilog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2817F-2EBC-41DF-9E68-15528CA20B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sz="1800" dirty="0">
                <a:solidFill>
                  <a:schemeClr val="accent6"/>
                </a:solidFill>
              </a:rPr>
              <a:t>Opšti troškovi </a:t>
            </a:r>
            <a:r>
              <a:rPr lang="sr-Latn-RS" sz="1800" dirty="0"/>
              <a:t>- konsultantske usluge, studije izvodljivosti i ostale usluge, za pripremu, pribavljanje, odnosno izradu dokumentacije za ostvarivanje prava na odobrenje projekta i prava na odobrenje IPARD podsticaja do 5% vrednosti investicije </a:t>
            </a:r>
          </a:p>
          <a:p>
            <a:pPr marL="0" indent="0">
              <a:buNone/>
            </a:pPr>
            <a:endParaRPr lang="sr-Latn-R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AA24C-3B27-44CD-8DD6-58B4D58E8E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146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E5E3A-9B25-4344-9D51-D35E453E7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84775"/>
            <a:ext cx="8079785" cy="490836"/>
          </a:xfrm>
        </p:spPr>
        <p:txBody>
          <a:bodyPr/>
          <a:lstStyle/>
          <a:p>
            <a:r>
              <a:rPr lang="sr-Latn-RS" dirty="0"/>
              <a:t>Predmet javnog poziva –NAJAVA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18A07-C363-4AEF-958B-23AD7606B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844" y="754912"/>
            <a:ext cx="8079786" cy="415178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r-Latn-RS" sz="1400" b="1" dirty="0"/>
              <a:t>Predmet Javnog poziva </a:t>
            </a:r>
            <a:r>
              <a:rPr lang="sr-Latn-RS" sz="1400" dirty="0"/>
              <a:t>su investicije i prihvatljivi troškovi u nabavku </a:t>
            </a:r>
            <a:r>
              <a:rPr lang="sr-Latn-RS" sz="1400"/>
              <a:t>novog traktora  sa standardnim delovima,  uređajima </a:t>
            </a:r>
            <a:r>
              <a:rPr lang="sr-Latn-RS" sz="1400" dirty="0"/>
              <a:t>i opremom za izvođenje </a:t>
            </a:r>
            <a:r>
              <a:rPr lang="sr-Latn-RS" sz="1400"/>
              <a:t>poljoprivrednih radova       </a:t>
            </a:r>
            <a:r>
              <a:rPr lang="sr-Latn-RS" sz="1400" dirty="0"/>
              <a:t>uključujući pripadajuću traktorsku kabinu 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sz="1400" b="1" dirty="0"/>
              <a:t>Novi traktor jeste</a:t>
            </a:r>
            <a:r>
              <a:rPr lang="sr-Latn-RS" sz="14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400" b="1" dirty="0"/>
              <a:t>Motorno vozilo koje ima najmanje dve osovine i koje je prvenstveno namenjeno za </a:t>
            </a:r>
            <a:r>
              <a:rPr lang="sr-Latn-RS" sz="1400" b="1" dirty="0" err="1"/>
              <a:t>vučenje,guranje,nošenje</a:t>
            </a:r>
            <a:r>
              <a:rPr lang="sr-Latn-RS" sz="1400" b="1" dirty="0"/>
              <a:t> ili pogon izmenjivih priključaka</a:t>
            </a:r>
            <a:r>
              <a:rPr lang="sr-Latn-RS" sz="1400" dirty="0"/>
              <a:t> za izvođenje prvenstveno </a:t>
            </a:r>
            <a:r>
              <a:rPr lang="sr-Latn-RS" sz="1400" dirty="0" err="1"/>
              <a:t>poljoprivrednih,šumarskih</a:t>
            </a:r>
            <a:r>
              <a:rPr lang="sr-Latn-RS" sz="1400" dirty="0"/>
              <a:t> i </a:t>
            </a:r>
            <a:r>
              <a:rPr lang="sr-Latn-RS" sz="1400"/>
              <a:t>drugih radova  za </a:t>
            </a:r>
            <a:r>
              <a:rPr lang="sr-Latn-RS" sz="1400" dirty="0"/>
              <a:t>vuču priključnih vozila za traktor u skladu sa </a:t>
            </a:r>
            <a:r>
              <a:rPr lang="sr-Latn-RS" sz="1400" dirty="0" err="1"/>
              <a:t>propisma</a:t>
            </a:r>
            <a:r>
              <a:rPr lang="sr-Latn-RS" sz="1400" dirty="0"/>
              <a:t> kojima se uređuje bezbednost saobraćaja na putevima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400" b="1" dirty="0"/>
              <a:t>Serijski proizveden traktor koji se prvi put stavlja u upotrebu i</a:t>
            </a:r>
            <a:r>
              <a:rPr lang="sr-Latn-RS" sz="1400" dirty="0"/>
              <a:t> koji je proizveden najkasnije pet godine pre godine u </a:t>
            </a:r>
            <a:r>
              <a:rPr lang="sr-Latn-RS" sz="1400" dirty="0" err="1"/>
              <a:t>koj</a:t>
            </a:r>
            <a:r>
              <a:rPr lang="sr-Latn-RS" sz="1400" dirty="0"/>
              <a:t> se </a:t>
            </a:r>
            <a:r>
              <a:rPr lang="sr-Latn-RS" sz="1400" dirty="0" err="1"/>
              <a:t>podnos</a:t>
            </a:r>
            <a:r>
              <a:rPr lang="sr-Latn-RS" sz="1400" dirty="0"/>
              <a:t> zahtev za odobrenje projekta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400" b="1" dirty="0"/>
              <a:t>Vrste T 1 do T5 ili C1 do C5 </a:t>
            </a:r>
            <a:r>
              <a:rPr lang="sr-Latn-RS" sz="1400" dirty="0"/>
              <a:t>u smislu posebnog propisa koji uređuje podelu motornih i priključnih vozila i tehničke ulove za vozila u saobraćaju na putevima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400" b="1" dirty="0"/>
              <a:t>Traktor koji ispunjava uslove iz oblasti zaštite životne sredine uređene propisima EU</a:t>
            </a:r>
            <a:r>
              <a:rPr lang="sr-Latn-RS" sz="1400" dirty="0"/>
              <a:t> </a:t>
            </a:r>
            <a:r>
              <a:rPr lang="sr-Latn-RS" sz="1400" b="1" dirty="0"/>
              <a:t>sa kojima su usklađeni </a:t>
            </a:r>
            <a:r>
              <a:rPr lang="sr-Latn-RS" sz="1400" b="1"/>
              <a:t>propisi RS  </a:t>
            </a:r>
            <a:r>
              <a:rPr lang="sr-Latn-RS" sz="1400"/>
              <a:t>  </a:t>
            </a:r>
            <a:endParaRPr lang="sr-Latn-RS" sz="1400" dirty="0"/>
          </a:p>
          <a:p>
            <a:pPr marL="342900" indent="-342900">
              <a:buFont typeface="+mj-lt"/>
              <a:buAutoNum type="arabicPeriod"/>
            </a:pPr>
            <a:endParaRPr lang="sr-Latn-R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92E3E-5BC6-49A6-B6B5-0B17846F7E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573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E5E3A-9B25-4344-9D51-D35E453E7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22710"/>
            <a:ext cx="8079785" cy="490836"/>
          </a:xfrm>
        </p:spPr>
        <p:txBody>
          <a:bodyPr/>
          <a:lstStyle/>
          <a:p>
            <a:r>
              <a:rPr lang="sr-Latn-RS" dirty="0"/>
              <a:t>Nabavka traktora </a:t>
            </a:r>
            <a:r>
              <a:rPr lang="sr-Latn-RS"/>
              <a:t>po sektorima  (</a:t>
            </a:r>
            <a:r>
              <a:rPr lang="sr-Latn-RS" dirty="0"/>
              <a:t>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18A07-C363-4AEF-958B-23AD7606B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330" y="660668"/>
            <a:ext cx="8079786" cy="4151782"/>
          </a:xfrm>
        </p:spPr>
        <p:txBody>
          <a:bodyPr/>
          <a:lstStyle/>
          <a:p>
            <a:pPr marL="0" indent="0">
              <a:buNone/>
            </a:pPr>
            <a:r>
              <a:rPr lang="sr-Latn-RS" sz="1600" dirty="0">
                <a:solidFill>
                  <a:schemeClr val="accent6"/>
                </a:solidFill>
              </a:rPr>
              <a:t>Sektor mesa</a:t>
            </a:r>
          </a:p>
          <a:p>
            <a:r>
              <a:rPr lang="sr-Latn-RS" sz="1400" b="1" dirty="0"/>
              <a:t>Do 60kW</a:t>
            </a:r>
            <a:r>
              <a:rPr lang="sr-Latn-RS" sz="1400" dirty="0"/>
              <a:t> - Ako ima objekat kapaciteta </a:t>
            </a:r>
            <a:r>
              <a:rPr lang="sr-Latn-RS" sz="1400" b="1" dirty="0"/>
              <a:t>4.000 do 20.000 brojlera po </a:t>
            </a:r>
            <a:r>
              <a:rPr lang="sr-Latn-RS" sz="1400" b="1" dirty="0" err="1"/>
              <a:t>turnusu</a:t>
            </a:r>
            <a:r>
              <a:rPr lang="sr-Latn-RS" sz="1400" dirty="0"/>
              <a:t> 	</a:t>
            </a:r>
          </a:p>
          <a:p>
            <a:r>
              <a:rPr lang="sr-Latn-RS" sz="1400" b="1" dirty="0"/>
              <a:t>Do 70kW </a:t>
            </a:r>
            <a:r>
              <a:rPr lang="sr-Latn-RS" sz="1400" dirty="0"/>
              <a:t>- Ako ima objekat kapaciteta od</a:t>
            </a:r>
            <a:r>
              <a:rPr lang="sr-Latn-RS" sz="1400" b="1" dirty="0"/>
              <a:t> 20.000 do 40.000 brojlera po turnusu</a:t>
            </a:r>
            <a:r>
              <a:rPr lang="sr-Latn-RS" sz="1400" dirty="0"/>
              <a:t> 	</a:t>
            </a:r>
          </a:p>
          <a:p>
            <a:r>
              <a:rPr lang="sr-Latn-RS" sz="1400" b="1" dirty="0"/>
              <a:t>Do 80kW </a:t>
            </a:r>
            <a:r>
              <a:rPr lang="sr-Latn-RS" sz="1400" dirty="0"/>
              <a:t>- Objekat kapaciteta od </a:t>
            </a:r>
            <a:r>
              <a:rPr lang="sr-Latn-RS" sz="1400" b="1" dirty="0"/>
              <a:t>20 do 40 grla goveda,100 – 1.000 grla svinja, 150 do 400 grla ovaca ili koza</a:t>
            </a:r>
            <a:r>
              <a:rPr lang="sr-Latn-RS" sz="1400" dirty="0"/>
              <a:t> 	</a:t>
            </a:r>
          </a:p>
          <a:p>
            <a:r>
              <a:rPr lang="sr-Latn-RS" sz="1400" b="1" dirty="0"/>
              <a:t>Do 100kW </a:t>
            </a:r>
            <a:r>
              <a:rPr lang="sr-Latn-RS" sz="1400" dirty="0"/>
              <a:t>- Objekat kapaciteta</a:t>
            </a:r>
            <a:r>
              <a:rPr lang="sr-Latn-RS" sz="1400" b="1" dirty="0"/>
              <a:t> od 40 do 1.000 grla goveda,1.000 – 10.000 grla svinja, 400 – 1.000 grla ovaca ili koza, 40.000 – 50.000 brojlera u </a:t>
            </a:r>
            <a:r>
              <a:rPr lang="sr-Latn-RS" sz="1400" b="1" dirty="0" err="1"/>
              <a:t>turnusu</a:t>
            </a:r>
            <a:r>
              <a:rPr lang="sr-Latn-RS" sz="1400" b="1" dirty="0"/>
              <a:t> </a:t>
            </a:r>
            <a:r>
              <a:rPr lang="sr-Latn-RS" sz="1400" dirty="0"/>
              <a:t>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E928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Sektor – Jaja 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60kW -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Ako ima objekat kapaciteta </a:t>
            </a:r>
            <a:r>
              <a:rPr lang="sr-Latn-RS" sz="1400" b="1" dirty="0">
                <a:solidFill>
                  <a:prstClr val="black"/>
                </a:solidFill>
                <a:latin typeface="Arial"/>
              </a:rPr>
              <a:t>5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.000 do 50.000 kokoški nosilja 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80kW -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Ako ima objekat kapaciteta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50.000 do 100.000 kokoški nosilja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100kW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	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Ako ima objekat kapaciteta </a:t>
            </a:r>
            <a:r>
              <a:rPr lang="sr-Latn-RS" sz="1400" b="1" dirty="0">
                <a:solidFill>
                  <a:prstClr val="black"/>
                </a:solidFill>
                <a:latin typeface="Arial"/>
              </a:rPr>
              <a:t>100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0.000 do 200.000 kokoški nosilja</a:t>
            </a:r>
            <a:r>
              <a:rPr kumimoji="0" lang="sr-Latn-R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>
                <a:ln>
                  <a:noFill/>
                </a:ln>
                <a:solidFill>
                  <a:srgbClr val="E928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Sektor mleka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80kW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-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 20 do 50 grla mlečnih krava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100kW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 50 do 300 grla mlečnih krava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360000" marR="0" lvl="0" indent="-36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Char char="•"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sr-Latn-RS" sz="1600" dirty="0"/>
          </a:p>
          <a:p>
            <a:pPr marL="0" indent="0">
              <a:buNone/>
            </a:pPr>
            <a:endParaRPr lang="sr-Latn-R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92E3E-5BC6-49A6-B6B5-0B17846F7E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67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E5E3A-9B25-4344-9D51-D35E453E7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277575"/>
            <a:ext cx="8203692" cy="843754"/>
          </a:xfrm>
        </p:spPr>
        <p:txBody>
          <a:bodyPr/>
          <a:lstStyle/>
          <a:p>
            <a:r>
              <a:rPr lang="sr-Latn-RS" dirty="0"/>
              <a:t>Nabavka traktora (2)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18A07-C363-4AEF-958B-23AD7606B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2" y="850606"/>
            <a:ext cx="8207376" cy="3753780"/>
          </a:xfrm>
        </p:spPr>
        <p:txBody>
          <a:bodyPr/>
          <a:lstStyle/>
          <a:p>
            <a:pPr marL="0" indent="0">
              <a:buNone/>
            </a:pPr>
            <a:r>
              <a:rPr lang="sr-Latn-RS" sz="1400" dirty="0">
                <a:solidFill>
                  <a:schemeClr val="accent6"/>
                </a:solidFill>
              </a:rPr>
              <a:t>Sektor voća</a:t>
            </a:r>
          </a:p>
          <a:p>
            <a:r>
              <a:rPr lang="sr-Latn-RS" sz="1400" b="1" dirty="0"/>
              <a:t>Do 60kW </a:t>
            </a:r>
            <a:r>
              <a:rPr lang="sr-Latn-RS" sz="1400" dirty="0"/>
              <a:t>- Upisano u Registar površina pod </a:t>
            </a:r>
            <a:r>
              <a:rPr lang="sr-Latn-RS" sz="1400" b="1" dirty="0"/>
              <a:t>proizvodnjom voća od 2 do </a:t>
            </a:r>
            <a:r>
              <a:rPr lang="sr-Latn-RS" sz="1400" b="1"/>
              <a:t>10 ha</a:t>
            </a:r>
            <a:r>
              <a:rPr lang="sr-Latn-RS" sz="1400"/>
              <a:t>, odnosno </a:t>
            </a:r>
            <a:r>
              <a:rPr lang="sr-Latn-RS" sz="1400" dirty="0"/>
              <a:t>pod </a:t>
            </a:r>
            <a:r>
              <a:rPr lang="sr-Latn-RS" sz="1400" b="1" dirty="0"/>
              <a:t>proizvodnjom sadnog materijala voća od 0.5 do 10 ha</a:t>
            </a:r>
            <a:r>
              <a:rPr lang="sr-Latn-RS" sz="1400" dirty="0"/>
              <a:t>	</a:t>
            </a:r>
          </a:p>
          <a:p>
            <a:r>
              <a:rPr lang="sr-Latn-RS" sz="1400" b="1" dirty="0"/>
              <a:t>Do 80kW </a:t>
            </a:r>
            <a:r>
              <a:rPr lang="sr-Latn-RS" sz="1400" dirty="0"/>
              <a:t>- Upisano u </a:t>
            </a:r>
            <a:r>
              <a:rPr lang="en-US" sz="1400" dirty="0"/>
              <a:t>R</a:t>
            </a:r>
            <a:r>
              <a:rPr lang="sr-Latn-RS" sz="1400" dirty="0"/>
              <a:t>egistar površina pod </a:t>
            </a:r>
            <a:r>
              <a:rPr lang="sr-Latn-RS" sz="1400"/>
              <a:t>voćnom proizvodnjom, odnosno </a:t>
            </a:r>
            <a:r>
              <a:rPr lang="sr-Latn-RS" sz="1400" dirty="0"/>
              <a:t>pod proizvodnjom sadnog materijala </a:t>
            </a:r>
            <a:r>
              <a:rPr lang="sr-Latn-RS" sz="1400" b="1" dirty="0"/>
              <a:t>od 10 do 50 ha</a:t>
            </a:r>
            <a:r>
              <a:rPr lang="sr-Latn-RS" sz="1400" dirty="0"/>
              <a:t>	</a:t>
            </a:r>
          </a:p>
          <a:p>
            <a:r>
              <a:rPr lang="sr-Latn-RS" sz="1400" b="1" dirty="0"/>
              <a:t>Do 100kW</a:t>
            </a:r>
            <a:r>
              <a:rPr lang="sr-Latn-RS" sz="1400" dirty="0"/>
              <a:t> - Upisano u </a:t>
            </a:r>
            <a:r>
              <a:rPr lang="en-US" sz="1400" dirty="0"/>
              <a:t>R</a:t>
            </a:r>
            <a:r>
              <a:rPr lang="sr-Latn-RS" sz="1400" dirty="0"/>
              <a:t>egistar površina pod proizvodnjom </a:t>
            </a:r>
            <a:r>
              <a:rPr lang="sr-Latn-RS" sz="1400" b="1" dirty="0"/>
              <a:t>50 ha-100 ha</a:t>
            </a:r>
            <a:r>
              <a:rPr lang="sr-Latn-RS" sz="1400" dirty="0"/>
              <a:t> 	</a:t>
            </a:r>
          </a:p>
          <a:p>
            <a:pPr marL="0" indent="0">
              <a:buNone/>
            </a:pPr>
            <a:r>
              <a:rPr lang="sr-Latn-RS" sz="1400" dirty="0">
                <a:solidFill>
                  <a:schemeClr val="accent6"/>
                </a:solidFill>
              </a:rPr>
              <a:t>Sektor povrća</a:t>
            </a:r>
          </a:p>
          <a:p>
            <a:r>
              <a:rPr lang="sr-Latn-RS" sz="1400" b="1" dirty="0"/>
              <a:t>Do 40 </a:t>
            </a:r>
            <a:r>
              <a:rPr lang="sr-Latn-RS" sz="1400" b="1" dirty="0" err="1"/>
              <a:t>kW</a:t>
            </a:r>
            <a:r>
              <a:rPr lang="sr-Latn-RS" sz="1400" dirty="0"/>
              <a:t> - Upisano u Registar pod proizvodnjom povrća od </a:t>
            </a:r>
            <a:r>
              <a:rPr lang="sr-Latn-RS" sz="1400" b="1" dirty="0"/>
              <a:t>0,5 do 2 ha</a:t>
            </a:r>
            <a:r>
              <a:rPr lang="sr-Latn-RS" sz="1400" dirty="0"/>
              <a:t> </a:t>
            </a:r>
          </a:p>
          <a:p>
            <a:r>
              <a:rPr lang="sr-Latn-RS" sz="1400" b="1" dirty="0"/>
              <a:t>Do 80 </a:t>
            </a:r>
            <a:r>
              <a:rPr lang="sr-Latn-RS" sz="1400" b="1" dirty="0" err="1"/>
              <a:t>kW</a:t>
            </a:r>
            <a:r>
              <a:rPr lang="sr-Latn-RS" sz="1400" dirty="0"/>
              <a:t> - Upisano u Registar pod proizvodnjom povrća od </a:t>
            </a:r>
            <a:r>
              <a:rPr lang="sr-Latn-RS" sz="1400" b="1" dirty="0"/>
              <a:t>2 ha do 10 ha</a:t>
            </a:r>
            <a:r>
              <a:rPr lang="sr-Latn-RS" sz="1400" dirty="0"/>
              <a:t> 	</a:t>
            </a:r>
          </a:p>
          <a:p>
            <a:r>
              <a:rPr lang="sr-Latn-RS" sz="1400" b="1" dirty="0"/>
              <a:t>Do 90 </a:t>
            </a:r>
            <a:r>
              <a:rPr lang="sr-Latn-RS" sz="1400" b="1" dirty="0" err="1"/>
              <a:t>kW</a:t>
            </a:r>
            <a:r>
              <a:rPr lang="sr-Latn-RS" sz="1400" dirty="0"/>
              <a:t> - Upisano u Registar pod proizvodnjom od </a:t>
            </a:r>
            <a:r>
              <a:rPr lang="sr-Latn-RS" sz="1400" b="1" dirty="0"/>
              <a:t>10 ha do 30 ha</a:t>
            </a:r>
            <a:r>
              <a:rPr lang="sr-Latn-RS" sz="1400" dirty="0"/>
              <a:t> 	</a:t>
            </a:r>
          </a:p>
          <a:p>
            <a:r>
              <a:rPr lang="sr-Latn-RS" sz="1400" b="1" dirty="0"/>
              <a:t>Do 100 </a:t>
            </a:r>
            <a:r>
              <a:rPr lang="sr-Latn-RS" sz="1400" b="1" dirty="0" err="1"/>
              <a:t>kW</a:t>
            </a:r>
            <a:r>
              <a:rPr lang="sr-Latn-RS" sz="1400" b="1" dirty="0"/>
              <a:t> </a:t>
            </a:r>
            <a:r>
              <a:rPr lang="sr-Latn-RS" sz="1400" dirty="0"/>
              <a:t>- Upisano u Registar pod proizvodnjom od </a:t>
            </a:r>
            <a:r>
              <a:rPr lang="sr-Latn-RS" sz="1400" b="1" dirty="0"/>
              <a:t>30 ha do 50 ha</a:t>
            </a:r>
          </a:p>
          <a:p>
            <a:pPr marL="0" indent="0">
              <a:buNone/>
            </a:pPr>
            <a:endParaRPr lang="sr-Latn-RS" sz="1400" b="1" dirty="0"/>
          </a:p>
          <a:p>
            <a:endParaRPr lang="sr-Latn-RS" sz="1400" dirty="0"/>
          </a:p>
          <a:p>
            <a:endParaRPr lang="sr-Latn-R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92E3E-5BC6-49A6-B6B5-0B17846F7E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802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heme/theme1.xml><?xml version="1.0" encoding="utf-8"?>
<a:theme xmlns:a="http://schemas.openxmlformats.org/drawingml/2006/main" name="1_Title pages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 sz="2400"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400" dirty="0" err="1" smtClean="0"/>
        </a:defPPr>
      </a:lstStyle>
    </a:tx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B14144E2-4C08-4314-A29B-6AAB8E432B8F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</a:theme>
</file>

<file path=ppt/theme/theme2.xml><?xml version="1.0" encoding="utf-8"?>
<a:theme xmlns:a="http://schemas.openxmlformats.org/drawingml/2006/main" name="2_Dividers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8F8F4C16-DC9D-4629-8927-F3990ED6718F}"/>
    </a:ext>
  </a:extLst>
</a:theme>
</file>

<file path=ppt/theme/theme3.xml><?xml version="1.0" encoding="utf-8"?>
<a:theme xmlns:a="http://schemas.openxmlformats.org/drawingml/2006/main" name="3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4.xml><?xml version="1.0" encoding="utf-8"?>
<a:theme xmlns:a="http://schemas.openxmlformats.org/drawingml/2006/main" name="4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5.xml><?xml version="1.0" encoding="utf-8"?>
<a:theme xmlns:a="http://schemas.openxmlformats.org/drawingml/2006/main" name="5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6.xml><?xml version="1.0" encoding="utf-8"?>
<a:theme xmlns:a="http://schemas.openxmlformats.org/drawingml/2006/main" name="7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7.xml><?xml version="1.0" encoding="utf-8"?>
<a:theme xmlns:a="http://schemas.openxmlformats.org/drawingml/2006/main" name="9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8.xml><?xml version="1.0" encoding="utf-8"?>
<a:theme xmlns:a="http://schemas.openxmlformats.org/drawingml/2006/main" name="6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9.xml><?xml version="1.0" encoding="utf-8"?>
<a:theme xmlns:a="http://schemas.openxmlformats.org/drawingml/2006/main" name="11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Override1.xml><?xml version="1.0" encoding="utf-8"?>
<a:themeOverride xmlns:a="http://schemas.openxmlformats.org/drawingml/2006/main">
  <a:clrScheme name="GT New">
    <a:dk1>
      <a:sysClr val="windowText" lastClr="000000"/>
    </a:dk1>
    <a:lt1>
      <a:sysClr val="window" lastClr="FFFFFF"/>
    </a:lt1>
    <a:dk2>
      <a:srgbClr val="747678"/>
    </a:dk2>
    <a:lt2>
      <a:srgbClr val="747678"/>
    </a:lt2>
    <a:accent1>
      <a:srgbClr val="4F2D7F"/>
    </a:accent1>
    <a:accent2>
      <a:srgbClr val="C8BEAF"/>
    </a:accent2>
    <a:accent3>
      <a:srgbClr val="00A7B5"/>
    </a:accent3>
    <a:accent4>
      <a:srgbClr val="FF7D1E"/>
    </a:accent4>
    <a:accent5>
      <a:srgbClr val="9BD732"/>
    </a:accent5>
    <a:accent6>
      <a:srgbClr val="E92841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GT New">
    <a:dk1>
      <a:sysClr val="windowText" lastClr="000000"/>
    </a:dk1>
    <a:lt1>
      <a:sysClr val="window" lastClr="FFFFFF"/>
    </a:lt1>
    <a:dk2>
      <a:srgbClr val="747678"/>
    </a:dk2>
    <a:lt2>
      <a:srgbClr val="747678"/>
    </a:lt2>
    <a:accent1>
      <a:srgbClr val="4F2D7F"/>
    </a:accent1>
    <a:accent2>
      <a:srgbClr val="C8BEAF"/>
    </a:accent2>
    <a:accent3>
      <a:srgbClr val="00A7B5"/>
    </a:accent3>
    <a:accent4>
      <a:srgbClr val="FF7D1E"/>
    </a:accent4>
    <a:accent5>
      <a:srgbClr val="9BD732"/>
    </a:accent5>
    <a:accent6>
      <a:srgbClr val="E92841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GT New">
    <a:dk1>
      <a:sysClr val="windowText" lastClr="000000"/>
    </a:dk1>
    <a:lt1>
      <a:sysClr val="window" lastClr="FFFFFF"/>
    </a:lt1>
    <a:dk2>
      <a:srgbClr val="747678"/>
    </a:dk2>
    <a:lt2>
      <a:srgbClr val="747678"/>
    </a:lt2>
    <a:accent1>
      <a:srgbClr val="4F2D7F"/>
    </a:accent1>
    <a:accent2>
      <a:srgbClr val="C8BEAF"/>
    </a:accent2>
    <a:accent3>
      <a:srgbClr val="00A7B5"/>
    </a:accent3>
    <a:accent4>
      <a:srgbClr val="FF7D1E"/>
    </a:accent4>
    <a:accent5>
      <a:srgbClr val="9BD732"/>
    </a:accent5>
    <a:accent6>
      <a:srgbClr val="E92841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GTI_Onscreen template_16x9_v7</Template>
  <TotalTime>2188</TotalTime>
  <Words>4515</Words>
  <Application>Microsoft Office PowerPoint</Application>
  <PresentationFormat>On-screen Show (16:9)</PresentationFormat>
  <Paragraphs>477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Arial</vt:lpstr>
      <vt:lpstr>Calibri</vt:lpstr>
      <vt:lpstr>Symbol</vt:lpstr>
      <vt:lpstr>Wingdings</vt:lpstr>
      <vt:lpstr>1_Title pages</vt:lpstr>
      <vt:lpstr>2_Dividers</vt:lpstr>
      <vt:lpstr>3_Content</vt:lpstr>
      <vt:lpstr>4_Content</vt:lpstr>
      <vt:lpstr>5_Content</vt:lpstr>
      <vt:lpstr>7_Content</vt:lpstr>
      <vt:lpstr>9_Content</vt:lpstr>
      <vt:lpstr>6_Content</vt:lpstr>
      <vt:lpstr>11_Content</vt:lpstr>
      <vt:lpstr>PowerPoint Presentation</vt:lpstr>
      <vt:lpstr>Sektori i iznos IPARD podsticaja </vt:lpstr>
      <vt:lpstr>Isplata podsticaja  </vt:lpstr>
      <vt:lpstr>Bankarska garancija za avansnu isplatu </vt:lpstr>
      <vt:lpstr>Rešenje o odоbrenju avansne isplate </vt:lpstr>
      <vt:lpstr>Prihvatljive investicije i troškovi za listu definisanih poljoprivrednih proizvoda – Prilog 1</vt:lpstr>
      <vt:lpstr>Predmet javnog poziva –NAJAVA </vt:lpstr>
      <vt:lpstr>Nabavka traktora po sektorima  (1)</vt:lpstr>
      <vt:lpstr>Nabavka traktora (2)</vt:lpstr>
      <vt:lpstr>Nabavka traktora (3)</vt:lpstr>
      <vt:lpstr>Mesto investicije</vt:lpstr>
      <vt:lpstr>PowerPoint Presentation</vt:lpstr>
      <vt:lpstr>Lica koja ostvaruju pravo na podsticaj (fizička lica,  privredni subjekti)   </vt:lpstr>
      <vt:lpstr>Privredna društva i zemljoradničke zadruge koja ostvaruju pravo na podsticaj po Pravliniku o investicijama u fizičku imovinu poljoprivrednih gazdinstava  </vt:lpstr>
      <vt:lpstr>PowerPoint Presentation</vt:lpstr>
      <vt:lpstr>Faze realizacije IPARD programa</vt:lpstr>
      <vt:lpstr>PowerPoint Presentation</vt:lpstr>
      <vt:lpstr>Obavezni uslovi za SVE podnosioce zahteva </vt:lpstr>
      <vt:lpstr>Obavezni uslovi za SVE podnosioce zahteva </vt:lpstr>
      <vt:lpstr>Lista prihvatljivih zemalja</vt:lpstr>
      <vt:lpstr>PowerPoint Presentation</vt:lpstr>
      <vt:lpstr>Potrebna dokumentacija za odobrenje Zahteva(1) </vt:lpstr>
      <vt:lpstr>Potrebna dokumentacija za odobrenje Zahteva (2) </vt:lpstr>
      <vt:lpstr>Zahtev</vt:lpstr>
      <vt:lpstr>Poslovni plan (1)</vt:lpstr>
      <vt:lpstr>Elementi i pokazatelji za procenu ekonomske održivosti u reprezentativnoj godini </vt:lpstr>
      <vt:lpstr>Elementi i pokazatelji za procenu ekonomske održivosti u reprezentativnoj godini </vt:lpstr>
      <vt:lpstr>Ponuda </vt:lpstr>
      <vt:lpstr>PowerPoint Presentation</vt:lpstr>
      <vt:lpstr>PowerPoint Presentation</vt:lpstr>
      <vt:lpstr>Bodovanje i rangiranje Ako iznos zahteva prelazi raspoloživi iznos sredstava za isplatu</vt:lpstr>
      <vt:lpstr>Postupak provere ispunjenja uslova za donošenje rešenja o odobrenju projekta</vt:lpstr>
      <vt:lpstr>Izmena odobrenog projekta</vt:lpstr>
      <vt:lpstr>Rešenje o odobrenju projekta</vt:lpstr>
      <vt:lpstr>Rešenje naročito sadrži</vt:lpstr>
      <vt:lpstr>PowerPoint Presentation</vt:lpstr>
      <vt:lpstr>Pokretanje postupka za isplatu IPARD podsticaja</vt:lpstr>
      <vt:lpstr>Opšti uslovi za isplatu podsticaja</vt:lpstr>
      <vt:lpstr>Dokumenta za isplatu (1)</vt:lpstr>
      <vt:lpstr>Dokumenta za isplatu (2)</vt:lpstr>
      <vt:lpstr>Dokumenta za isplatu (3)</vt:lpstr>
      <vt:lpstr>Forma dokumentacije i kontrola realizacije</vt:lpstr>
      <vt:lpstr>Rešenje o isplati podsticaja (1)</vt:lpstr>
      <vt:lpstr>Rešenje o isplati podsticaja (2)</vt:lpstr>
      <vt:lpstr>Vanredne kontrole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Nikola Vukotic</dc:creator>
  <cp:lastModifiedBy>Milos Bekcic</cp:lastModifiedBy>
  <cp:revision>436</cp:revision>
  <cp:lastPrinted>2022-01-26T14:08:26Z</cp:lastPrinted>
  <dcterms:created xsi:type="dcterms:W3CDTF">2018-03-20T10:48:36Z</dcterms:created>
  <dcterms:modified xsi:type="dcterms:W3CDTF">2022-02-08T14:17:26Z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bDocumentId">
    <vt:lpwstr>b98ea26b-2c2e-4441-aaed-d4fbb1659ed1</vt:lpwstr>
  </property>
</Properties>
</file>