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1"/>
    <p:sldMasterId id="2147483772" r:id="rId2"/>
    <p:sldMasterId id="2147483713" r:id="rId3"/>
    <p:sldMasterId id="2147483850" r:id="rId4"/>
    <p:sldMasterId id="2147483880" r:id="rId5"/>
    <p:sldMasterId id="2147483988" r:id="rId6"/>
  </p:sldMasterIdLst>
  <p:notesMasterIdLst>
    <p:notesMasterId r:id="rId75"/>
  </p:notesMasterIdLst>
  <p:handoutMasterIdLst>
    <p:handoutMasterId r:id="rId76"/>
  </p:handoutMasterIdLst>
  <p:sldIdLst>
    <p:sldId id="257" r:id="rId7"/>
    <p:sldId id="262" r:id="rId8"/>
    <p:sldId id="521" r:id="rId9"/>
    <p:sldId id="438" r:id="rId10"/>
    <p:sldId id="587" r:id="rId11"/>
    <p:sldId id="522" r:id="rId12"/>
    <p:sldId id="523" r:id="rId13"/>
    <p:sldId id="525" r:id="rId14"/>
    <p:sldId id="526" r:id="rId15"/>
    <p:sldId id="527" r:id="rId16"/>
    <p:sldId id="528" r:id="rId17"/>
    <p:sldId id="532" r:id="rId18"/>
    <p:sldId id="529" r:id="rId19"/>
    <p:sldId id="530" r:id="rId20"/>
    <p:sldId id="531" r:id="rId21"/>
    <p:sldId id="533" r:id="rId22"/>
    <p:sldId id="534" r:id="rId23"/>
    <p:sldId id="535" r:id="rId24"/>
    <p:sldId id="536" r:id="rId25"/>
    <p:sldId id="544" r:id="rId26"/>
    <p:sldId id="543" r:id="rId27"/>
    <p:sldId id="537" r:id="rId28"/>
    <p:sldId id="538" r:id="rId29"/>
    <p:sldId id="539" r:id="rId30"/>
    <p:sldId id="540" r:id="rId31"/>
    <p:sldId id="541" r:id="rId32"/>
    <p:sldId id="542" r:id="rId33"/>
    <p:sldId id="552" r:id="rId34"/>
    <p:sldId id="551" r:id="rId35"/>
    <p:sldId id="550" r:id="rId36"/>
    <p:sldId id="549" r:id="rId37"/>
    <p:sldId id="548" r:id="rId38"/>
    <p:sldId id="547" r:id="rId39"/>
    <p:sldId id="546" r:id="rId40"/>
    <p:sldId id="545" r:id="rId41"/>
    <p:sldId id="555" r:id="rId42"/>
    <p:sldId id="554" r:id="rId43"/>
    <p:sldId id="558" r:id="rId44"/>
    <p:sldId id="553" r:id="rId45"/>
    <p:sldId id="557" r:id="rId46"/>
    <p:sldId id="556" r:id="rId47"/>
    <p:sldId id="567" r:id="rId48"/>
    <p:sldId id="566" r:id="rId49"/>
    <p:sldId id="565" r:id="rId50"/>
    <p:sldId id="564" r:id="rId51"/>
    <p:sldId id="563" r:id="rId52"/>
    <p:sldId id="562" r:id="rId53"/>
    <p:sldId id="561" r:id="rId54"/>
    <p:sldId id="568" r:id="rId55"/>
    <p:sldId id="576" r:id="rId56"/>
    <p:sldId id="575" r:id="rId57"/>
    <p:sldId id="574" r:id="rId58"/>
    <p:sldId id="573" r:id="rId59"/>
    <p:sldId id="572" r:id="rId60"/>
    <p:sldId id="571" r:id="rId61"/>
    <p:sldId id="570" r:id="rId62"/>
    <p:sldId id="569" r:id="rId63"/>
    <p:sldId id="559" r:id="rId64"/>
    <p:sldId id="579" r:id="rId65"/>
    <p:sldId id="578" r:id="rId66"/>
    <p:sldId id="583" r:id="rId67"/>
    <p:sldId id="577" r:id="rId68"/>
    <p:sldId id="584" r:id="rId69"/>
    <p:sldId id="582" r:id="rId70"/>
    <p:sldId id="581" r:id="rId71"/>
    <p:sldId id="580" r:id="rId72"/>
    <p:sldId id="585" r:id="rId73"/>
    <p:sldId id="586" r:id="rId74"/>
  </p:sldIdLst>
  <p:sldSz cx="9144000" cy="5143500" type="screen16x9"/>
  <p:notesSz cx="6761163" cy="9942513"/>
  <p:defaultTextStyle>
    <a:defPPr>
      <a:defRPr lang="en-US"/>
    </a:defPPr>
    <a:lvl1pPr marL="0" algn="l" defTabSz="456938" rtl="0" eaLnBrk="1" latinLnBrk="0" hangingPunct="1">
      <a:defRPr sz="1800" kern="1200">
        <a:solidFill>
          <a:schemeClr val="tx1"/>
        </a:solidFill>
        <a:latin typeface="+mn-lt"/>
        <a:ea typeface="+mn-ea"/>
        <a:cs typeface="+mn-cs"/>
      </a:defRPr>
    </a:lvl1pPr>
    <a:lvl2pPr marL="456938" algn="l" defTabSz="456938" rtl="0" eaLnBrk="1" latinLnBrk="0" hangingPunct="1">
      <a:defRPr sz="1800" kern="1200">
        <a:solidFill>
          <a:schemeClr val="tx1"/>
        </a:solidFill>
        <a:latin typeface="+mn-lt"/>
        <a:ea typeface="+mn-ea"/>
        <a:cs typeface="+mn-cs"/>
      </a:defRPr>
    </a:lvl2pPr>
    <a:lvl3pPr marL="913905" algn="l" defTabSz="456938" rtl="0" eaLnBrk="1" latinLnBrk="0" hangingPunct="1">
      <a:defRPr sz="1800" kern="1200">
        <a:solidFill>
          <a:schemeClr val="tx1"/>
        </a:solidFill>
        <a:latin typeface="+mn-lt"/>
        <a:ea typeface="+mn-ea"/>
        <a:cs typeface="+mn-cs"/>
      </a:defRPr>
    </a:lvl3pPr>
    <a:lvl4pPr marL="1370852" algn="l" defTabSz="456938" rtl="0" eaLnBrk="1" latinLnBrk="0" hangingPunct="1">
      <a:defRPr sz="1800" kern="1200">
        <a:solidFill>
          <a:schemeClr val="tx1"/>
        </a:solidFill>
        <a:latin typeface="+mn-lt"/>
        <a:ea typeface="+mn-ea"/>
        <a:cs typeface="+mn-cs"/>
      </a:defRPr>
    </a:lvl4pPr>
    <a:lvl5pPr marL="1827809" algn="l" defTabSz="456938" rtl="0" eaLnBrk="1" latinLnBrk="0" hangingPunct="1">
      <a:defRPr sz="1800" kern="1200">
        <a:solidFill>
          <a:schemeClr val="tx1"/>
        </a:solidFill>
        <a:latin typeface="+mn-lt"/>
        <a:ea typeface="+mn-ea"/>
        <a:cs typeface="+mn-cs"/>
      </a:defRPr>
    </a:lvl5pPr>
    <a:lvl6pPr marL="2284746" algn="l" defTabSz="456938" rtl="0" eaLnBrk="1" latinLnBrk="0" hangingPunct="1">
      <a:defRPr sz="1800" kern="1200">
        <a:solidFill>
          <a:schemeClr val="tx1"/>
        </a:solidFill>
        <a:latin typeface="+mn-lt"/>
        <a:ea typeface="+mn-ea"/>
        <a:cs typeface="+mn-cs"/>
      </a:defRPr>
    </a:lvl6pPr>
    <a:lvl7pPr marL="2741684" algn="l" defTabSz="456938" rtl="0" eaLnBrk="1" latinLnBrk="0" hangingPunct="1">
      <a:defRPr sz="1800" kern="1200">
        <a:solidFill>
          <a:schemeClr val="tx1"/>
        </a:solidFill>
        <a:latin typeface="+mn-lt"/>
        <a:ea typeface="+mn-ea"/>
        <a:cs typeface="+mn-cs"/>
      </a:defRPr>
    </a:lvl7pPr>
    <a:lvl8pPr marL="3198640" algn="l" defTabSz="456938" rtl="0" eaLnBrk="1" latinLnBrk="0" hangingPunct="1">
      <a:defRPr sz="1800" kern="1200">
        <a:solidFill>
          <a:schemeClr val="tx1"/>
        </a:solidFill>
        <a:latin typeface="+mn-lt"/>
        <a:ea typeface="+mn-ea"/>
        <a:cs typeface="+mn-cs"/>
      </a:defRPr>
    </a:lvl8pPr>
    <a:lvl9pPr marL="3655588" algn="l" defTabSz="45693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ley Neill" initials="BN"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1B6D"/>
    <a:srgbClr val="E92841"/>
    <a:srgbClr val="FFFFFF"/>
    <a:srgbClr val="4F2D7F"/>
    <a:srgbClr val="C8BEAF"/>
    <a:srgbClr val="DED8CF"/>
    <a:srgbClr val="9BD732"/>
    <a:srgbClr val="FF7D1E"/>
    <a:srgbClr val="00A7B5"/>
    <a:srgbClr val="BBB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6263" autoAdjust="0"/>
  </p:normalViewPr>
  <p:slideViewPr>
    <p:cSldViewPr snapToGrid="0" snapToObjects="1">
      <p:cViewPr varScale="1">
        <p:scale>
          <a:sx n="142" d="100"/>
          <a:sy n="142" d="100"/>
        </p:scale>
        <p:origin x="102"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2" d="100"/>
          <a:sy n="72" d="100"/>
        </p:scale>
        <p:origin x="4020" y="78"/>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5439" tIns="47720" rIns="95439" bIns="47720" rtlCol="0"/>
          <a:lstStyle>
            <a:lvl1pPr algn="l">
              <a:defRPr sz="1300"/>
            </a:lvl1pPr>
          </a:lstStyle>
          <a:p>
            <a:endParaRPr lang="en-US" dirty="0"/>
          </a:p>
        </p:txBody>
      </p:sp>
      <p:sp>
        <p:nvSpPr>
          <p:cNvPr id="3" name="Date Placeholder 2"/>
          <p:cNvSpPr>
            <a:spLocks noGrp="1"/>
          </p:cNvSpPr>
          <p:nvPr>
            <p:ph type="dt" sz="quarter" idx="1"/>
          </p:nvPr>
        </p:nvSpPr>
        <p:spPr>
          <a:xfrm>
            <a:off x="3829763" y="0"/>
            <a:ext cx="2929837" cy="497126"/>
          </a:xfrm>
          <a:prstGeom prst="rect">
            <a:avLst/>
          </a:prstGeom>
        </p:spPr>
        <p:txBody>
          <a:bodyPr vert="horz" lIns="95439" tIns="47720" rIns="95439" bIns="47720" rtlCol="0"/>
          <a:lstStyle>
            <a:lvl1pPr algn="r">
              <a:defRPr sz="1300"/>
            </a:lvl1pPr>
          </a:lstStyle>
          <a:p>
            <a:fld id="{ABFD0ED4-3F2C-A44D-BF2A-70F28B4760E9}" type="datetimeFigureOut">
              <a:rPr lang="en-US" smtClean="0"/>
              <a:pPr/>
              <a:t>2/8/2022</a:t>
            </a:fld>
            <a:endParaRPr lang="en-US" dirty="0"/>
          </a:p>
        </p:txBody>
      </p:sp>
      <p:sp>
        <p:nvSpPr>
          <p:cNvPr id="4" name="Footer Placeholder 3"/>
          <p:cNvSpPr>
            <a:spLocks noGrp="1"/>
          </p:cNvSpPr>
          <p:nvPr>
            <p:ph type="ftr" sz="quarter" idx="2"/>
          </p:nvPr>
        </p:nvSpPr>
        <p:spPr>
          <a:xfrm>
            <a:off x="1" y="9443663"/>
            <a:ext cx="2929837" cy="497126"/>
          </a:xfrm>
          <a:prstGeom prst="rect">
            <a:avLst/>
          </a:prstGeom>
        </p:spPr>
        <p:txBody>
          <a:bodyPr vert="horz" lIns="95439" tIns="47720" rIns="95439" bIns="47720" rtlCol="0" anchor="b"/>
          <a:lstStyle>
            <a:lvl1pPr algn="l">
              <a:defRPr sz="1300"/>
            </a:lvl1pPr>
          </a:lstStyle>
          <a:p>
            <a:endParaRPr lang="en-US" dirty="0"/>
          </a:p>
        </p:txBody>
      </p:sp>
    </p:spTree>
    <p:extLst>
      <p:ext uri="{BB962C8B-B14F-4D97-AF65-F5344CB8AC3E}">
        <p14:creationId xmlns:p14="http://schemas.microsoft.com/office/powerpoint/2010/main" val="1457784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5439" tIns="47720" rIns="95439" bIns="47720" rtlCol="0"/>
          <a:lstStyle>
            <a:lvl1pPr algn="l">
              <a:defRPr sz="1300"/>
            </a:lvl1pPr>
          </a:lstStyle>
          <a:p>
            <a:endParaRPr lang="en-US" dirty="0"/>
          </a:p>
        </p:txBody>
      </p:sp>
      <p:sp>
        <p:nvSpPr>
          <p:cNvPr id="3" name="Date Placeholder 2"/>
          <p:cNvSpPr>
            <a:spLocks noGrp="1"/>
          </p:cNvSpPr>
          <p:nvPr>
            <p:ph type="dt" idx="1"/>
          </p:nvPr>
        </p:nvSpPr>
        <p:spPr>
          <a:xfrm>
            <a:off x="3829763" y="0"/>
            <a:ext cx="2929837" cy="497126"/>
          </a:xfrm>
          <a:prstGeom prst="rect">
            <a:avLst/>
          </a:prstGeom>
        </p:spPr>
        <p:txBody>
          <a:bodyPr vert="horz" lIns="95439" tIns="47720" rIns="95439" bIns="47720" rtlCol="0"/>
          <a:lstStyle>
            <a:lvl1pPr algn="r">
              <a:defRPr sz="1300"/>
            </a:lvl1pPr>
          </a:lstStyle>
          <a:p>
            <a:fld id="{AD0E53BD-8CD6-F647-884B-5A78FF9E62EE}" type="datetimeFigureOut">
              <a:rPr lang="en-US" smtClean="0"/>
              <a:pPr/>
              <a:t>2/8/2022</a:t>
            </a:fld>
            <a:endParaRPr lang="en-US" dirty="0"/>
          </a:p>
        </p:txBody>
      </p:sp>
      <p:sp>
        <p:nvSpPr>
          <p:cNvPr id="4" name="Slide Image Placeholder 3"/>
          <p:cNvSpPr>
            <a:spLocks noGrp="1" noRot="1" noChangeAspect="1"/>
          </p:cNvSpPr>
          <p:nvPr>
            <p:ph type="sldImg" idx="2"/>
          </p:nvPr>
        </p:nvSpPr>
        <p:spPr>
          <a:xfrm>
            <a:off x="69850" y="746125"/>
            <a:ext cx="6621463" cy="3725863"/>
          </a:xfrm>
          <a:prstGeom prst="rect">
            <a:avLst/>
          </a:prstGeom>
          <a:noFill/>
          <a:ln w="12700">
            <a:solidFill>
              <a:prstClr val="black"/>
            </a:solidFill>
          </a:ln>
        </p:spPr>
        <p:txBody>
          <a:bodyPr vert="horz" lIns="95439" tIns="47720" rIns="95439" bIns="47720" rtlCol="0" anchor="ctr"/>
          <a:lstStyle/>
          <a:p>
            <a:endParaRPr lang="en-US" dirty="0"/>
          </a:p>
        </p:txBody>
      </p:sp>
      <p:sp>
        <p:nvSpPr>
          <p:cNvPr id="5" name="Notes Placeholder 4"/>
          <p:cNvSpPr>
            <a:spLocks noGrp="1"/>
          </p:cNvSpPr>
          <p:nvPr>
            <p:ph type="body" sz="quarter" idx="3"/>
          </p:nvPr>
        </p:nvSpPr>
        <p:spPr>
          <a:xfrm>
            <a:off x="676117" y="4722695"/>
            <a:ext cx="5408930" cy="4474131"/>
          </a:xfrm>
          <a:prstGeom prst="rect">
            <a:avLst/>
          </a:prstGeom>
        </p:spPr>
        <p:txBody>
          <a:bodyPr vert="horz" lIns="95439" tIns="47720" rIns="95439" bIns="47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43663"/>
            <a:ext cx="2929837" cy="497126"/>
          </a:xfrm>
          <a:prstGeom prst="rect">
            <a:avLst/>
          </a:prstGeom>
        </p:spPr>
        <p:txBody>
          <a:bodyPr vert="horz" lIns="95439" tIns="47720" rIns="95439" bIns="4772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29763" y="9443663"/>
            <a:ext cx="2929837" cy="497126"/>
          </a:xfrm>
          <a:prstGeom prst="rect">
            <a:avLst/>
          </a:prstGeom>
        </p:spPr>
        <p:txBody>
          <a:bodyPr vert="horz" lIns="95439" tIns="47720" rIns="95439" bIns="47720" rtlCol="0" anchor="b"/>
          <a:lstStyle>
            <a:lvl1pPr algn="r">
              <a:defRPr sz="1300"/>
            </a:lvl1pPr>
          </a:lstStyle>
          <a:p>
            <a:fld id="{77B8929E-C352-7849-9DF7-6A0F55DB2C3C}" type="slidenum">
              <a:rPr lang="en-US" smtClean="0"/>
              <a:pPr/>
              <a:t>‹#›</a:t>
            </a:fld>
            <a:endParaRPr lang="en-US" dirty="0"/>
          </a:p>
        </p:txBody>
      </p:sp>
    </p:spTree>
    <p:extLst>
      <p:ext uri="{BB962C8B-B14F-4D97-AF65-F5344CB8AC3E}">
        <p14:creationId xmlns:p14="http://schemas.microsoft.com/office/powerpoint/2010/main" val="4127318260"/>
      </p:ext>
    </p:extLst>
  </p:cSld>
  <p:clrMap bg1="lt1" tx1="dk1" bg2="lt2" tx2="dk2" accent1="accent1" accent2="accent2" accent3="accent3" accent4="accent4" accent5="accent5" accent6="accent6" hlink="hlink" folHlink="folHlink"/>
  <p:hf hdr="0" ftr="0" dt="0"/>
  <p:notesStyle>
    <a:lvl1pPr marL="0" algn="l" defTabSz="456938" rtl="0" eaLnBrk="1" latinLnBrk="0" hangingPunct="1">
      <a:defRPr sz="1200" kern="1200">
        <a:solidFill>
          <a:schemeClr val="tx1"/>
        </a:solidFill>
        <a:latin typeface="+mn-lt"/>
        <a:ea typeface="+mn-ea"/>
        <a:cs typeface="+mn-cs"/>
      </a:defRPr>
    </a:lvl1pPr>
    <a:lvl2pPr marL="456938" algn="l" defTabSz="456938" rtl="0" eaLnBrk="1" latinLnBrk="0" hangingPunct="1">
      <a:defRPr sz="1200" kern="1200">
        <a:solidFill>
          <a:schemeClr val="tx1"/>
        </a:solidFill>
        <a:latin typeface="+mn-lt"/>
        <a:ea typeface="+mn-ea"/>
        <a:cs typeface="+mn-cs"/>
      </a:defRPr>
    </a:lvl2pPr>
    <a:lvl3pPr marL="913905" algn="l" defTabSz="456938" rtl="0" eaLnBrk="1" latinLnBrk="0" hangingPunct="1">
      <a:defRPr sz="1200" kern="1200">
        <a:solidFill>
          <a:schemeClr val="tx1"/>
        </a:solidFill>
        <a:latin typeface="+mn-lt"/>
        <a:ea typeface="+mn-ea"/>
        <a:cs typeface="+mn-cs"/>
      </a:defRPr>
    </a:lvl3pPr>
    <a:lvl4pPr marL="1370852" algn="l" defTabSz="456938" rtl="0" eaLnBrk="1" latinLnBrk="0" hangingPunct="1">
      <a:defRPr sz="1200" kern="1200">
        <a:solidFill>
          <a:schemeClr val="tx1"/>
        </a:solidFill>
        <a:latin typeface="+mn-lt"/>
        <a:ea typeface="+mn-ea"/>
        <a:cs typeface="+mn-cs"/>
      </a:defRPr>
    </a:lvl4pPr>
    <a:lvl5pPr marL="1827809" algn="l" defTabSz="456938" rtl="0" eaLnBrk="1" latinLnBrk="0" hangingPunct="1">
      <a:defRPr sz="1200" kern="1200">
        <a:solidFill>
          <a:schemeClr val="tx1"/>
        </a:solidFill>
        <a:latin typeface="+mn-lt"/>
        <a:ea typeface="+mn-ea"/>
        <a:cs typeface="+mn-cs"/>
      </a:defRPr>
    </a:lvl5pPr>
    <a:lvl6pPr marL="2284746" algn="l" defTabSz="456938" rtl="0" eaLnBrk="1" latinLnBrk="0" hangingPunct="1">
      <a:defRPr sz="1200" kern="1200">
        <a:solidFill>
          <a:schemeClr val="tx1"/>
        </a:solidFill>
        <a:latin typeface="+mn-lt"/>
        <a:ea typeface="+mn-ea"/>
        <a:cs typeface="+mn-cs"/>
      </a:defRPr>
    </a:lvl6pPr>
    <a:lvl7pPr marL="2741684" algn="l" defTabSz="456938" rtl="0" eaLnBrk="1" latinLnBrk="0" hangingPunct="1">
      <a:defRPr sz="1200" kern="1200">
        <a:solidFill>
          <a:schemeClr val="tx1"/>
        </a:solidFill>
        <a:latin typeface="+mn-lt"/>
        <a:ea typeface="+mn-ea"/>
        <a:cs typeface="+mn-cs"/>
      </a:defRPr>
    </a:lvl7pPr>
    <a:lvl8pPr marL="3198640" algn="l" defTabSz="456938" rtl="0" eaLnBrk="1" latinLnBrk="0" hangingPunct="1">
      <a:defRPr sz="1200" kern="1200">
        <a:solidFill>
          <a:schemeClr val="tx1"/>
        </a:solidFill>
        <a:latin typeface="+mn-lt"/>
        <a:ea typeface="+mn-ea"/>
        <a:cs typeface="+mn-cs"/>
      </a:defRPr>
    </a:lvl8pPr>
    <a:lvl9pPr marL="3655588" algn="l" defTabSz="45693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8929E-C352-7849-9DF7-6A0F55DB2C3C}" type="slidenum">
              <a:rPr lang="en-US" smtClean="0"/>
              <a:pPr/>
              <a:t>1</a:t>
            </a:fld>
            <a:endParaRPr lang="en-US" dirty="0"/>
          </a:p>
        </p:txBody>
      </p:sp>
    </p:spTree>
    <p:extLst>
      <p:ext uri="{BB962C8B-B14F-4D97-AF65-F5344CB8AC3E}">
        <p14:creationId xmlns:p14="http://schemas.microsoft.com/office/powerpoint/2010/main" val="3406401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Photo">
    <p:spTree>
      <p:nvGrpSpPr>
        <p:cNvPr id="1" name=""/>
        <p:cNvGrpSpPr/>
        <p:nvPr/>
      </p:nvGrpSpPr>
      <p:grpSpPr>
        <a:xfrm>
          <a:off x="0" y="0"/>
          <a:ext cx="0" cy="0"/>
          <a:chOff x="0" y="0"/>
          <a:chExt cx="0" cy="0"/>
        </a:xfrm>
      </p:grpSpPr>
      <p:sp>
        <p:nvSpPr>
          <p:cNvPr id="3" name="Text Placeholder 21"/>
          <p:cNvSpPr>
            <a:spLocks noGrp="1"/>
          </p:cNvSpPr>
          <p:nvPr>
            <p:ph type="body" sz="quarter" idx="10" hasCustomPrompt="1"/>
          </p:nvPr>
        </p:nvSpPr>
        <p:spPr>
          <a:xfrm>
            <a:off x="470699" y="3307105"/>
            <a:ext cx="4029864" cy="367445"/>
          </a:xfrm>
          <a:prstGeom prst="rect">
            <a:avLst/>
          </a:prstGeom>
        </p:spPr>
        <p:txBody>
          <a:bodyPr vert="horz" lIns="0" tIns="45698" rIns="91396" bIns="45698"/>
          <a:lstStyle>
            <a:lvl1pPr marL="0" indent="0">
              <a:buNone/>
              <a:defRPr sz="2000" b="1">
                <a:solidFill>
                  <a:srgbClr val="00A7B5"/>
                </a:solidFill>
              </a:defRPr>
            </a:lvl1pPr>
          </a:lstStyle>
          <a:p>
            <a:pPr lvl="0"/>
            <a:r>
              <a:rPr lang="en-US" dirty="0"/>
              <a:t>Click to add name</a:t>
            </a:r>
          </a:p>
        </p:txBody>
      </p:sp>
      <p:sp>
        <p:nvSpPr>
          <p:cNvPr id="4" name="Text Placeholder 21"/>
          <p:cNvSpPr>
            <a:spLocks noGrp="1"/>
          </p:cNvSpPr>
          <p:nvPr>
            <p:ph type="body" sz="quarter" idx="11" hasCustomPrompt="1"/>
          </p:nvPr>
        </p:nvSpPr>
        <p:spPr>
          <a:xfrm>
            <a:off x="468313" y="3718560"/>
            <a:ext cx="4032250" cy="399414"/>
          </a:xfrm>
          <a:prstGeom prst="rect">
            <a:avLst/>
          </a:prstGeom>
        </p:spPr>
        <p:txBody>
          <a:bodyPr vert="horz" lIns="0" tIns="45698" rIns="91396" bIns="45698"/>
          <a:lstStyle>
            <a:lvl1pPr marL="0" indent="0">
              <a:buNone/>
              <a:defRPr sz="1800" baseline="0">
                <a:solidFill>
                  <a:srgbClr val="00A7B5"/>
                </a:solidFill>
              </a:defRPr>
            </a:lvl1pPr>
          </a:lstStyle>
          <a:p>
            <a:pPr lvl="0"/>
            <a:r>
              <a:rPr lang="en-US" dirty="0"/>
              <a:t>Click to add position or firm</a:t>
            </a:r>
          </a:p>
        </p:txBody>
      </p:sp>
      <p:sp>
        <p:nvSpPr>
          <p:cNvPr id="5" name="Picture Placeholder 2"/>
          <p:cNvSpPr>
            <a:spLocks noGrp="1"/>
          </p:cNvSpPr>
          <p:nvPr>
            <p:ph type="pic" idx="1" hasCustomPrompt="1"/>
          </p:nvPr>
        </p:nvSpPr>
        <p:spPr>
          <a:xfrm>
            <a:off x="4679950" y="1023938"/>
            <a:ext cx="4464050" cy="4119561"/>
          </a:xfrm>
          <a:prstGeom prst="rect">
            <a:avLst/>
          </a:prstGeom>
        </p:spPr>
        <p:txBody>
          <a:bodyPr lIns="0" tIns="0" rIns="0" bIns="0" anchor="ctr" anchorCtr="1"/>
          <a:lstStyle>
            <a:lvl1pPr marL="0" indent="0">
              <a:buNone/>
              <a:defRPr sz="1300" baseline="0">
                <a:solidFill>
                  <a:srgbClr val="00A7B5"/>
                </a:solidFill>
              </a:defRPr>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r>
              <a:rPr lang="en-US" dirty="0"/>
              <a:t>Click icon to insert illustration</a:t>
            </a:r>
          </a:p>
        </p:txBody>
      </p:sp>
      <p:sp>
        <p:nvSpPr>
          <p:cNvPr id="6" name="Text Placeholder 3"/>
          <p:cNvSpPr>
            <a:spLocks noGrp="1"/>
          </p:cNvSpPr>
          <p:nvPr>
            <p:ph type="body" sz="quarter" idx="13" hasCustomPrompt="1"/>
          </p:nvPr>
        </p:nvSpPr>
        <p:spPr>
          <a:xfrm>
            <a:off x="474621" y="1359603"/>
            <a:ext cx="4025944" cy="1140712"/>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6938" indent="0">
              <a:buNone/>
              <a:defRPr/>
            </a:lvl2pPr>
            <a:lvl3pPr marL="913905" indent="0">
              <a:buNone/>
              <a:defRPr/>
            </a:lvl3pPr>
            <a:lvl4pPr marL="1370852" indent="0">
              <a:buNone/>
              <a:defRPr/>
            </a:lvl4pPr>
            <a:lvl5pPr marL="1827809" indent="0">
              <a:buNone/>
              <a:defRPr/>
            </a:lvl5pPr>
          </a:lstStyle>
          <a:p>
            <a:pPr lvl="0"/>
            <a:r>
              <a:rPr lang="en-US" dirty="0"/>
              <a:t>Click here to add </a:t>
            </a:r>
            <a:br>
              <a:rPr lang="en-US" dirty="0"/>
            </a:br>
            <a:r>
              <a:rPr lang="en-US" dirty="0"/>
              <a:t>title on this slide</a:t>
            </a:r>
          </a:p>
        </p:txBody>
      </p:sp>
      <p:sp>
        <p:nvSpPr>
          <p:cNvPr id="7" name="Copyright"/>
          <p:cNvSpPr txBox="1"/>
          <p:nvPr userDrawn="1"/>
        </p:nvSpPr>
        <p:spPr>
          <a:xfrm>
            <a:off x="472019" y="4905630"/>
            <a:ext cx="2411875" cy="184666"/>
          </a:xfrm>
          <a:prstGeom prst="rect">
            <a:avLst/>
          </a:prstGeom>
          <a:noFill/>
        </p:spPr>
        <p:txBody>
          <a:bodyPr wrap="square" lIns="0" tIns="45698" rIns="0" bIns="45698" rtlCol="0" anchor="ctr" anchorCtr="0">
            <a:noAutofit/>
          </a:bodyPr>
          <a:lstStyle/>
          <a:p>
            <a:pPr algn="l"/>
            <a:r>
              <a:rPr lang="en-US" sz="600">
                <a:solidFill>
                  <a:schemeClr val="tx1"/>
                </a:solidFill>
              </a:rPr>
              <a:t>©</a:t>
            </a:r>
            <a:r>
              <a:rPr lang="sr-Cyrl-RS" sz="600">
                <a:solidFill>
                  <a:schemeClr val="tx1"/>
                </a:solidFill>
              </a:rPr>
              <a:t>2022</a:t>
            </a:r>
            <a:r>
              <a:rPr lang="en-US" sz="600">
                <a:solidFill>
                  <a:schemeClr val="tx1"/>
                </a:solidFill>
              </a:rPr>
              <a:t> Grant Thornton Srbija. All rights reserved.</a:t>
            </a:r>
            <a:endParaRPr lang="en-GB" sz="600" dirty="0">
              <a:solidFill>
                <a:schemeClr val="tx1"/>
              </a:solidFill>
            </a:endParaRPr>
          </a:p>
        </p:txBody>
      </p:sp>
      <p:cxnSp>
        <p:nvCxnSpPr>
          <p:cNvPr id="8" name="Straight Connector 7"/>
          <p:cNvCxnSpPr/>
          <p:nvPr userDrawn="1"/>
        </p:nvCxnSpPr>
        <p:spPr>
          <a:xfrm>
            <a:off x="46940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pic>
        <p:nvPicPr>
          <p:cNvPr id="13" name="GTLogoNoTag" hidden="1">
            <a:extLst>
              <a:ext uri="{FF2B5EF4-FFF2-40B4-BE49-F238E27FC236}">
                <a16:creationId xmlns:a16="http://schemas.microsoft.com/office/drawing/2014/main" id="{079B74A2-711F-4356-B454-56CFD65621AB}"/>
              </a:ext>
            </a:extLst>
          </p:cNvPr>
          <p:cNvPicPr>
            <a:picLocks noChangeAspect="1"/>
          </p:cNvPicPr>
          <p:nvPr userDrawn="1"/>
        </p:nvPicPr>
        <p:blipFill>
          <a:blip r:embed="rId2"/>
          <a:stretch>
            <a:fillRect/>
          </a:stretch>
        </p:blipFill>
        <p:spPr>
          <a:xfrm>
            <a:off x="449390" y="426050"/>
            <a:ext cx="1961941" cy="638130"/>
          </a:xfrm>
          <a:prstGeom prst="rect">
            <a:avLst/>
          </a:prstGeom>
        </p:spPr>
      </p:pic>
      <p:pic>
        <p:nvPicPr>
          <p:cNvPr id="14" name="GTLogo">
            <a:extLst>
              <a:ext uri="{FF2B5EF4-FFF2-40B4-BE49-F238E27FC236}">
                <a16:creationId xmlns:a16="http://schemas.microsoft.com/office/drawing/2014/main" id="{C9501F28-F5D0-4167-B0DF-A8436929EACC}"/>
              </a:ext>
            </a:extLst>
          </p:cNvPr>
          <p:cNvPicPr>
            <a:picLocks noChangeAspect="1"/>
          </p:cNvPicPr>
          <p:nvPr userDrawn="1"/>
        </p:nvPicPr>
        <p:blipFill>
          <a:blip r:embed="rId3"/>
          <a:stretch>
            <a:fillRect/>
          </a:stretch>
        </p:blipFill>
        <p:spPr>
          <a:xfrm>
            <a:off x="449390" y="426050"/>
            <a:ext cx="1961941" cy="638130"/>
          </a:xfrm>
          <a:prstGeom prst="rect">
            <a:avLst/>
          </a:prstGeom>
        </p:spPr>
      </p:pic>
      <p:sp>
        <p:nvSpPr>
          <p:cNvPr id="10" name="Rectangle 9">
            <a:extLst>
              <a:ext uri="{FF2B5EF4-FFF2-40B4-BE49-F238E27FC236}">
                <a16:creationId xmlns:a16="http://schemas.microsoft.com/office/drawing/2014/main" id="{A45681E2-1278-4F58-89D6-6AF51E9E542C}"/>
              </a:ext>
            </a:extLst>
          </p:cNvPr>
          <p:cNvSpPr/>
          <p:nvPr userDrawn="1"/>
        </p:nvSpPr>
        <p:spPr>
          <a:xfrm>
            <a:off x="9220200" y="26"/>
            <a:ext cx="1466850" cy="175429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t"/>
          <a:lstStyle/>
          <a:p>
            <a:pPr algn="l">
              <a:spcAft>
                <a:spcPts val="600"/>
              </a:spcAft>
            </a:pPr>
            <a:r>
              <a:rPr lang="en-GB" sz="800" b="1" dirty="0"/>
              <a:t>ILLUSTRATION </a:t>
            </a:r>
            <a:br>
              <a:rPr lang="en-GB" sz="800" b="1" dirty="0"/>
            </a:br>
            <a:r>
              <a:rPr lang="en-GB" sz="800" b="1" dirty="0"/>
              <a:t>COVER OPTION </a:t>
            </a:r>
          </a:p>
          <a:p>
            <a:pPr algn="l">
              <a:spcAft>
                <a:spcPts val="600"/>
              </a:spcAft>
            </a:pPr>
            <a:r>
              <a:rPr lang="en-GB" sz="800" dirty="0"/>
              <a:t>To insert an illustration click on the image frame and then insert your illustration using the </a:t>
            </a:r>
            <a:r>
              <a:rPr lang="en-GB" sz="800" dirty="0" err="1"/>
              <a:t>BrandCentral</a:t>
            </a:r>
            <a:r>
              <a:rPr lang="en-GB" sz="800" dirty="0"/>
              <a:t> button on your toolbar. To scale, crop and move the illustration, right click and choose the crop tool. You can now scale and move the illustration to the desired position.</a:t>
            </a:r>
          </a:p>
        </p:txBody>
      </p:sp>
    </p:spTree>
    <p:extLst>
      <p:ext uri="{BB962C8B-B14F-4D97-AF65-F5344CB8AC3E}">
        <p14:creationId xmlns:p14="http://schemas.microsoft.com/office/powerpoint/2010/main" val="285260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13" name="Text Placeholder 12"/>
          <p:cNvSpPr>
            <a:spLocks noGrp="1"/>
          </p:cNvSpPr>
          <p:nvPr>
            <p:ph type="body" sz="quarter" idx="10"/>
          </p:nvPr>
        </p:nvSpPr>
        <p:spPr>
          <a:xfrm>
            <a:off x="469399" y="1466853"/>
            <a:ext cx="3988331"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14"/>
          <p:cNvSpPr>
            <a:spLocks noGrp="1"/>
          </p:cNvSpPr>
          <p:nvPr>
            <p:ph type="body" sz="quarter" idx="11"/>
          </p:nvPr>
        </p:nvSpPr>
        <p:spPr>
          <a:xfrm>
            <a:off x="4679950" y="1466853"/>
            <a:ext cx="3996000"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07676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 graphic and text">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468312" y="1455738"/>
            <a:ext cx="1879200" cy="1223962"/>
          </a:xfrm>
          <a:prstGeom prst="rect">
            <a:avLst/>
          </a:prstGeom>
          <a:noFill/>
        </p:spPr>
        <p:txBody>
          <a:bodyPr lIns="0" tIns="0" rIns="0" bIns="0" anchor="ctr" anchorCtr="1"/>
          <a:lstStyle>
            <a:lvl1pPr marL="0" marR="0" indent="0" algn="ctr" defTabSz="456938" rtl="0" eaLnBrk="1" fontAlgn="auto" latinLnBrk="0" hangingPunct="1">
              <a:lnSpc>
                <a:spcPct val="100000"/>
              </a:lnSpc>
              <a:spcBef>
                <a:spcPts val="576"/>
              </a:spcBef>
              <a:spcAft>
                <a:spcPts val="0"/>
              </a:spcAft>
              <a:buClr>
                <a:schemeClr val="accent1"/>
              </a:buClr>
              <a:buSzTx/>
              <a:buFont typeface="Arial"/>
              <a:buNone/>
              <a:tabLst/>
              <a:defRPr sz="1200" baseline="0">
                <a:solidFill>
                  <a:srgbClr val="00A7B5"/>
                </a:solidFill>
              </a:defRPr>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20" name="Text Placeholder 19"/>
          <p:cNvSpPr>
            <a:spLocks noGrp="1"/>
          </p:cNvSpPr>
          <p:nvPr>
            <p:ph type="body" sz="quarter" idx="22"/>
          </p:nvPr>
        </p:nvSpPr>
        <p:spPr>
          <a:xfrm>
            <a:off x="468312"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0" name="Picture Placeholder 2"/>
          <p:cNvSpPr>
            <a:spLocks noGrp="1"/>
          </p:cNvSpPr>
          <p:nvPr>
            <p:ph type="pic" idx="23" hasCustomPrompt="1"/>
          </p:nvPr>
        </p:nvSpPr>
        <p:spPr>
          <a:xfrm>
            <a:off x="2577758"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r>
              <a:rPr lang="en-US" dirty="0"/>
              <a:t>Click icon to insert illustration</a:t>
            </a:r>
          </a:p>
        </p:txBody>
      </p:sp>
      <p:sp>
        <p:nvSpPr>
          <p:cNvPr id="31" name="Text Placeholder 19"/>
          <p:cNvSpPr>
            <a:spLocks noGrp="1"/>
          </p:cNvSpPr>
          <p:nvPr>
            <p:ph type="body" sz="quarter" idx="24"/>
          </p:nvPr>
        </p:nvSpPr>
        <p:spPr>
          <a:xfrm>
            <a:off x="2577758"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2" name="Picture Placeholder 2"/>
          <p:cNvSpPr>
            <a:spLocks noGrp="1"/>
          </p:cNvSpPr>
          <p:nvPr>
            <p:ph type="pic" idx="25" hasCustomPrompt="1"/>
          </p:nvPr>
        </p:nvSpPr>
        <p:spPr>
          <a:xfrm>
            <a:off x="4687204"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r>
              <a:rPr lang="en-US" dirty="0"/>
              <a:t>Click icon to insert illustration</a:t>
            </a:r>
          </a:p>
        </p:txBody>
      </p:sp>
      <p:sp>
        <p:nvSpPr>
          <p:cNvPr id="33" name="Text Placeholder 19"/>
          <p:cNvSpPr>
            <a:spLocks noGrp="1"/>
          </p:cNvSpPr>
          <p:nvPr>
            <p:ph type="body" sz="quarter" idx="26"/>
          </p:nvPr>
        </p:nvSpPr>
        <p:spPr>
          <a:xfrm>
            <a:off x="4687204"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4" name="Picture Placeholder 2"/>
          <p:cNvSpPr>
            <a:spLocks noGrp="1"/>
          </p:cNvSpPr>
          <p:nvPr>
            <p:ph type="pic" idx="27" hasCustomPrompt="1"/>
          </p:nvPr>
        </p:nvSpPr>
        <p:spPr>
          <a:xfrm>
            <a:off x="6796651"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r>
              <a:rPr lang="en-US" dirty="0"/>
              <a:t>Click icon to insert illustration</a:t>
            </a:r>
          </a:p>
        </p:txBody>
      </p:sp>
      <p:sp>
        <p:nvSpPr>
          <p:cNvPr id="35" name="Text Placeholder 19"/>
          <p:cNvSpPr>
            <a:spLocks noGrp="1"/>
          </p:cNvSpPr>
          <p:nvPr>
            <p:ph type="body" sz="quarter" idx="28"/>
          </p:nvPr>
        </p:nvSpPr>
        <p:spPr>
          <a:xfrm>
            <a:off x="6796651"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4" name="Slide Number Placeholder 3"/>
          <p:cNvSpPr>
            <a:spLocks noGrp="1"/>
          </p:cNvSpPr>
          <p:nvPr>
            <p:ph type="sldNum" sz="quarter" idx="2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36815009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Quote">
    <p:spTree>
      <p:nvGrpSpPr>
        <p:cNvPr id="1" name=""/>
        <p:cNvGrpSpPr/>
        <p:nvPr/>
      </p:nvGrpSpPr>
      <p:grpSpPr>
        <a:xfrm>
          <a:off x="0" y="0"/>
          <a:ext cx="0" cy="0"/>
          <a:chOff x="0" y="0"/>
          <a:chExt cx="0" cy="0"/>
        </a:xfrm>
      </p:grpSpPr>
      <p:sp>
        <p:nvSpPr>
          <p:cNvPr id="6" name="Rectangle 5"/>
          <p:cNvSpPr/>
          <p:nvPr userDrawn="1"/>
        </p:nvSpPr>
        <p:spPr>
          <a:xfrm>
            <a:off x="0" y="0"/>
            <a:ext cx="9144000" cy="469582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US" dirty="0"/>
          </a:p>
        </p:txBody>
      </p:sp>
      <p:sp>
        <p:nvSpPr>
          <p:cNvPr id="10" name="Text Placeholder 4"/>
          <p:cNvSpPr>
            <a:spLocks noGrp="1"/>
          </p:cNvSpPr>
          <p:nvPr>
            <p:ph type="body" sz="quarter" idx="18"/>
          </p:nvPr>
        </p:nvSpPr>
        <p:spPr>
          <a:xfrm>
            <a:off x="0" y="2"/>
            <a:ext cx="9144000" cy="4695825"/>
          </a:xfrm>
          <a:noFill/>
        </p:spPr>
        <p:txBody>
          <a:bodyPr lIns="0" tIns="0" rIns="0" bIns="0" anchor="ctr" anchorCtr="1"/>
          <a:lstStyle>
            <a:lvl1pPr marL="0" indent="0" algn="ctr">
              <a:buClr>
                <a:schemeClr val="bg1"/>
              </a:buClr>
              <a:buNone/>
              <a:defRPr>
                <a:solidFill>
                  <a:schemeClr val="bg1"/>
                </a:solidFill>
              </a:defRPr>
            </a:lvl1pPr>
            <a:lvl2pPr marL="0" indent="0" algn="ctr">
              <a:buClr>
                <a:schemeClr val="bg1"/>
              </a:buCl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Freeform 5"/>
          <p:cNvSpPr>
            <a:spLocks noEditPoints="1"/>
          </p:cNvSpPr>
          <p:nvPr userDrawn="1"/>
        </p:nvSpPr>
        <p:spPr bwMode="auto">
          <a:xfrm>
            <a:off x="431801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bg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a:p>
        </p:txBody>
      </p:sp>
      <p:sp>
        <p:nvSpPr>
          <p:cNvPr id="14" name="Freeform 9"/>
          <p:cNvSpPr>
            <a:spLocks noEditPoints="1"/>
          </p:cNvSpPr>
          <p:nvPr userDrawn="1"/>
        </p:nvSpPr>
        <p:spPr bwMode="auto">
          <a:xfrm>
            <a:off x="431801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bg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a:p>
        </p:txBody>
      </p:sp>
      <p:sp>
        <p:nvSpPr>
          <p:cNvPr id="3" name="Slide Number Placeholder 2"/>
          <p:cNvSpPr>
            <a:spLocks noGrp="1"/>
          </p:cNvSpPr>
          <p:nvPr>
            <p:ph type="sldNum" sz="quarter" idx="19"/>
          </p:nvPr>
        </p:nvSpPr>
        <p:spPr>
          <a:xfrm>
            <a:off x="469370" y="4906694"/>
            <a:ext cx="2553230" cy="183600"/>
          </a:xfrm>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2308623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rm Grey Quote">
    <p:spTree>
      <p:nvGrpSpPr>
        <p:cNvPr id="1" name=""/>
        <p:cNvGrpSpPr/>
        <p:nvPr/>
      </p:nvGrpSpPr>
      <p:grpSpPr>
        <a:xfrm>
          <a:off x="0" y="0"/>
          <a:ext cx="0" cy="0"/>
          <a:chOff x="0" y="0"/>
          <a:chExt cx="0" cy="0"/>
        </a:xfrm>
      </p:grpSpPr>
      <p:sp>
        <p:nvSpPr>
          <p:cNvPr id="4" name="Rectangle 3"/>
          <p:cNvSpPr/>
          <p:nvPr userDrawn="1"/>
        </p:nvSpPr>
        <p:spPr>
          <a:xfrm>
            <a:off x="0" y="2"/>
            <a:ext cx="9144000" cy="4695825"/>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US" dirty="0"/>
          </a:p>
        </p:txBody>
      </p:sp>
      <p:sp>
        <p:nvSpPr>
          <p:cNvPr id="13" name="Text Placeholder 1"/>
          <p:cNvSpPr>
            <a:spLocks noGrp="1"/>
          </p:cNvSpPr>
          <p:nvPr userDrawn="1">
            <p:ph type="body" sz="quarter" idx="18"/>
          </p:nvPr>
        </p:nvSpPr>
        <p:spPr>
          <a:xfrm>
            <a:off x="0" y="1"/>
            <a:ext cx="9144000" cy="4695824"/>
          </a:xfrm>
        </p:spPr>
        <p:txBody>
          <a:bodyPr anchor="ctr" anchorCtr="1"/>
          <a:lstStyle>
            <a:lvl1pPr marL="0" indent="0" algn="ctr">
              <a:buNone/>
              <a:defRPr/>
            </a:lvl1pPr>
            <a:lvl2pPr marL="0" indent="0" algn="ctr">
              <a:buNone/>
              <a:defRPr/>
            </a:lvl2pPr>
            <a:lvl3pPr marL="0" indent="0" algn="ctr">
              <a:buNone/>
              <a:defRPr/>
            </a:lvl3pPr>
            <a:lvl4pPr marL="0" indent="0" algn="ctr">
              <a:buFont typeface="Arial" panose="020B0604020202020204" pitchFamily="34" charset="0"/>
              <a:buNone/>
              <a:defRPr/>
            </a:lvl4pPr>
            <a:lvl5pPr marL="0" indent="0">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endParaRPr lang="en-GB" dirty="0"/>
          </a:p>
        </p:txBody>
      </p:sp>
      <p:sp>
        <p:nvSpPr>
          <p:cNvPr id="8" name="Freeform 5"/>
          <p:cNvSpPr>
            <a:spLocks noEditPoints="1"/>
          </p:cNvSpPr>
          <p:nvPr userDrawn="1"/>
        </p:nvSpPr>
        <p:spPr bwMode="auto">
          <a:xfrm>
            <a:off x="431801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a:p>
        </p:txBody>
      </p:sp>
      <p:sp>
        <p:nvSpPr>
          <p:cNvPr id="9" name="Freeform 9"/>
          <p:cNvSpPr>
            <a:spLocks noEditPoints="1"/>
          </p:cNvSpPr>
          <p:nvPr userDrawn="1"/>
        </p:nvSpPr>
        <p:spPr bwMode="auto">
          <a:xfrm>
            <a:off x="431801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a:p>
        </p:txBody>
      </p:sp>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94423261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urple">
    <p:spTree>
      <p:nvGrpSpPr>
        <p:cNvPr id="1" name=""/>
        <p:cNvGrpSpPr/>
        <p:nvPr/>
      </p:nvGrpSpPr>
      <p:grpSpPr>
        <a:xfrm>
          <a:off x="0" y="0"/>
          <a:ext cx="0" cy="0"/>
          <a:chOff x="0" y="0"/>
          <a:chExt cx="0" cy="0"/>
        </a:xfrm>
      </p:grpSpPr>
      <p:sp>
        <p:nvSpPr>
          <p:cNvPr id="2" name="Rectangle 1"/>
          <p:cNvSpPr/>
          <p:nvPr userDrawn="1"/>
        </p:nvSpPr>
        <p:spPr>
          <a:xfrm>
            <a:off x="4500564" y="1466875"/>
            <a:ext cx="4175124" cy="26999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8" name="Oval 7"/>
          <p:cNvSpPr/>
          <p:nvPr userDrawn="1"/>
        </p:nvSpPr>
        <p:spPr>
          <a:xfrm>
            <a:off x="4279136" y="2595419"/>
            <a:ext cx="442913" cy="442913"/>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3" name="Text Placeholder 2"/>
          <p:cNvSpPr>
            <a:spLocks noGrp="1"/>
          </p:cNvSpPr>
          <p:nvPr>
            <p:ph type="body" sz="quarter" idx="10"/>
          </p:nvPr>
        </p:nvSpPr>
        <p:spPr>
          <a:xfrm>
            <a:off x="468313" y="1466849"/>
            <a:ext cx="4032250" cy="2700000"/>
          </a:xfrm>
          <a:solidFill>
            <a:schemeClr val="accent1"/>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4"/>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63947227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blue">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75"/>
            <a:ext cx="4175124" cy="26999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1" name="Oval 10"/>
          <p:cNvSpPr/>
          <p:nvPr userDrawn="1"/>
        </p:nvSpPr>
        <p:spPr>
          <a:xfrm>
            <a:off x="4279136" y="2595419"/>
            <a:ext cx="442913" cy="4429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3"/>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08551289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green">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75"/>
            <a:ext cx="4175124" cy="269999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1" name="Oval 10"/>
          <p:cNvSpPr/>
          <p:nvPr userDrawn="1"/>
        </p:nvSpPr>
        <p:spPr>
          <a:xfrm>
            <a:off x="4279136" y="2595419"/>
            <a:ext cx="442913" cy="44291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5"/>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46472676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orange">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75"/>
            <a:ext cx="4175124" cy="269999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1" name="Oval 10"/>
          <p:cNvSpPr/>
          <p:nvPr userDrawn="1"/>
        </p:nvSpPr>
        <p:spPr>
          <a:xfrm>
            <a:off x="4279136" y="2595419"/>
            <a:ext cx="442913" cy="44291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4"/>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1298680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red">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75"/>
            <a:ext cx="4175124" cy="269999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1" name="Oval 10"/>
          <p:cNvSpPr/>
          <p:nvPr userDrawn="1"/>
        </p:nvSpPr>
        <p:spPr>
          <a:xfrm>
            <a:off x="4279136" y="2595419"/>
            <a:ext cx="442913" cy="44291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6"/>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36949984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grey">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75"/>
            <a:ext cx="4175124" cy="269999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1" name="Oval 10"/>
          <p:cNvSpPr/>
          <p:nvPr userDrawn="1"/>
        </p:nvSpPr>
        <p:spPr>
          <a:xfrm>
            <a:off x="4279136" y="2595419"/>
            <a:ext cx="442913" cy="44291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2"/>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8362542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urved Photo">
    <p:spTree>
      <p:nvGrpSpPr>
        <p:cNvPr id="1" name=""/>
        <p:cNvGrpSpPr/>
        <p:nvPr/>
      </p:nvGrpSpPr>
      <p:grpSpPr>
        <a:xfrm>
          <a:off x="0" y="0"/>
          <a:ext cx="0" cy="0"/>
          <a:chOff x="0" y="0"/>
          <a:chExt cx="0" cy="0"/>
        </a:xfrm>
      </p:grpSpPr>
      <p:sp>
        <p:nvSpPr>
          <p:cNvPr id="3" name="Picture Placeholder 14"/>
          <p:cNvSpPr>
            <a:spLocks noGrp="1"/>
          </p:cNvSpPr>
          <p:nvPr>
            <p:ph type="pic" sz="quarter" idx="12" hasCustomPrompt="1"/>
          </p:nvPr>
        </p:nvSpPr>
        <p:spPr>
          <a:xfrm>
            <a:off x="4463850" y="1203351"/>
            <a:ext cx="4680181" cy="3940175"/>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24 w 5432186"/>
              <a:gd name="connsiteY0" fmla="*/ 12179 h 3946525"/>
              <a:gd name="connsiteX1" fmla="*/ 5432186 w 5432186"/>
              <a:gd name="connsiteY1" fmla="*/ 0 h 3946525"/>
              <a:gd name="connsiteX2" fmla="*/ 5432186 w 5432186"/>
              <a:gd name="connsiteY2" fmla="*/ 3946525 h 3946525"/>
              <a:gd name="connsiteX3" fmla="*/ 1516 w 5432186"/>
              <a:gd name="connsiteY3" fmla="*/ 3946525 h 3946525"/>
              <a:gd name="connsiteX4" fmla="*/ 5420024 w 5432186"/>
              <a:gd name="connsiteY4" fmla="*/ 12179 h 3946525"/>
              <a:gd name="connsiteX0" fmla="*/ 5464554 w 5476716"/>
              <a:gd name="connsiteY0" fmla="*/ 12179 h 3946525"/>
              <a:gd name="connsiteX1" fmla="*/ 5476716 w 5476716"/>
              <a:gd name="connsiteY1" fmla="*/ 0 h 3946525"/>
              <a:gd name="connsiteX2" fmla="*/ 5476716 w 5476716"/>
              <a:gd name="connsiteY2" fmla="*/ 3946525 h 3946525"/>
              <a:gd name="connsiteX3" fmla="*/ 1474 w 5476716"/>
              <a:gd name="connsiteY3" fmla="*/ 3946525 h 3946525"/>
              <a:gd name="connsiteX4" fmla="*/ 5464554 w 5476716"/>
              <a:gd name="connsiteY4" fmla="*/ 12179 h 3946525"/>
              <a:gd name="connsiteX0" fmla="*/ 5463080 w 5475242"/>
              <a:gd name="connsiteY0" fmla="*/ 12179 h 3946525"/>
              <a:gd name="connsiteX1" fmla="*/ 5475242 w 5475242"/>
              <a:gd name="connsiteY1" fmla="*/ 0 h 3946525"/>
              <a:gd name="connsiteX2" fmla="*/ 5475242 w 5475242"/>
              <a:gd name="connsiteY2" fmla="*/ 3946525 h 3946525"/>
              <a:gd name="connsiteX3" fmla="*/ 0 w 5475242"/>
              <a:gd name="connsiteY3" fmla="*/ 3946525 h 3946525"/>
              <a:gd name="connsiteX4" fmla="*/ 5463080 w 5475242"/>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242" h="3946525">
                <a:moveTo>
                  <a:pt x="5463080" y="12179"/>
                </a:moveTo>
                <a:lnTo>
                  <a:pt x="5475242" y="0"/>
                </a:lnTo>
                <a:lnTo>
                  <a:pt x="5475242" y="3946525"/>
                </a:lnTo>
                <a:lnTo>
                  <a:pt x="0" y="3946525"/>
                </a:lnTo>
                <a:cubicBezTo>
                  <a:pt x="282730" y="2678807"/>
                  <a:pt x="1479627" y="206377"/>
                  <a:pt x="5463080" y="12179"/>
                </a:cubicBezTo>
                <a:close/>
              </a:path>
            </a:pathLst>
          </a:custGeom>
          <a:noFill/>
        </p:spPr>
        <p:txBody>
          <a:bodyPr vert="horz" lIns="0" tIns="0" rIns="0" bIns="0" anchor="ctr" anchorCtr="1"/>
          <a:lstStyle>
            <a:lvl1pPr marL="0" indent="0" algn="r">
              <a:buNone/>
              <a:defRPr sz="1300">
                <a:solidFill>
                  <a:srgbClr val="00A7B5"/>
                </a:solidFill>
              </a:defRPr>
            </a:lvl1pPr>
          </a:lstStyle>
          <a:p>
            <a:r>
              <a:rPr lang="en-US" dirty="0"/>
              <a:t>Click icon to insert photo</a:t>
            </a:r>
          </a:p>
        </p:txBody>
      </p:sp>
      <p:sp>
        <p:nvSpPr>
          <p:cNvPr id="7" name="Copyright"/>
          <p:cNvSpPr txBox="1"/>
          <p:nvPr userDrawn="1"/>
        </p:nvSpPr>
        <p:spPr>
          <a:xfrm>
            <a:off x="472019" y="4905630"/>
            <a:ext cx="2411875" cy="184666"/>
          </a:xfrm>
          <a:prstGeom prst="rect">
            <a:avLst/>
          </a:prstGeom>
          <a:noFill/>
        </p:spPr>
        <p:txBody>
          <a:bodyPr wrap="square" lIns="0" tIns="45698" rIns="0" bIns="45698" rtlCol="0" anchor="ctr" anchorCtr="0">
            <a:noAutofit/>
          </a:bodyPr>
          <a:lstStyle/>
          <a:p>
            <a:pPr algn="l"/>
            <a:r>
              <a:rPr lang="en-US" sz="600">
                <a:solidFill>
                  <a:schemeClr val="tx1"/>
                </a:solidFill>
              </a:rPr>
              <a:t>©</a:t>
            </a:r>
            <a:r>
              <a:rPr lang="sr-Latn-RS" sz="600">
                <a:solidFill>
                  <a:schemeClr val="tx1"/>
                </a:solidFill>
              </a:rPr>
              <a:t>202</a:t>
            </a:r>
            <a:r>
              <a:rPr lang="sr-Cyrl-RS" sz="600">
                <a:solidFill>
                  <a:schemeClr val="tx1"/>
                </a:solidFill>
              </a:rPr>
              <a:t>2</a:t>
            </a:r>
            <a:r>
              <a:rPr lang="en-US" sz="600">
                <a:solidFill>
                  <a:schemeClr val="tx1"/>
                </a:solidFill>
              </a:rPr>
              <a:t> Grant Thornton Srbija. All rights reserved.</a:t>
            </a:r>
            <a:endParaRPr lang="en-GB" sz="600" dirty="0">
              <a:solidFill>
                <a:schemeClr val="tx1"/>
              </a:solidFill>
            </a:endParaRPr>
          </a:p>
        </p:txBody>
      </p:sp>
      <p:cxnSp>
        <p:nvCxnSpPr>
          <p:cNvPr id="8" name="Straight Connector 7"/>
          <p:cNvCxnSpPr/>
          <p:nvPr userDrawn="1"/>
        </p:nvCxnSpPr>
        <p:spPr>
          <a:xfrm>
            <a:off x="46940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1"/>
          <p:cNvSpPr>
            <a:spLocks noGrp="1"/>
          </p:cNvSpPr>
          <p:nvPr>
            <p:ph type="body" sz="quarter" idx="10" hasCustomPrompt="1"/>
          </p:nvPr>
        </p:nvSpPr>
        <p:spPr>
          <a:xfrm>
            <a:off x="470699" y="3307105"/>
            <a:ext cx="4029864" cy="367445"/>
          </a:xfrm>
          <a:prstGeom prst="rect">
            <a:avLst/>
          </a:prstGeom>
        </p:spPr>
        <p:txBody>
          <a:bodyPr vert="horz" lIns="0" tIns="45698" rIns="91396" bIns="45698"/>
          <a:lstStyle>
            <a:lvl1pPr marL="0" indent="0">
              <a:buNone/>
              <a:defRPr sz="2000" b="1">
                <a:solidFill>
                  <a:srgbClr val="00A7B5"/>
                </a:solidFill>
              </a:defRPr>
            </a:lvl1pPr>
          </a:lstStyle>
          <a:p>
            <a:pPr lvl="0"/>
            <a:r>
              <a:rPr lang="en-US" dirty="0"/>
              <a:t>Click to add name</a:t>
            </a:r>
          </a:p>
        </p:txBody>
      </p:sp>
      <p:sp>
        <p:nvSpPr>
          <p:cNvPr id="12" name="Text Placeholder 21"/>
          <p:cNvSpPr>
            <a:spLocks noGrp="1"/>
          </p:cNvSpPr>
          <p:nvPr>
            <p:ph type="body" sz="quarter" idx="11" hasCustomPrompt="1"/>
          </p:nvPr>
        </p:nvSpPr>
        <p:spPr>
          <a:xfrm>
            <a:off x="468313" y="3718560"/>
            <a:ext cx="4032250" cy="399414"/>
          </a:xfrm>
          <a:prstGeom prst="rect">
            <a:avLst/>
          </a:prstGeom>
        </p:spPr>
        <p:txBody>
          <a:bodyPr vert="horz" lIns="0" tIns="45698" rIns="91396" bIns="45698"/>
          <a:lstStyle>
            <a:lvl1pPr marL="0" indent="0">
              <a:buNone/>
              <a:defRPr sz="1800" baseline="0">
                <a:solidFill>
                  <a:srgbClr val="00A7B5"/>
                </a:solidFill>
              </a:defRPr>
            </a:lvl1pPr>
          </a:lstStyle>
          <a:p>
            <a:pPr lvl="0"/>
            <a:r>
              <a:rPr lang="en-US" dirty="0"/>
              <a:t>Click to add position or firm</a:t>
            </a:r>
          </a:p>
        </p:txBody>
      </p:sp>
      <p:sp>
        <p:nvSpPr>
          <p:cNvPr id="14" name="Text Placeholder 3"/>
          <p:cNvSpPr>
            <a:spLocks noGrp="1"/>
          </p:cNvSpPr>
          <p:nvPr>
            <p:ph type="body" sz="quarter" idx="13" hasCustomPrompt="1"/>
          </p:nvPr>
        </p:nvSpPr>
        <p:spPr>
          <a:xfrm>
            <a:off x="474621" y="1359603"/>
            <a:ext cx="4025944" cy="1140712"/>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6938" indent="0">
              <a:buNone/>
              <a:defRPr/>
            </a:lvl2pPr>
            <a:lvl3pPr marL="913905" indent="0">
              <a:buNone/>
              <a:defRPr/>
            </a:lvl3pPr>
            <a:lvl4pPr marL="1370852" indent="0">
              <a:buNone/>
              <a:defRPr/>
            </a:lvl4pPr>
            <a:lvl5pPr marL="1827809" indent="0">
              <a:buNone/>
              <a:defRPr/>
            </a:lvl5pPr>
          </a:lstStyle>
          <a:p>
            <a:pPr lvl="0"/>
            <a:r>
              <a:rPr lang="en-US" dirty="0"/>
              <a:t>Click here to add </a:t>
            </a:r>
            <a:br>
              <a:rPr lang="en-US" dirty="0"/>
            </a:br>
            <a:r>
              <a:rPr lang="en-US" dirty="0"/>
              <a:t>title on this slide</a:t>
            </a:r>
          </a:p>
        </p:txBody>
      </p:sp>
      <p:pic>
        <p:nvPicPr>
          <p:cNvPr id="13" name="GTLogoNoTag" hidden="1">
            <a:extLst>
              <a:ext uri="{FF2B5EF4-FFF2-40B4-BE49-F238E27FC236}">
                <a16:creationId xmlns:a16="http://schemas.microsoft.com/office/drawing/2014/main" id="{0DEFB368-B217-4A16-9BFE-6CA85D72D845}"/>
              </a:ext>
            </a:extLst>
          </p:cNvPr>
          <p:cNvPicPr>
            <a:picLocks noChangeAspect="1"/>
          </p:cNvPicPr>
          <p:nvPr userDrawn="1"/>
        </p:nvPicPr>
        <p:blipFill>
          <a:blip r:embed="rId2"/>
          <a:stretch>
            <a:fillRect/>
          </a:stretch>
        </p:blipFill>
        <p:spPr>
          <a:xfrm>
            <a:off x="449390" y="426050"/>
            <a:ext cx="1961941" cy="638130"/>
          </a:xfrm>
          <a:prstGeom prst="rect">
            <a:avLst/>
          </a:prstGeom>
        </p:spPr>
      </p:pic>
      <p:pic>
        <p:nvPicPr>
          <p:cNvPr id="15" name="GTLogo">
            <a:extLst>
              <a:ext uri="{FF2B5EF4-FFF2-40B4-BE49-F238E27FC236}">
                <a16:creationId xmlns:a16="http://schemas.microsoft.com/office/drawing/2014/main" id="{547AA1F9-2774-4D2A-A381-14A9D777C21F}"/>
              </a:ext>
            </a:extLst>
          </p:cNvPr>
          <p:cNvPicPr>
            <a:picLocks noChangeAspect="1"/>
          </p:cNvPicPr>
          <p:nvPr userDrawn="1"/>
        </p:nvPicPr>
        <p:blipFill>
          <a:blip r:embed="rId3"/>
          <a:stretch>
            <a:fillRect/>
          </a:stretch>
        </p:blipFill>
        <p:spPr>
          <a:xfrm>
            <a:off x="449390" y="426050"/>
            <a:ext cx="1961941" cy="638130"/>
          </a:xfrm>
          <a:prstGeom prst="rect">
            <a:avLst/>
          </a:prstGeom>
        </p:spPr>
      </p:pic>
      <p:sp>
        <p:nvSpPr>
          <p:cNvPr id="10" name="Rectangle 9">
            <a:extLst>
              <a:ext uri="{FF2B5EF4-FFF2-40B4-BE49-F238E27FC236}">
                <a16:creationId xmlns:a16="http://schemas.microsoft.com/office/drawing/2014/main" id="{F74FF79F-7CEA-4ED5-811E-3F2D167F5D4D}"/>
              </a:ext>
            </a:extLst>
          </p:cNvPr>
          <p:cNvSpPr/>
          <p:nvPr userDrawn="1"/>
        </p:nvSpPr>
        <p:spPr>
          <a:xfrm>
            <a:off x="9220200" y="0"/>
            <a:ext cx="1466850" cy="185166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t"/>
          <a:lstStyle/>
          <a:p>
            <a:pPr marL="0" marR="0" lvl="0" indent="0" algn="l" defTabSz="456938" rtl="0" eaLnBrk="1" fontAlgn="auto" latinLnBrk="0" hangingPunct="1">
              <a:lnSpc>
                <a:spcPct val="100000"/>
              </a:lnSpc>
              <a:spcBef>
                <a:spcPts val="0"/>
              </a:spcBef>
              <a:spcAft>
                <a:spcPts val="600"/>
              </a:spcAft>
              <a:buClrTx/>
              <a:buSzTx/>
              <a:buFontTx/>
              <a:buNone/>
              <a:tabLst/>
              <a:defRPr/>
            </a:pPr>
            <a:r>
              <a:rPr lang="en-GB" sz="800" b="1" dirty="0"/>
              <a:t>PHOTO </a:t>
            </a:r>
            <a:br>
              <a:rPr lang="en-GB" sz="800" b="1" dirty="0"/>
            </a:br>
            <a:r>
              <a:rPr lang="en-GB" sz="800" b="1" dirty="0"/>
              <a:t>COVER OPTION </a:t>
            </a:r>
          </a:p>
          <a:p>
            <a:pPr lvl="0">
              <a:spcAft>
                <a:spcPts val="600"/>
              </a:spcAft>
            </a:pPr>
            <a:r>
              <a:rPr lang="en-GB" sz="800" b="0" dirty="0"/>
              <a:t>To insert a photo click on the image frame and then insert your photo using the </a:t>
            </a:r>
            <a:r>
              <a:rPr lang="en-GB" sz="800" b="0" dirty="0" err="1"/>
              <a:t>BrandCentral</a:t>
            </a:r>
            <a:r>
              <a:rPr lang="en-GB" sz="800" b="0" dirty="0"/>
              <a:t> button on your toolbar.</a:t>
            </a:r>
          </a:p>
          <a:p>
            <a:pPr lvl="0">
              <a:spcAft>
                <a:spcPts val="600"/>
              </a:spcAft>
            </a:pPr>
            <a:r>
              <a:rPr lang="en-GB" sz="800" b="0" dirty="0"/>
              <a:t>To scale, crop and move the photo, right click and choose the crop tool. You can now scale and move the photo to the desired position.</a:t>
            </a:r>
          </a:p>
        </p:txBody>
      </p:sp>
    </p:spTree>
    <p:extLst>
      <p:ext uri="{BB962C8B-B14F-4D97-AF65-F5344CB8AC3E}">
        <p14:creationId xmlns:p14="http://schemas.microsoft.com/office/powerpoint/2010/main" val="3708722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lumns grey">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0"/>
          </p:nvPr>
        </p:nvSpPr>
        <p:spPr>
          <a:xfrm>
            <a:off x="469371" y="1466850"/>
            <a:ext cx="8206318" cy="3228976"/>
          </a:xfrm>
          <a:solidFill>
            <a:schemeClr val="accent1"/>
          </a:solidFill>
        </p:spPr>
        <p:txBody>
          <a:bodyPr lIns="71967" tIns="71967" rIns="71967"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12873672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otage">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30" y="0"/>
            <a:ext cx="9143999" cy="5143500"/>
          </a:xfrm>
          <a:prstGeom prst="rect">
            <a:avLst/>
          </a:prstGeom>
          <a:noFill/>
        </p:spPr>
        <p:txBody>
          <a:bodyPr vert="horz" lIns="0" tIns="0" rIns="0" bIns="0" anchor="ctr" anchorCtr="1"/>
          <a:lstStyle>
            <a:lvl1pPr marL="0" indent="0">
              <a:buNone/>
              <a:defRPr sz="1300">
                <a:solidFill>
                  <a:schemeClr val="accent3"/>
                </a:solidFill>
              </a:defRPr>
            </a:lvl1pPr>
          </a:lstStyle>
          <a:p>
            <a:r>
              <a:rPr lang="en-US" dirty="0"/>
              <a:t>Click icon to insert footage</a:t>
            </a:r>
          </a:p>
        </p:txBody>
      </p:sp>
    </p:spTree>
    <p:extLst>
      <p:ext uri="{BB962C8B-B14F-4D97-AF65-F5344CB8AC3E}">
        <p14:creationId xmlns:p14="http://schemas.microsoft.com/office/powerpoint/2010/main" val="1326082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6420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6" name="Title 5"/>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3" name="Text Placeholder 2"/>
          <p:cNvSpPr>
            <a:spLocks noGrp="1"/>
          </p:cNvSpPr>
          <p:nvPr>
            <p:ph type="body" sz="quarter" idx="10"/>
          </p:nvPr>
        </p:nvSpPr>
        <p:spPr>
          <a:xfrm>
            <a:off x="469371" y="1466850"/>
            <a:ext cx="8206318"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1"/>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2134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5394325" y="1466850"/>
            <a:ext cx="3281364" cy="3228976"/>
          </a:xfrm>
          <a:prstGeom prst="rect">
            <a:avLst/>
          </a:prstGeom>
          <a:noFill/>
        </p:spPr>
        <p:txBody>
          <a:bodyPr lIns="0" tIns="0" rIns="0" bIns="0" anchor="ctr" anchorCtr="1"/>
          <a:lstStyle>
            <a:lvl1pPr marL="0" indent="0">
              <a:buNone/>
              <a:defRPr sz="1200" baseline="0">
                <a:solidFill>
                  <a:srgbClr val="00A7B5"/>
                </a:solidFill>
              </a:defRPr>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1"/>
          </p:nvPr>
        </p:nvSpPr>
        <p:spPr>
          <a:xfrm>
            <a:off x="469369" y="1466850"/>
            <a:ext cx="4691594"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37962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5"/>
          </p:nvPr>
        </p:nvSpPr>
        <p:spPr>
          <a:xfrm>
            <a:off x="4754880" y="1466849"/>
            <a:ext cx="3920808" cy="3228975"/>
          </a:xfrm>
        </p:spPr>
        <p:txBody>
          <a:bodyPr anchor="ctr" anchorCtr="1"/>
          <a:lstStyle>
            <a:lvl1pPr marL="0" indent="0" algn="ctr">
              <a:buNone/>
              <a:defRPr>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a:cxnSpLocks/>
          </p:cNvCxnSpPr>
          <p:nvPr userDrawn="1"/>
        </p:nvCxnSpPr>
        <p:spPr>
          <a:xfrm>
            <a:off x="4593047" y="1466850"/>
            <a:ext cx="15498" cy="322897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71996" y="359571"/>
            <a:ext cx="8203692" cy="843754"/>
          </a:xfrm>
          <a:prstGeom prst="rect">
            <a:avLst/>
          </a:prstGeom>
        </p:spPr>
        <p:txBody>
          <a:bodyPr/>
          <a:lstStyle/>
          <a:p>
            <a:r>
              <a:rPr lang="en-US" dirty="0"/>
              <a:t>Click to edit Master title style</a:t>
            </a:r>
            <a:endParaRPr lang="en-GB" dirty="0"/>
          </a:p>
        </p:txBody>
      </p:sp>
      <p:sp>
        <p:nvSpPr>
          <p:cNvPr id="7" name="Text Placeholder 6"/>
          <p:cNvSpPr>
            <a:spLocks noGrp="1"/>
          </p:cNvSpPr>
          <p:nvPr>
            <p:ph type="body" sz="quarter" idx="16"/>
          </p:nvPr>
        </p:nvSpPr>
        <p:spPr>
          <a:xfrm>
            <a:off x="469371" y="1466849"/>
            <a:ext cx="3988330" cy="3228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Freeform 5"/>
          <p:cNvSpPr>
            <a:spLocks noEditPoints="1"/>
          </p:cNvSpPr>
          <p:nvPr userDrawn="1"/>
        </p:nvSpPr>
        <p:spPr bwMode="auto">
          <a:xfrm>
            <a:off x="6535738" y="1593852"/>
            <a:ext cx="361950"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30" tIns="45715" rIns="91430" bIns="45715" numCol="1" anchor="t" anchorCtr="0" compatLnSpc="1">
            <a:prstTxWarp prst="textNoShape">
              <a:avLst/>
            </a:prstTxWarp>
          </a:bodyPr>
          <a:lstStyle/>
          <a:p>
            <a:pPr defTabSz="457142"/>
            <a:endParaRPr lang="en-GB">
              <a:solidFill>
                <a:prstClr val="black"/>
              </a:solidFill>
            </a:endParaRPr>
          </a:p>
        </p:txBody>
      </p:sp>
      <p:sp>
        <p:nvSpPr>
          <p:cNvPr id="15" name="Freeform 9"/>
          <p:cNvSpPr>
            <a:spLocks noEditPoints="1"/>
          </p:cNvSpPr>
          <p:nvPr userDrawn="1"/>
        </p:nvSpPr>
        <p:spPr bwMode="auto">
          <a:xfrm>
            <a:off x="6535738" y="4140205"/>
            <a:ext cx="361950"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30" tIns="45715" rIns="91430" bIns="45715" numCol="1" anchor="t" anchorCtr="0" compatLnSpc="1">
            <a:prstTxWarp prst="textNoShape">
              <a:avLst/>
            </a:prstTxWarp>
          </a:bodyPr>
          <a:lstStyle/>
          <a:p>
            <a:pPr defTabSz="457142"/>
            <a:endParaRPr lang="en-GB">
              <a:solidFill>
                <a:prstClr val="black"/>
              </a:solidFill>
            </a:endParaRPr>
          </a:p>
        </p:txBody>
      </p:sp>
      <p:sp>
        <p:nvSpPr>
          <p:cNvPr id="3" name="Slide Number Placeholder 2"/>
          <p:cNvSpPr>
            <a:spLocks noGrp="1"/>
          </p:cNvSpPr>
          <p:nvPr>
            <p:ph type="sldNum" sz="quarter" idx="17"/>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02681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2" name="Rectangle 1"/>
          <p:cNvSpPr/>
          <p:nvPr userDrawn="1"/>
        </p:nvSpPr>
        <p:spPr>
          <a:xfrm>
            <a:off x="4679950" y="1466852"/>
            <a:ext cx="3996000" cy="3228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dirty="0">
              <a:solidFill>
                <a:prstClr val="white"/>
              </a:solidFill>
            </a:endParaRPr>
          </a:p>
        </p:txBody>
      </p:sp>
      <p:sp>
        <p:nvSpPr>
          <p:cNvPr id="8" name="Picture Placeholder 7"/>
          <p:cNvSpPr>
            <a:spLocks noGrp="1"/>
          </p:cNvSpPr>
          <p:nvPr>
            <p:ph type="pic" sz="quarter" idx="17" hasCustomPrompt="1"/>
          </p:nvPr>
        </p:nvSpPr>
        <p:spPr>
          <a:xfrm>
            <a:off x="468318" y="1466851"/>
            <a:ext cx="3989387" cy="3228974"/>
          </a:xfrm>
          <a:noFill/>
        </p:spPr>
        <p:txBody>
          <a:bodyPr anchor="ctr" anchorCtr="1"/>
          <a:lstStyle>
            <a:lvl1pPr marL="0" marR="0" indent="0" algn="l" defTabSz="457142" rtl="0" eaLnBrk="1" fontAlgn="auto" latinLnBrk="0" hangingPunct="1">
              <a:lnSpc>
                <a:spcPct val="100000"/>
              </a:lnSpc>
              <a:spcBef>
                <a:spcPts val="576"/>
              </a:spcBef>
              <a:spcAft>
                <a:spcPts val="0"/>
              </a:spcAft>
              <a:buClr>
                <a:schemeClr val="accent1"/>
              </a:buClr>
              <a:buSzTx/>
              <a:buFont typeface="Arial"/>
              <a:buNone/>
              <a:tabLst/>
              <a:defRPr sz="1200">
                <a:solidFill>
                  <a:schemeClr val="accent3"/>
                </a:solidFill>
              </a:defRPr>
            </a:lvl1pPr>
          </a:lstStyle>
          <a:p>
            <a:pPr marL="0" marR="0" lvl="0" indent="0" algn="l" defTabSz="457142" rtl="0" eaLnBrk="1" fontAlgn="auto" latinLnBrk="0" hangingPunct="1">
              <a:lnSpc>
                <a:spcPct val="100000"/>
              </a:lnSpc>
              <a:spcBef>
                <a:spcPts val="576"/>
              </a:spcBef>
              <a:spcAft>
                <a:spcPts val="0"/>
              </a:spcAft>
              <a:buClr>
                <a:schemeClr val="accent1"/>
              </a:buClr>
              <a:buSzTx/>
              <a:buFont typeface="Arial"/>
              <a:buNone/>
              <a:tabLst/>
              <a:defRPr/>
            </a:pPr>
            <a:r>
              <a:rPr lang="en-US" dirty="0"/>
              <a:t>Click icon to insert illustration</a:t>
            </a:r>
          </a:p>
        </p:txBody>
      </p:sp>
      <p:sp>
        <p:nvSpPr>
          <p:cNvPr id="7" name="Title 6"/>
          <p:cNvSpPr>
            <a:spLocks noGrp="1"/>
          </p:cNvSpPr>
          <p:nvPr userDrawn="1">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Freeform 5"/>
          <p:cNvSpPr>
            <a:spLocks noEditPoints="1"/>
          </p:cNvSpPr>
          <p:nvPr userDrawn="1"/>
        </p:nvSpPr>
        <p:spPr bwMode="auto">
          <a:xfrm>
            <a:off x="6475413" y="1544639"/>
            <a:ext cx="411162" cy="303213"/>
          </a:xfrm>
          <a:custGeom>
            <a:avLst/>
            <a:gdLst>
              <a:gd name="T0" fmla="*/ 954 w 954"/>
              <a:gd name="T1" fmla="*/ 497 h 711"/>
              <a:gd name="T2" fmla="*/ 954 w 954"/>
              <a:gd name="T3" fmla="*/ 497 h 711"/>
              <a:gd name="T4" fmla="*/ 744 w 954"/>
              <a:gd name="T5" fmla="*/ 291 h 711"/>
              <a:gd name="T6" fmla="*/ 690 w 954"/>
              <a:gd name="T7" fmla="*/ 305 h 711"/>
              <a:gd name="T8" fmla="*/ 943 w 954"/>
              <a:gd name="T9" fmla="*/ 134 h 711"/>
              <a:gd name="T10" fmla="*/ 943 w 954"/>
              <a:gd name="T11" fmla="*/ 0 h 711"/>
              <a:gd name="T12" fmla="*/ 510 w 954"/>
              <a:gd name="T13" fmla="*/ 439 h 711"/>
              <a:gd name="T14" fmla="*/ 744 w 954"/>
              <a:gd name="T15" fmla="*/ 711 h 711"/>
              <a:gd name="T16" fmla="*/ 954 w 954"/>
              <a:gd name="T17" fmla="*/ 497 h 711"/>
              <a:gd name="T18" fmla="*/ 444 w 954"/>
              <a:gd name="T19" fmla="*/ 497 h 711"/>
              <a:gd name="T20" fmla="*/ 444 w 954"/>
              <a:gd name="T21" fmla="*/ 497 h 711"/>
              <a:gd name="T22" fmla="*/ 234 w 954"/>
              <a:gd name="T23" fmla="*/ 291 h 711"/>
              <a:gd name="T24" fmla="*/ 180 w 954"/>
              <a:gd name="T25" fmla="*/ 305 h 711"/>
              <a:gd name="T26" fmla="*/ 433 w 954"/>
              <a:gd name="T27" fmla="*/ 134 h 711"/>
              <a:gd name="T28" fmla="*/ 433 w 954"/>
              <a:gd name="T29" fmla="*/ 0 h 711"/>
              <a:gd name="T30" fmla="*/ 0 w 954"/>
              <a:gd name="T31" fmla="*/ 439 h 711"/>
              <a:gd name="T32" fmla="*/ 234 w 954"/>
              <a:gd name="T33" fmla="*/ 711 h 711"/>
              <a:gd name="T34" fmla="*/ 444 w 954"/>
              <a:gd name="T35" fmla="*/ 49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1">
                <a:moveTo>
                  <a:pt x="954" y="497"/>
                </a:moveTo>
                <a:lnTo>
                  <a:pt x="954" y="497"/>
                </a:lnTo>
                <a:cubicBezTo>
                  <a:pt x="954" y="382"/>
                  <a:pt x="872" y="291"/>
                  <a:pt x="744" y="291"/>
                </a:cubicBezTo>
                <a:cubicBezTo>
                  <a:pt x="722" y="291"/>
                  <a:pt x="695" y="299"/>
                  <a:pt x="690" y="305"/>
                </a:cubicBezTo>
                <a:cubicBezTo>
                  <a:pt x="701" y="222"/>
                  <a:pt x="766" y="134"/>
                  <a:pt x="943" y="134"/>
                </a:cubicBezTo>
                <a:lnTo>
                  <a:pt x="943" y="0"/>
                </a:lnTo>
                <a:cubicBezTo>
                  <a:pt x="668" y="2"/>
                  <a:pt x="510" y="118"/>
                  <a:pt x="510" y="439"/>
                </a:cubicBezTo>
                <a:cubicBezTo>
                  <a:pt x="510" y="601"/>
                  <a:pt x="602" y="711"/>
                  <a:pt x="744" y="711"/>
                </a:cubicBezTo>
                <a:cubicBezTo>
                  <a:pt x="862" y="711"/>
                  <a:pt x="954" y="615"/>
                  <a:pt x="954" y="497"/>
                </a:cubicBezTo>
                <a:close/>
                <a:moveTo>
                  <a:pt x="444" y="497"/>
                </a:moveTo>
                <a:lnTo>
                  <a:pt x="444" y="497"/>
                </a:lnTo>
                <a:cubicBezTo>
                  <a:pt x="444" y="382"/>
                  <a:pt x="362" y="291"/>
                  <a:pt x="234" y="291"/>
                </a:cubicBezTo>
                <a:cubicBezTo>
                  <a:pt x="212" y="291"/>
                  <a:pt x="185" y="299"/>
                  <a:pt x="180" y="305"/>
                </a:cubicBezTo>
                <a:cubicBezTo>
                  <a:pt x="190" y="222"/>
                  <a:pt x="256" y="134"/>
                  <a:pt x="433" y="134"/>
                </a:cubicBezTo>
                <a:lnTo>
                  <a:pt x="433" y="0"/>
                </a:lnTo>
                <a:cubicBezTo>
                  <a:pt x="158" y="2"/>
                  <a:pt x="0" y="118"/>
                  <a:pt x="0" y="439"/>
                </a:cubicBezTo>
                <a:cubicBezTo>
                  <a:pt x="0" y="601"/>
                  <a:pt x="92" y="711"/>
                  <a:pt x="234" y="711"/>
                </a:cubicBezTo>
                <a:cubicBezTo>
                  <a:pt x="351" y="711"/>
                  <a:pt x="444" y="615"/>
                  <a:pt x="444" y="497"/>
                </a:cubicBezTo>
                <a:close/>
              </a:path>
            </a:pathLst>
          </a:custGeom>
          <a:solidFill>
            <a:schemeClr val="bg1"/>
          </a:solidFill>
          <a:ln w="0">
            <a:noFill/>
            <a:prstDash val="solid"/>
            <a:round/>
            <a:headEnd/>
            <a:tailEnd/>
          </a:ln>
        </p:spPr>
        <p:txBody>
          <a:bodyPr vert="horz" wrap="square" lIns="91430" tIns="45715" rIns="91430" bIns="45715" numCol="1" anchor="t" anchorCtr="0" compatLnSpc="1">
            <a:prstTxWarp prst="textNoShape">
              <a:avLst/>
            </a:prstTxWarp>
          </a:bodyPr>
          <a:lstStyle/>
          <a:p>
            <a:pPr defTabSz="457142"/>
            <a:endParaRPr lang="en-GB" dirty="0">
              <a:solidFill>
                <a:prstClr val="black"/>
              </a:solidFill>
            </a:endParaRPr>
          </a:p>
        </p:txBody>
      </p:sp>
      <p:grpSp>
        <p:nvGrpSpPr>
          <p:cNvPr id="6" name="Group 8"/>
          <p:cNvGrpSpPr>
            <a:grpSpLocks noChangeAspect="1"/>
          </p:cNvGrpSpPr>
          <p:nvPr userDrawn="1"/>
        </p:nvGrpSpPr>
        <p:grpSpPr bwMode="auto">
          <a:xfrm>
            <a:off x="6475413" y="4264026"/>
            <a:ext cx="404812" cy="298450"/>
            <a:chOff x="4079" y="2686"/>
            <a:chExt cx="255" cy="188"/>
          </a:xfrm>
        </p:grpSpPr>
        <p:sp>
          <p:nvSpPr>
            <p:cNvPr id="9" name="AutoShape 7"/>
            <p:cNvSpPr>
              <a:spLocks noChangeAspect="1" noChangeArrowheads="1" noTextEdit="1"/>
            </p:cNvSpPr>
            <p:nvPr/>
          </p:nvSpPr>
          <p:spPr bwMode="auto">
            <a:xfrm>
              <a:off x="4079" y="2686"/>
              <a:ext cx="25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42"/>
              <a:endParaRPr lang="en-GB">
                <a:solidFill>
                  <a:prstClr val="black"/>
                </a:solidFill>
              </a:endParaRPr>
            </a:p>
          </p:txBody>
        </p:sp>
        <p:sp>
          <p:nvSpPr>
            <p:cNvPr id="10" name="Freeform 9"/>
            <p:cNvSpPr>
              <a:spLocks noEditPoints="1"/>
            </p:cNvSpPr>
            <p:nvPr/>
          </p:nvSpPr>
          <p:spPr bwMode="auto">
            <a:xfrm>
              <a:off x="4079" y="2685"/>
              <a:ext cx="259" cy="192"/>
            </a:xfrm>
            <a:custGeom>
              <a:avLst/>
              <a:gdLst>
                <a:gd name="T0" fmla="*/ 0 w 954"/>
                <a:gd name="T1" fmla="*/ 214 h 712"/>
                <a:gd name="T2" fmla="*/ 0 w 954"/>
                <a:gd name="T3" fmla="*/ 214 h 712"/>
                <a:gd name="T4" fmla="*/ 210 w 954"/>
                <a:gd name="T5" fmla="*/ 420 h 712"/>
                <a:gd name="T6" fmla="*/ 264 w 954"/>
                <a:gd name="T7" fmla="*/ 406 h 712"/>
                <a:gd name="T8" fmla="*/ 10 w 954"/>
                <a:gd name="T9" fmla="*/ 577 h 712"/>
                <a:gd name="T10" fmla="*/ 10 w 954"/>
                <a:gd name="T11" fmla="*/ 712 h 712"/>
                <a:gd name="T12" fmla="*/ 444 w 954"/>
                <a:gd name="T13" fmla="*/ 272 h 712"/>
                <a:gd name="T14" fmla="*/ 210 w 954"/>
                <a:gd name="T15" fmla="*/ 0 h 712"/>
                <a:gd name="T16" fmla="*/ 0 w 954"/>
                <a:gd name="T17" fmla="*/ 214 h 712"/>
                <a:gd name="T18" fmla="*/ 510 w 954"/>
                <a:gd name="T19" fmla="*/ 214 h 712"/>
                <a:gd name="T20" fmla="*/ 510 w 954"/>
                <a:gd name="T21" fmla="*/ 214 h 712"/>
                <a:gd name="T22" fmla="*/ 720 w 954"/>
                <a:gd name="T23" fmla="*/ 420 h 712"/>
                <a:gd name="T24" fmla="*/ 774 w 954"/>
                <a:gd name="T25" fmla="*/ 406 h 712"/>
                <a:gd name="T26" fmla="*/ 521 w 954"/>
                <a:gd name="T27" fmla="*/ 577 h 712"/>
                <a:gd name="T28" fmla="*/ 521 w 954"/>
                <a:gd name="T29" fmla="*/ 712 h 712"/>
                <a:gd name="T30" fmla="*/ 954 w 954"/>
                <a:gd name="T31" fmla="*/ 272 h 712"/>
                <a:gd name="T32" fmla="*/ 720 w 954"/>
                <a:gd name="T33" fmla="*/ 0 h 712"/>
                <a:gd name="T34" fmla="*/ 510 w 954"/>
                <a:gd name="T35" fmla="*/ 2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2">
                  <a:moveTo>
                    <a:pt x="0" y="214"/>
                  </a:moveTo>
                  <a:lnTo>
                    <a:pt x="0" y="214"/>
                  </a:lnTo>
                  <a:cubicBezTo>
                    <a:pt x="0" y="329"/>
                    <a:pt x="81" y="420"/>
                    <a:pt x="210" y="420"/>
                  </a:cubicBezTo>
                  <a:cubicBezTo>
                    <a:pt x="231" y="420"/>
                    <a:pt x="259" y="412"/>
                    <a:pt x="264" y="406"/>
                  </a:cubicBezTo>
                  <a:cubicBezTo>
                    <a:pt x="253" y="489"/>
                    <a:pt x="188" y="577"/>
                    <a:pt x="10" y="577"/>
                  </a:cubicBezTo>
                  <a:lnTo>
                    <a:pt x="10" y="712"/>
                  </a:lnTo>
                  <a:cubicBezTo>
                    <a:pt x="286" y="709"/>
                    <a:pt x="444" y="593"/>
                    <a:pt x="444" y="272"/>
                  </a:cubicBezTo>
                  <a:cubicBezTo>
                    <a:pt x="444" y="109"/>
                    <a:pt x="351" y="0"/>
                    <a:pt x="210" y="0"/>
                  </a:cubicBezTo>
                  <a:cubicBezTo>
                    <a:pt x="92" y="0"/>
                    <a:pt x="0" y="96"/>
                    <a:pt x="0" y="214"/>
                  </a:cubicBezTo>
                  <a:close/>
                  <a:moveTo>
                    <a:pt x="510" y="214"/>
                  </a:moveTo>
                  <a:lnTo>
                    <a:pt x="510" y="214"/>
                  </a:lnTo>
                  <a:cubicBezTo>
                    <a:pt x="510" y="329"/>
                    <a:pt x="591" y="420"/>
                    <a:pt x="720" y="420"/>
                  </a:cubicBezTo>
                  <a:cubicBezTo>
                    <a:pt x="741" y="420"/>
                    <a:pt x="769" y="412"/>
                    <a:pt x="774" y="406"/>
                  </a:cubicBezTo>
                  <a:cubicBezTo>
                    <a:pt x="763" y="489"/>
                    <a:pt x="698" y="577"/>
                    <a:pt x="521" y="577"/>
                  </a:cubicBezTo>
                  <a:lnTo>
                    <a:pt x="521" y="712"/>
                  </a:lnTo>
                  <a:cubicBezTo>
                    <a:pt x="796" y="709"/>
                    <a:pt x="954" y="593"/>
                    <a:pt x="954" y="272"/>
                  </a:cubicBezTo>
                  <a:cubicBezTo>
                    <a:pt x="954" y="109"/>
                    <a:pt x="862" y="0"/>
                    <a:pt x="720" y="0"/>
                  </a:cubicBezTo>
                  <a:cubicBezTo>
                    <a:pt x="602" y="0"/>
                    <a:pt x="510" y="96"/>
                    <a:pt x="510" y="2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142"/>
              <a:endParaRPr lang="en-GB">
                <a:solidFill>
                  <a:prstClr val="black"/>
                </a:solidFill>
              </a:endParaRPr>
            </a:p>
          </p:txBody>
        </p:sp>
      </p:grpSp>
      <p:sp>
        <p:nvSpPr>
          <p:cNvPr id="11" name="Text Placeholder 4"/>
          <p:cNvSpPr>
            <a:spLocks noGrp="1"/>
          </p:cNvSpPr>
          <p:nvPr>
            <p:ph type="body" sz="quarter" idx="18"/>
          </p:nvPr>
        </p:nvSpPr>
        <p:spPr>
          <a:xfrm>
            <a:off x="4679950" y="1466849"/>
            <a:ext cx="3995738" cy="3228975"/>
          </a:xfrm>
          <a:noFill/>
        </p:spPr>
        <p:txBody>
          <a:bodyPr lIns="71993" tIns="71993" rIns="71993" bIns="71993" anchor="ctr" anchorCtr="1"/>
          <a:lstStyle>
            <a:lvl1pPr marL="0" indent="0" algn="ctr">
              <a:buNone/>
              <a:defRPr>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9"/>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8155733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13" name="Text Placeholder 12"/>
          <p:cNvSpPr>
            <a:spLocks noGrp="1"/>
          </p:cNvSpPr>
          <p:nvPr>
            <p:ph type="body" sz="quarter" idx="10"/>
          </p:nvPr>
        </p:nvSpPr>
        <p:spPr>
          <a:xfrm>
            <a:off x="469374" y="1466853"/>
            <a:ext cx="3988331"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14"/>
          <p:cNvSpPr>
            <a:spLocks noGrp="1"/>
          </p:cNvSpPr>
          <p:nvPr>
            <p:ph type="body" sz="quarter" idx="11"/>
          </p:nvPr>
        </p:nvSpPr>
        <p:spPr>
          <a:xfrm>
            <a:off x="4679950" y="1466853"/>
            <a:ext cx="3996000"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75014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olumn graphic and text">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468312" y="1455738"/>
            <a:ext cx="1879200" cy="1223962"/>
          </a:xfrm>
          <a:prstGeom prst="rect">
            <a:avLst/>
          </a:prstGeom>
          <a:noFill/>
        </p:spPr>
        <p:txBody>
          <a:bodyPr lIns="0" tIns="0" rIns="0" bIns="0" anchor="ctr" anchorCtr="1"/>
          <a:lstStyle>
            <a:lvl1pPr marL="0" marR="0" indent="0" algn="ctr" defTabSz="457142" rtl="0" eaLnBrk="1" fontAlgn="auto" latinLnBrk="0" hangingPunct="1">
              <a:lnSpc>
                <a:spcPct val="100000"/>
              </a:lnSpc>
              <a:spcBef>
                <a:spcPts val="576"/>
              </a:spcBef>
              <a:spcAft>
                <a:spcPts val="0"/>
              </a:spcAft>
              <a:buClr>
                <a:schemeClr val="accent1"/>
              </a:buClr>
              <a:buSzTx/>
              <a:buFont typeface="Arial"/>
              <a:buNone/>
              <a:tabLst/>
              <a:defRPr sz="1200" baseline="0">
                <a:solidFill>
                  <a:srgbClr val="00A7B5"/>
                </a:solidFill>
              </a:defRPr>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20" name="Text Placeholder 19"/>
          <p:cNvSpPr>
            <a:spLocks noGrp="1"/>
          </p:cNvSpPr>
          <p:nvPr>
            <p:ph type="body" sz="quarter" idx="22"/>
          </p:nvPr>
        </p:nvSpPr>
        <p:spPr>
          <a:xfrm>
            <a:off x="468312"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0" name="Picture Placeholder 2"/>
          <p:cNvSpPr>
            <a:spLocks noGrp="1"/>
          </p:cNvSpPr>
          <p:nvPr>
            <p:ph type="pic" idx="23" hasCustomPrompt="1"/>
          </p:nvPr>
        </p:nvSpPr>
        <p:spPr>
          <a:xfrm>
            <a:off x="2577758"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r>
              <a:rPr lang="en-US" dirty="0"/>
              <a:t>Click icon to insert illustration</a:t>
            </a:r>
          </a:p>
        </p:txBody>
      </p:sp>
      <p:sp>
        <p:nvSpPr>
          <p:cNvPr id="31" name="Text Placeholder 19"/>
          <p:cNvSpPr>
            <a:spLocks noGrp="1"/>
          </p:cNvSpPr>
          <p:nvPr>
            <p:ph type="body" sz="quarter" idx="24"/>
          </p:nvPr>
        </p:nvSpPr>
        <p:spPr>
          <a:xfrm>
            <a:off x="2577758"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2" name="Picture Placeholder 2"/>
          <p:cNvSpPr>
            <a:spLocks noGrp="1"/>
          </p:cNvSpPr>
          <p:nvPr>
            <p:ph type="pic" idx="25" hasCustomPrompt="1"/>
          </p:nvPr>
        </p:nvSpPr>
        <p:spPr>
          <a:xfrm>
            <a:off x="4687204"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r>
              <a:rPr lang="en-US" dirty="0"/>
              <a:t>Click icon to insert illustration</a:t>
            </a:r>
          </a:p>
        </p:txBody>
      </p:sp>
      <p:sp>
        <p:nvSpPr>
          <p:cNvPr id="33" name="Text Placeholder 19"/>
          <p:cNvSpPr>
            <a:spLocks noGrp="1"/>
          </p:cNvSpPr>
          <p:nvPr>
            <p:ph type="body" sz="quarter" idx="26"/>
          </p:nvPr>
        </p:nvSpPr>
        <p:spPr>
          <a:xfrm>
            <a:off x="4687204"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4" name="Picture Placeholder 2"/>
          <p:cNvSpPr>
            <a:spLocks noGrp="1"/>
          </p:cNvSpPr>
          <p:nvPr>
            <p:ph type="pic" idx="27" hasCustomPrompt="1"/>
          </p:nvPr>
        </p:nvSpPr>
        <p:spPr>
          <a:xfrm>
            <a:off x="6796651"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r>
              <a:rPr lang="en-US" dirty="0"/>
              <a:t>Click icon to insert illustration</a:t>
            </a:r>
          </a:p>
        </p:txBody>
      </p:sp>
      <p:sp>
        <p:nvSpPr>
          <p:cNvPr id="35" name="Text Placeholder 19"/>
          <p:cNvSpPr>
            <a:spLocks noGrp="1"/>
          </p:cNvSpPr>
          <p:nvPr>
            <p:ph type="body" sz="quarter" idx="28"/>
          </p:nvPr>
        </p:nvSpPr>
        <p:spPr>
          <a:xfrm>
            <a:off x="6796651"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4" name="Slide Number Placeholder 3"/>
          <p:cNvSpPr>
            <a:spLocks noGrp="1"/>
          </p:cNvSpPr>
          <p:nvPr>
            <p:ph type="sldNum" sz="quarter" idx="29"/>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8986997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rple Quote">
    <p:spTree>
      <p:nvGrpSpPr>
        <p:cNvPr id="1" name=""/>
        <p:cNvGrpSpPr/>
        <p:nvPr/>
      </p:nvGrpSpPr>
      <p:grpSpPr>
        <a:xfrm>
          <a:off x="0" y="0"/>
          <a:ext cx="0" cy="0"/>
          <a:chOff x="0" y="0"/>
          <a:chExt cx="0" cy="0"/>
        </a:xfrm>
      </p:grpSpPr>
      <p:sp>
        <p:nvSpPr>
          <p:cNvPr id="6" name="Rectangle 5"/>
          <p:cNvSpPr/>
          <p:nvPr userDrawn="1"/>
        </p:nvSpPr>
        <p:spPr>
          <a:xfrm>
            <a:off x="0" y="0"/>
            <a:ext cx="9144000" cy="469582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US" dirty="0">
              <a:solidFill>
                <a:prstClr val="white"/>
              </a:solidFill>
            </a:endParaRPr>
          </a:p>
        </p:txBody>
      </p:sp>
      <p:sp>
        <p:nvSpPr>
          <p:cNvPr id="10" name="Text Placeholder 4"/>
          <p:cNvSpPr>
            <a:spLocks noGrp="1"/>
          </p:cNvSpPr>
          <p:nvPr>
            <p:ph type="body" sz="quarter" idx="18"/>
          </p:nvPr>
        </p:nvSpPr>
        <p:spPr>
          <a:xfrm>
            <a:off x="0" y="2"/>
            <a:ext cx="9144000" cy="4695825"/>
          </a:xfrm>
          <a:noFill/>
        </p:spPr>
        <p:txBody>
          <a:bodyPr lIns="0" tIns="0" rIns="0" bIns="0" anchor="ctr" anchorCtr="1"/>
          <a:lstStyle>
            <a:lvl1pPr marL="0" indent="0" algn="ctr">
              <a:buClr>
                <a:schemeClr val="bg1"/>
              </a:buClr>
              <a:buNone/>
              <a:defRPr>
                <a:solidFill>
                  <a:schemeClr val="bg1"/>
                </a:solidFill>
              </a:defRPr>
            </a:lvl1pPr>
            <a:lvl2pPr marL="0" indent="0" algn="ctr">
              <a:buClr>
                <a:schemeClr val="bg1"/>
              </a:buCl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Freeform 5"/>
          <p:cNvSpPr>
            <a:spLocks noEditPoints="1"/>
          </p:cNvSpPr>
          <p:nvPr userDrawn="1"/>
        </p:nvSpPr>
        <p:spPr bwMode="auto">
          <a:xfrm>
            <a:off x="4318001"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bg1"/>
          </a:solidFill>
          <a:ln w="0">
            <a:noFill/>
            <a:prstDash val="solid"/>
            <a:round/>
            <a:headEnd/>
            <a:tailEnd/>
          </a:ln>
        </p:spPr>
        <p:txBody>
          <a:bodyPr vert="horz" wrap="square" lIns="91430" tIns="45715" rIns="91430" bIns="45715" numCol="1" anchor="t" anchorCtr="0" compatLnSpc="1">
            <a:prstTxWarp prst="textNoShape">
              <a:avLst/>
            </a:prstTxWarp>
          </a:bodyPr>
          <a:lstStyle/>
          <a:p>
            <a:pPr defTabSz="457142"/>
            <a:endParaRPr lang="en-GB">
              <a:solidFill>
                <a:prstClr val="black"/>
              </a:solidFill>
            </a:endParaRPr>
          </a:p>
        </p:txBody>
      </p:sp>
      <p:sp>
        <p:nvSpPr>
          <p:cNvPr id="14" name="Freeform 9"/>
          <p:cNvSpPr>
            <a:spLocks noEditPoints="1"/>
          </p:cNvSpPr>
          <p:nvPr userDrawn="1"/>
        </p:nvSpPr>
        <p:spPr bwMode="auto">
          <a:xfrm>
            <a:off x="4318001"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bg1"/>
          </a:solidFill>
          <a:ln w="0">
            <a:noFill/>
            <a:prstDash val="solid"/>
            <a:round/>
            <a:headEnd/>
            <a:tailEnd/>
          </a:ln>
        </p:spPr>
        <p:txBody>
          <a:bodyPr vert="horz" wrap="square" lIns="91430" tIns="45715" rIns="91430" bIns="45715" numCol="1" anchor="t" anchorCtr="0" compatLnSpc="1">
            <a:prstTxWarp prst="textNoShape">
              <a:avLst/>
            </a:prstTxWarp>
          </a:bodyPr>
          <a:lstStyle/>
          <a:p>
            <a:pPr defTabSz="457142"/>
            <a:endParaRPr lang="en-GB">
              <a:solidFill>
                <a:prstClr val="black"/>
              </a:solidFill>
            </a:endParaRPr>
          </a:p>
        </p:txBody>
      </p:sp>
      <p:sp>
        <p:nvSpPr>
          <p:cNvPr id="3" name="Slide Number Placeholder 2"/>
          <p:cNvSpPr>
            <a:spLocks noGrp="1"/>
          </p:cNvSpPr>
          <p:nvPr>
            <p:ph type="sldNum" sz="quarter" idx="19"/>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4871075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lour Curved Photo">
    <p:spTree>
      <p:nvGrpSpPr>
        <p:cNvPr id="1" name=""/>
        <p:cNvGrpSpPr/>
        <p:nvPr/>
      </p:nvGrpSpPr>
      <p:grpSpPr>
        <a:xfrm>
          <a:off x="0" y="0"/>
          <a:ext cx="0" cy="0"/>
          <a:chOff x="0" y="0"/>
          <a:chExt cx="0" cy="0"/>
        </a:xfrm>
      </p:grpSpPr>
      <p:sp>
        <p:nvSpPr>
          <p:cNvPr id="5" name="Copyright"/>
          <p:cNvSpPr txBox="1"/>
          <p:nvPr userDrawn="1"/>
        </p:nvSpPr>
        <p:spPr>
          <a:xfrm>
            <a:off x="472019" y="4905630"/>
            <a:ext cx="2411875" cy="184666"/>
          </a:xfrm>
          <a:prstGeom prst="rect">
            <a:avLst/>
          </a:prstGeom>
          <a:noFill/>
        </p:spPr>
        <p:txBody>
          <a:bodyPr wrap="square" lIns="0" tIns="45698" rIns="0" bIns="45698" rtlCol="0" anchor="ctr" anchorCtr="0">
            <a:noAutofit/>
          </a:bodyPr>
          <a:lstStyle/>
          <a:p>
            <a:pPr algn="l"/>
            <a:r>
              <a:rPr lang="en-US" sz="600">
                <a:solidFill>
                  <a:schemeClr val="tx1"/>
                </a:solidFill>
              </a:rPr>
              <a:t>©</a:t>
            </a:r>
            <a:r>
              <a:rPr lang="sr-Cyrl-RS" sz="600">
                <a:solidFill>
                  <a:schemeClr val="tx1"/>
                </a:solidFill>
              </a:rPr>
              <a:t>2022</a:t>
            </a:r>
            <a:r>
              <a:rPr lang="en-US" sz="600">
                <a:solidFill>
                  <a:schemeClr val="tx1"/>
                </a:solidFill>
              </a:rPr>
              <a:t> Grant Thornton Srbija. All rights reserved.</a:t>
            </a:r>
            <a:endParaRPr lang="en-GB" sz="600" dirty="0">
              <a:solidFill>
                <a:schemeClr val="tx1"/>
              </a:solidFill>
            </a:endParaRPr>
          </a:p>
        </p:txBody>
      </p:sp>
      <p:cxnSp>
        <p:nvCxnSpPr>
          <p:cNvPr id="6" name="Straight Connector 5"/>
          <p:cNvCxnSpPr/>
          <p:nvPr userDrawn="1"/>
        </p:nvCxnSpPr>
        <p:spPr>
          <a:xfrm>
            <a:off x="46940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8" name="Rectangle 1"/>
          <p:cNvSpPr/>
          <p:nvPr userDrawn="1"/>
        </p:nvSpPr>
        <p:spPr>
          <a:xfrm>
            <a:off x="4457701" y="1203325"/>
            <a:ext cx="4686300" cy="39624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653173" y="1169622"/>
                  <a:pt x="2987031" y="120528"/>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US" dirty="0"/>
          </a:p>
        </p:txBody>
      </p:sp>
      <p:sp>
        <p:nvSpPr>
          <p:cNvPr id="13" name="Text Placeholder 21"/>
          <p:cNvSpPr>
            <a:spLocks noGrp="1"/>
          </p:cNvSpPr>
          <p:nvPr>
            <p:ph type="body" sz="quarter" idx="10" hasCustomPrompt="1"/>
          </p:nvPr>
        </p:nvSpPr>
        <p:spPr>
          <a:xfrm>
            <a:off x="470699" y="3307105"/>
            <a:ext cx="4029864" cy="367445"/>
          </a:xfrm>
          <a:prstGeom prst="rect">
            <a:avLst/>
          </a:prstGeom>
        </p:spPr>
        <p:txBody>
          <a:bodyPr vert="horz" lIns="0" tIns="45698" rIns="91396" bIns="45698"/>
          <a:lstStyle>
            <a:lvl1pPr marL="0" indent="0">
              <a:buNone/>
              <a:defRPr sz="2000" b="1">
                <a:solidFill>
                  <a:srgbClr val="00A7B5"/>
                </a:solidFill>
              </a:defRPr>
            </a:lvl1pPr>
          </a:lstStyle>
          <a:p>
            <a:pPr lvl="0"/>
            <a:r>
              <a:rPr lang="en-US" dirty="0"/>
              <a:t>Click to add name</a:t>
            </a:r>
          </a:p>
        </p:txBody>
      </p:sp>
      <p:sp>
        <p:nvSpPr>
          <p:cNvPr id="14" name="Text Placeholder 21"/>
          <p:cNvSpPr>
            <a:spLocks noGrp="1"/>
          </p:cNvSpPr>
          <p:nvPr>
            <p:ph type="body" sz="quarter" idx="11" hasCustomPrompt="1"/>
          </p:nvPr>
        </p:nvSpPr>
        <p:spPr>
          <a:xfrm>
            <a:off x="468313" y="3718560"/>
            <a:ext cx="4032250" cy="399414"/>
          </a:xfrm>
          <a:prstGeom prst="rect">
            <a:avLst/>
          </a:prstGeom>
        </p:spPr>
        <p:txBody>
          <a:bodyPr vert="horz" lIns="0" tIns="45698" rIns="91396" bIns="45698"/>
          <a:lstStyle>
            <a:lvl1pPr marL="0" indent="0">
              <a:buNone/>
              <a:defRPr sz="1800" baseline="0">
                <a:solidFill>
                  <a:srgbClr val="00A7B5"/>
                </a:solidFill>
              </a:defRPr>
            </a:lvl1pPr>
          </a:lstStyle>
          <a:p>
            <a:pPr lvl="0"/>
            <a:r>
              <a:rPr lang="en-US" dirty="0"/>
              <a:t>Click to add position or firm</a:t>
            </a:r>
          </a:p>
        </p:txBody>
      </p:sp>
      <p:sp>
        <p:nvSpPr>
          <p:cNvPr id="15" name="Text Placeholder 3"/>
          <p:cNvSpPr>
            <a:spLocks noGrp="1"/>
          </p:cNvSpPr>
          <p:nvPr>
            <p:ph type="body" sz="quarter" idx="13" hasCustomPrompt="1"/>
          </p:nvPr>
        </p:nvSpPr>
        <p:spPr>
          <a:xfrm>
            <a:off x="474621" y="1359603"/>
            <a:ext cx="4025944" cy="1140712"/>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6938" indent="0">
              <a:buNone/>
              <a:defRPr/>
            </a:lvl2pPr>
            <a:lvl3pPr marL="913905" indent="0">
              <a:buNone/>
              <a:defRPr/>
            </a:lvl3pPr>
            <a:lvl4pPr marL="1370852" indent="0">
              <a:buNone/>
              <a:defRPr/>
            </a:lvl4pPr>
            <a:lvl5pPr marL="1827809" indent="0">
              <a:buNone/>
              <a:defRPr/>
            </a:lvl5pPr>
          </a:lstStyle>
          <a:p>
            <a:pPr lvl="0"/>
            <a:r>
              <a:rPr lang="en-US" dirty="0"/>
              <a:t>Click here to add </a:t>
            </a:r>
            <a:br>
              <a:rPr lang="en-US" dirty="0"/>
            </a:br>
            <a:r>
              <a:rPr lang="en-US" dirty="0"/>
              <a:t>title on this slide</a:t>
            </a:r>
          </a:p>
        </p:txBody>
      </p:sp>
      <p:pic>
        <p:nvPicPr>
          <p:cNvPr id="10" name="GTLogoNoTag" hidden="1">
            <a:extLst>
              <a:ext uri="{FF2B5EF4-FFF2-40B4-BE49-F238E27FC236}">
                <a16:creationId xmlns:a16="http://schemas.microsoft.com/office/drawing/2014/main" id="{FF6BD41E-DAEE-4CE4-BCC6-962CEFF39C26}"/>
              </a:ext>
            </a:extLst>
          </p:cNvPr>
          <p:cNvPicPr>
            <a:picLocks noChangeAspect="1"/>
          </p:cNvPicPr>
          <p:nvPr userDrawn="1"/>
        </p:nvPicPr>
        <p:blipFill>
          <a:blip r:embed="rId2"/>
          <a:stretch>
            <a:fillRect/>
          </a:stretch>
        </p:blipFill>
        <p:spPr>
          <a:xfrm>
            <a:off x="449390" y="426050"/>
            <a:ext cx="1961941" cy="638130"/>
          </a:xfrm>
          <a:prstGeom prst="rect">
            <a:avLst/>
          </a:prstGeom>
        </p:spPr>
      </p:pic>
      <p:pic>
        <p:nvPicPr>
          <p:cNvPr id="11" name="GTLogo">
            <a:extLst>
              <a:ext uri="{FF2B5EF4-FFF2-40B4-BE49-F238E27FC236}">
                <a16:creationId xmlns:a16="http://schemas.microsoft.com/office/drawing/2014/main" id="{15539258-3354-4248-BC3F-B1BEA23E4E6F}"/>
              </a:ext>
            </a:extLst>
          </p:cNvPr>
          <p:cNvPicPr>
            <a:picLocks noChangeAspect="1"/>
          </p:cNvPicPr>
          <p:nvPr userDrawn="1"/>
        </p:nvPicPr>
        <p:blipFill>
          <a:blip r:embed="rId3"/>
          <a:stretch>
            <a:fillRect/>
          </a:stretch>
        </p:blipFill>
        <p:spPr>
          <a:xfrm>
            <a:off x="449390" y="426050"/>
            <a:ext cx="1961941" cy="638130"/>
          </a:xfrm>
          <a:prstGeom prst="rect">
            <a:avLst/>
          </a:prstGeom>
        </p:spPr>
      </p:pic>
      <p:sp>
        <p:nvSpPr>
          <p:cNvPr id="12" name="Rectangle 11">
            <a:extLst>
              <a:ext uri="{FF2B5EF4-FFF2-40B4-BE49-F238E27FC236}">
                <a16:creationId xmlns:a16="http://schemas.microsoft.com/office/drawing/2014/main" id="{42595131-09CB-4CE7-BA68-9481401EC219}"/>
              </a:ext>
            </a:extLst>
          </p:cNvPr>
          <p:cNvSpPr/>
          <p:nvPr userDrawn="1"/>
        </p:nvSpPr>
        <p:spPr>
          <a:xfrm>
            <a:off x="9220200" y="0"/>
            <a:ext cx="1466850" cy="303276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t"/>
          <a:lstStyle/>
          <a:p>
            <a:pPr marR="0" lvl="0" indent="0" fontAlgn="auto">
              <a:lnSpc>
                <a:spcPct val="100000"/>
              </a:lnSpc>
              <a:spcBef>
                <a:spcPts val="0"/>
              </a:spcBef>
              <a:spcAft>
                <a:spcPts val="600"/>
              </a:spcAft>
              <a:buClrTx/>
              <a:buSzTx/>
              <a:buFontTx/>
              <a:buNone/>
              <a:tabLst/>
            </a:pPr>
            <a:r>
              <a:rPr lang="en-GB" sz="800" b="1" dirty="0"/>
              <a:t>SOLID ARC </a:t>
            </a:r>
            <a:br>
              <a:rPr lang="en-GB" sz="800" b="1" dirty="0"/>
            </a:br>
            <a:r>
              <a:rPr lang="en-GB" sz="800" b="1" dirty="0"/>
              <a:t>COVER OPTION </a:t>
            </a:r>
          </a:p>
          <a:p>
            <a:pPr marR="0" lvl="0" indent="0" fontAlgn="auto">
              <a:lnSpc>
                <a:spcPct val="100000"/>
              </a:lnSpc>
              <a:spcBef>
                <a:spcPts val="0"/>
              </a:spcBef>
              <a:spcAft>
                <a:spcPts val="600"/>
              </a:spcAft>
              <a:buClrTx/>
              <a:buSzTx/>
              <a:buFontTx/>
              <a:buNone/>
              <a:tabLst/>
            </a:pPr>
            <a:r>
              <a:rPr lang="en-GB" sz="800" b="0" dirty="0"/>
              <a:t>If you want to change the purple arc to an illustration or photo please use the other cover options available.</a:t>
            </a:r>
          </a:p>
          <a:p>
            <a:pPr marR="0" lvl="0" indent="0" fontAlgn="auto">
              <a:lnSpc>
                <a:spcPct val="100000"/>
              </a:lnSpc>
              <a:spcBef>
                <a:spcPts val="0"/>
              </a:spcBef>
              <a:spcAft>
                <a:spcPts val="600"/>
              </a:spcAft>
              <a:buClrTx/>
              <a:buSzTx/>
              <a:buFontTx/>
              <a:buNone/>
              <a:tabLst/>
            </a:pPr>
            <a:r>
              <a:rPr lang="en-GB" sz="800" b="0" dirty="0"/>
              <a:t>If you want to change the colour of the arc:</a:t>
            </a:r>
          </a:p>
          <a:p>
            <a:pPr marL="92031" marR="0" lvl="0" indent="-92031" fontAlgn="auto">
              <a:lnSpc>
                <a:spcPct val="100000"/>
              </a:lnSpc>
              <a:spcBef>
                <a:spcPts val="0"/>
              </a:spcBef>
              <a:spcAft>
                <a:spcPts val="600"/>
              </a:spcAft>
              <a:buClrTx/>
              <a:buSzTx/>
              <a:buFont typeface="Arial" panose="020B0604020202020204" pitchFamily="34" charset="0"/>
              <a:buChar char="•"/>
              <a:tabLst/>
            </a:pPr>
            <a:r>
              <a:rPr lang="en-GB" sz="800" b="0" dirty="0"/>
              <a:t>From the ribbon click on the ‘View’ tab and select ‘Slide Master’</a:t>
            </a:r>
          </a:p>
          <a:p>
            <a:pPr marL="92031" marR="0" lvl="0" indent="-92031" fontAlgn="auto">
              <a:lnSpc>
                <a:spcPct val="100000"/>
              </a:lnSpc>
              <a:spcBef>
                <a:spcPts val="0"/>
              </a:spcBef>
              <a:spcAft>
                <a:spcPts val="600"/>
              </a:spcAft>
              <a:buClrTx/>
              <a:buSzTx/>
              <a:buFont typeface="Arial" panose="020B0604020202020204" pitchFamily="34" charset="0"/>
              <a:buChar char="•"/>
              <a:tabLst/>
            </a:pPr>
            <a:r>
              <a:rPr lang="en-GB" sz="800" b="0" dirty="0"/>
              <a:t>Navigate to the layout and select the arc</a:t>
            </a:r>
          </a:p>
          <a:p>
            <a:pPr marL="92031" marR="0" lvl="0" indent="-92031" fontAlgn="auto">
              <a:lnSpc>
                <a:spcPct val="100000"/>
              </a:lnSpc>
              <a:spcBef>
                <a:spcPts val="0"/>
              </a:spcBef>
              <a:spcAft>
                <a:spcPts val="600"/>
              </a:spcAft>
              <a:buClrTx/>
              <a:buSzTx/>
              <a:buFont typeface="Arial" panose="020B0604020202020204" pitchFamily="34" charset="0"/>
              <a:buChar char="•"/>
              <a:tabLst/>
            </a:pPr>
            <a:r>
              <a:rPr lang="en-GB" sz="800" b="0" dirty="0"/>
              <a:t>You can now access the colour palette and change the colour as required</a:t>
            </a:r>
          </a:p>
          <a:p>
            <a:pPr marL="92031" marR="0" lvl="0" indent="-92031" fontAlgn="auto">
              <a:lnSpc>
                <a:spcPct val="100000"/>
              </a:lnSpc>
              <a:spcBef>
                <a:spcPts val="0"/>
              </a:spcBef>
              <a:spcAft>
                <a:spcPts val="600"/>
              </a:spcAft>
              <a:buClrTx/>
              <a:buSzTx/>
              <a:buFont typeface="Arial" panose="020B0604020202020204" pitchFamily="34" charset="0"/>
              <a:buChar char="•"/>
              <a:tabLst/>
            </a:pPr>
            <a:r>
              <a:rPr lang="en-GB" sz="800" b="0" dirty="0"/>
              <a:t>Click on ‘Close Master View’ to exit the slide master area</a:t>
            </a:r>
          </a:p>
          <a:p>
            <a:pPr marR="0" lvl="0" indent="0" fontAlgn="auto">
              <a:lnSpc>
                <a:spcPct val="100000"/>
              </a:lnSpc>
              <a:spcBef>
                <a:spcPts val="0"/>
              </a:spcBef>
              <a:spcAft>
                <a:spcPts val="600"/>
              </a:spcAft>
              <a:buClrTx/>
              <a:buSzTx/>
              <a:buFontTx/>
              <a:buNone/>
              <a:tabLst/>
            </a:pPr>
            <a:endParaRPr lang="en-GB" sz="800" b="0" dirty="0"/>
          </a:p>
          <a:p>
            <a:pPr marR="0" lvl="0" indent="0" fontAlgn="auto">
              <a:lnSpc>
                <a:spcPct val="100000"/>
              </a:lnSpc>
              <a:spcBef>
                <a:spcPts val="0"/>
              </a:spcBef>
              <a:spcAft>
                <a:spcPts val="600"/>
              </a:spcAft>
              <a:buClrTx/>
              <a:buSzTx/>
              <a:buFontTx/>
              <a:buNone/>
              <a:tabLst/>
            </a:pPr>
            <a:endParaRPr lang="en-GB" sz="800" b="0" dirty="0"/>
          </a:p>
          <a:p>
            <a:pPr marR="0" lvl="0" indent="0" fontAlgn="auto">
              <a:lnSpc>
                <a:spcPct val="100000"/>
              </a:lnSpc>
              <a:spcBef>
                <a:spcPts val="0"/>
              </a:spcBef>
              <a:spcAft>
                <a:spcPts val="600"/>
              </a:spcAft>
              <a:buClrTx/>
              <a:buSzTx/>
              <a:buFontTx/>
              <a:buNone/>
              <a:tabLst/>
            </a:pPr>
            <a:endParaRPr lang="en-GB" sz="800" b="0" dirty="0"/>
          </a:p>
        </p:txBody>
      </p:sp>
    </p:spTree>
    <p:extLst>
      <p:ext uri="{BB962C8B-B14F-4D97-AF65-F5344CB8AC3E}">
        <p14:creationId xmlns:p14="http://schemas.microsoft.com/office/powerpoint/2010/main" val="414896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rm Grey Quote">
    <p:spTree>
      <p:nvGrpSpPr>
        <p:cNvPr id="1" name=""/>
        <p:cNvGrpSpPr/>
        <p:nvPr/>
      </p:nvGrpSpPr>
      <p:grpSpPr>
        <a:xfrm>
          <a:off x="0" y="0"/>
          <a:ext cx="0" cy="0"/>
          <a:chOff x="0" y="0"/>
          <a:chExt cx="0" cy="0"/>
        </a:xfrm>
      </p:grpSpPr>
      <p:sp>
        <p:nvSpPr>
          <p:cNvPr id="4" name="Rectangle 3"/>
          <p:cNvSpPr/>
          <p:nvPr userDrawn="1"/>
        </p:nvSpPr>
        <p:spPr>
          <a:xfrm>
            <a:off x="0" y="2"/>
            <a:ext cx="9144000" cy="4695825"/>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US" dirty="0">
              <a:solidFill>
                <a:prstClr val="white"/>
              </a:solidFill>
            </a:endParaRPr>
          </a:p>
        </p:txBody>
      </p:sp>
      <p:sp>
        <p:nvSpPr>
          <p:cNvPr id="13" name="Text Placeholder 1"/>
          <p:cNvSpPr>
            <a:spLocks noGrp="1"/>
          </p:cNvSpPr>
          <p:nvPr userDrawn="1">
            <p:ph type="body" sz="quarter" idx="18"/>
          </p:nvPr>
        </p:nvSpPr>
        <p:spPr>
          <a:xfrm>
            <a:off x="0" y="1"/>
            <a:ext cx="9144000" cy="4695824"/>
          </a:xfrm>
        </p:spPr>
        <p:txBody>
          <a:bodyPr anchor="ctr" anchorCtr="1"/>
          <a:lstStyle>
            <a:lvl1pPr marL="0" indent="0" algn="ctr">
              <a:buNone/>
              <a:defRPr/>
            </a:lvl1pPr>
            <a:lvl2pPr marL="0" indent="0" algn="ctr">
              <a:buNone/>
              <a:defRPr/>
            </a:lvl2pPr>
            <a:lvl3pPr marL="0" indent="0" algn="ctr">
              <a:buNone/>
              <a:defRPr/>
            </a:lvl3pPr>
            <a:lvl4pPr marL="0" indent="0" algn="ctr">
              <a:buFont typeface="Arial" panose="020B0604020202020204" pitchFamily="34" charset="0"/>
              <a:buNone/>
              <a:defRPr/>
            </a:lvl4pPr>
            <a:lvl5pPr marL="0" indent="0">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endParaRPr lang="en-GB" dirty="0"/>
          </a:p>
        </p:txBody>
      </p:sp>
      <p:sp>
        <p:nvSpPr>
          <p:cNvPr id="8" name="Freeform 5"/>
          <p:cNvSpPr>
            <a:spLocks noEditPoints="1"/>
          </p:cNvSpPr>
          <p:nvPr userDrawn="1"/>
        </p:nvSpPr>
        <p:spPr bwMode="auto">
          <a:xfrm>
            <a:off x="4318001"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30" tIns="45715" rIns="91430" bIns="45715" numCol="1" anchor="t" anchorCtr="0" compatLnSpc="1">
            <a:prstTxWarp prst="textNoShape">
              <a:avLst/>
            </a:prstTxWarp>
          </a:bodyPr>
          <a:lstStyle/>
          <a:p>
            <a:pPr defTabSz="457142"/>
            <a:endParaRPr lang="en-GB">
              <a:solidFill>
                <a:prstClr val="black"/>
              </a:solidFill>
            </a:endParaRPr>
          </a:p>
        </p:txBody>
      </p:sp>
      <p:sp>
        <p:nvSpPr>
          <p:cNvPr id="9" name="Freeform 9"/>
          <p:cNvSpPr>
            <a:spLocks noEditPoints="1"/>
          </p:cNvSpPr>
          <p:nvPr userDrawn="1"/>
        </p:nvSpPr>
        <p:spPr bwMode="auto">
          <a:xfrm>
            <a:off x="4318001"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30" tIns="45715" rIns="91430" bIns="45715" numCol="1" anchor="t" anchorCtr="0" compatLnSpc="1">
            <a:prstTxWarp prst="textNoShape">
              <a:avLst/>
            </a:prstTxWarp>
          </a:bodyPr>
          <a:lstStyle/>
          <a:p>
            <a:pPr defTabSz="457142"/>
            <a:endParaRPr lang="en-GB">
              <a:solidFill>
                <a:prstClr val="black"/>
              </a:solidFill>
            </a:endParaRPr>
          </a:p>
        </p:txBody>
      </p:sp>
      <p:sp>
        <p:nvSpPr>
          <p:cNvPr id="3" name="Slide Number Placeholder 2"/>
          <p:cNvSpPr>
            <a:spLocks noGrp="1"/>
          </p:cNvSpPr>
          <p:nvPr>
            <p:ph type="sldNum" sz="quarter" idx="19"/>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48150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purple">
    <p:spTree>
      <p:nvGrpSpPr>
        <p:cNvPr id="1" name=""/>
        <p:cNvGrpSpPr/>
        <p:nvPr/>
      </p:nvGrpSpPr>
      <p:grpSpPr>
        <a:xfrm>
          <a:off x="0" y="0"/>
          <a:ext cx="0" cy="0"/>
          <a:chOff x="0" y="0"/>
          <a:chExt cx="0" cy="0"/>
        </a:xfrm>
      </p:grpSpPr>
      <p:sp>
        <p:nvSpPr>
          <p:cNvPr id="2" name="Rectangle 1"/>
          <p:cNvSpPr/>
          <p:nvPr userDrawn="1"/>
        </p:nvSpPr>
        <p:spPr>
          <a:xfrm>
            <a:off x="4500564" y="1466854"/>
            <a:ext cx="4175124" cy="26999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8" name="Oval 7"/>
          <p:cNvSpPr/>
          <p:nvPr userDrawn="1"/>
        </p:nvSpPr>
        <p:spPr>
          <a:xfrm>
            <a:off x="4279111" y="2595398"/>
            <a:ext cx="442913" cy="442913"/>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3" name="Text Placeholder 2"/>
          <p:cNvSpPr>
            <a:spLocks noGrp="1"/>
          </p:cNvSpPr>
          <p:nvPr>
            <p:ph type="body" sz="quarter" idx="10"/>
          </p:nvPr>
        </p:nvSpPr>
        <p:spPr>
          <a:xfrm>
            <a:off x="468313" y="1466849"/>
            <a:ext cx="4032250" cy="2700000"/>
          </a:xfrm>
          <a:solidFill>
            <a:schemeClr val="accent1"/>
          </a:solidFill>
        </p:spPr>
        <p:txBody>
          <a:bodyPr lIns="71993" tIns="71993" rIns="179978" bIns="71993"/>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11"/>
          </p:nvPr>
        </p:nvSpPr>
        <p:spPr>
          <a:xfrm>
            <a:off x="4783020" y="1466851"/>
            <a:ext cx="3892673" cy="2689226"/>
          </a:xfrm>
          <a:noFill/>
        </p:spPr>
        <p:txBody>
          <a:bodyPr lIns="71993" tIns="71993" rIns="71993" bIns="71993"/>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4"/>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4256527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s blue">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54"/>
            <a:ext cx="4175124" cy="26999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11" name="Oval 10"/>
          <p:cNvSpPr/>
          <p:nvPr userDrawn="1"/>
        </p:nvSpPr>
        <p:spPr>
          <a:xfrm>
            <a:off x="4279111" y="2595398"/>
            <a:ext cx="442913" cy="4429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13" name="Text Placeholder 2"/>
          <p:cNvSpPr>
            <a:spLocks noGrp="1"/>
          </p:cNvSpPr>
          <p:nvPr>
            <p:ph type="body" sz="quarter" idx="10"/>
          </p:nvPr>
        </p:nvSpPr>
        <p:spPr>
          <a:xfrm>
            <a:off x="468313" y="1466849"/>
            <a:ext cx="4032250" cy="2700000"/>
          </a:xfrm>
          <a:solidFill>
            <a:schemeClr val="accent3"/>
          </a:solidFill>
        </p:spPr>
        <p:txBody>
          <a:bodyPr lIns="71993" tIns="71993" rIns="179978" bIns="71993"/>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20" y="1466851"/>
            <a:ext cx="3892673" cy="2689226"/>
          </a:xfrm>
          <a:noFill/>
        </p:spPr>
        <p:txBody>
          <a:bodyPr lIns="71993" tIns="71993" rIns="71993" bIns="71993"/>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5643667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green">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54"/>
            <a:ext cx="4175124" cy="269999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11" name="Oval 10"/>
          <p:cNvSpPr/>
          <p:nvPr userDrawn="1"/>
        </p:nvSpPr>
        <p:spPr>
          <a:xfrm>
            <a:off x="4279111" y="2595398"/>
            <a:ext cx="442913" cy="44291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13" name="Text Placeholder 2"/>
          <p:cNvSpPr>
            <a:spLocks noGrp="1"/>
          </p:cNvSpPr>
          <p:nvPr>
            <p:ph type="body" sz="quarter" idx="10"/>
          </p:nvPr>
        </p:nvSpPr>
        <p:spPr>
          <a:xfrm>
            <a:off x="468313" y="1466849"/>
            <a:ext cx="4032250" cy="2700000"/>
          </a:xfrm>
          <a:solidFill>
            <a:schemeClr val="accent5"/>
          </a:solidFill>
        </p:spPr>
        <p:txBody>
          <a:bodyPr lIns="71993" tIns="71993" rIns="179978" bIns="71993"/>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20" y="1466851"/>
            <a:ext cx="3892673" cy="2689226"/>
          </a:xfrm>
          <a:noFill/>
        </p:spPr>
        <p:txBody>
          <a:bodyPr lIns="71993" tIns="71993" rIns="71993" bIns="71993"/>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2456338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orange">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54"/>
            <a:ext cx="4175124" cy="269999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11" name="Oval 10"/>
          <p:cNvSpPr/>
          <p:nvPr userDrawn="1"/>
        </p:nvSpPr>
        <p:spPr>
          <a:xfrm>
            <a:off x="4279111" y="2595398"/>
            <a:ext cx="442913" cy="44291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13" name="Text Placeholder 2"/>
          <p:cNvSpPr>
            <a:spLocks noGrp="1"/>
          </p:cNvSpPr>
          <p:nvPr>
            <p:ph type="body" sz="quarter" idx="10"/>
          </p:nvPr>
        </p:nvSpPr>
        <p:spPr>
          <a:xfrm>
            <a:off x="468313" y="1466849"/>
            <a:ext cx="4032250" cy="2700000"/>
          </a:xfrm>
          <a:solidFill>
            <a:schemeClr val="accent4"/>
          </a:solidFill>
        </p:spPr>
        <p:txBody>
          <a:bodyPr lIns="71993" tIns="71993" rIns="179978" bIns="71993"/>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20" y="1466851"/>
            <a:ext cx="3892673" cy="2689226"/>
          </a:xfrm>
          <a:noFill/>
        </p:spPr>
        <p:txBody>
          <a:bodyPr lIns="71993" tIns="71993" rIns="71993" bIns="71993"/>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0229157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red">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54"/>
            <a:ext cx="4175124" cy="269999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11" name="Oval 10"/>
          <p:cNvSpPr/>
          <p:nvPr userDrawn="1"/>
        </p:nvSpPr>
        <p:spPr>
          <a:xfrm>
            <a:off x="4279111" y="2595398"/>
            <a:ext cx="442913" cy="44291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13" name="Text Placeholder 2"/>
          <p:cNvSpPr>
            <a:spLocks noGrp="1"/>
          </p:cNvSpPr>
          <p:nvPr>
            <p:ph type="body" sz="quarter" idx="10"/>
          </p:nvPr>
        </p:nvSpPr>
        <p:spPr>
          <a:xfrm>
            <a:off x="468313" y="1466849"/>
            <a:ext cx="4032250" cy="2700000"/>
          </a:xfrm>
          <a:solidFill>
            <a:schemeClr val="accent6"/>
          </a:solidFill>
        </p:spPr>
        <p:txBody>
          <a:bodyPr lIns="71993" tIns="71993" rIns="179978" bIns="71993"/>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20" y="1466851"/>
            <a:ext cx="3892673" cy="2689226"/>
          </a:xfrm>
          <a:noFill/>
        </p:spPr>
        <p:txBody>
          <a:bodyPr lIns="71993" tIns="71993" rIns="71993" bIns="71993"/>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5914142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 grey">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54"/>
            <a:ext cx="4175124" cy="269999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11" name="Oval 10"/>
          <p:cNvSpPr/>
          <p:nvPr userDrawn="1"/>
        </p:nvSpPr>
        <p:spPr>
          <a:xfrm>
            <a:off x="4279111" y="2595398"/>
            <a:ext cx="442913" cy="44291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457142"/>
            <a:endParaRPr lang="en-GB">
              <a:solidFill>
                <a:prstClr val="white"/>
              </a:solidFill>
            </a:endParaRPr>
          </a:p>
        </p:txBody>
      </p:sp>
      <p:sp>
        <p:nvSpPr>
          <p:cNvPr id="13" name="Text Placeholder 2"/>
          <p:cNvSpPr>
            <a:spLocks noGrp="1"/>
          </p:cNvSpPr>
          <p:nvPr>
            <p:ph type="body" sz="quarter" idx="10"/>
          </p:nvPr>
        </p:nvSpPr>
        <p:spPr>
          <a:xfrm>
            <a:off x="468313" y="1466849"/>
            <a:ext cx="4032250" cy="2700000"/>
          </a:xfrm>
          <a:solidFill>
            <a:schemeClr val="accent2"/>
          </a:solidFill>
        </p:spPr>
        <p:txBody>
          <a:bodyPr lIns="71993" tIns="71993" rIns="179978" bIns="71993"/>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20" y="1466851"/>
            <a:ext cx="3892673" cy="2689226"/>
          </a:xfrm>
          <a:noFill/>
        </p:spPr>
        <p:txBody>
          <a:bodyPr lIns="71993" tIns="71993" rIns="71993" bIns="71993"/>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0165332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lumns grey">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0"/>
          </p:nvPr>
        </p:nvSpPr>
        <p:spPr>
          <a:xfrm>
            <a:off x="469371" y="1466850"/>
            <a:ext cx="8206318" cy="3228976"/>
          </a:xfrm>
          <a:solidFill>
            <a:schemeClr val="accent1"/>
          </a:solidFill>
        </p:spPr>
        <p:txBody>
          <a:bodyPr lIns="71993" tIns="71993" rIns="71993" bIns="71993"/>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1"/>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6523898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otage">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5" y="0"/>
            <a:ext cx="9143999" cy="5143500"/>
          </a:xfrm>
          <a:prstGeom prst="rect">
            <a:avLst/>
          </a:prstGeom>
          <a:noFill/>
        </p:spPr>
        <p:txBody>
          <a:bodyPr vert="horz" lIns="0" tIns="0" rIns="0" bIns="0" anchor="ctr" anchorCtr="1"/>
          <a:lstStyle>
            <a:lvl1pPr marL="0" indent="0">
              <a:buNone/>
              <a:defRPr sz="1300">
                <a:solidFill>
                  <a:schemeClr val="accent3"/>
                </a:solidFill>
              </a:defRPr>
            </a:lvl1pPr>
          </a:lstStyle>
          <a:p>
            <a:r>
              <a:rPr lang="en-US" dirty="0"/>
              <a:t>Click icon to insert footage</a:t>
            </a:r>
          </a:p>
        </p:txBody>
      </p:sp>
    </p:spTree>
    <p:extLst>
      <p:ext uri="{BB962C8B-B14F-4D97-AF65-F5344CB8AC3E}">
        <p14:creationId xmlns:p14="http://schemas.microsoft.com/office/powerpoint/2010/main" val="1583878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3940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2 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cxnSp>
        <p:nvCxnSpPr>
          <p:cNvPr id="5" name="Straight Connector 4"/>
          <p:cNvCxnSpPr/>
          <p:nvPr userDrawn="1"/>
        </p:nvCxnSpPr>
        <p:spPr>
          <a:xfrm>
            <a:off x="469400" y="4887834"/>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itle 13"/>
          <p:cNvSpPr>
            <a:spLocks noGrp="1"/>
          </p:cNvSpPr>
          <p:nvPr>
            <p:ph type="title" hasCustomPrompt="1"/>
          </p:nvPr>
        </p:nvSpPr>
        <p:spPr>
          <a:xfrm>
            <a:off x="468313" y="2619375"/>
            <a:ext cx="8207372" cy="1569556"/>
          </a:xfrm>
          <a:prstGeom prst="rect">
            <a:avLst/>
          </a:prstGeom>
        </p:spPr>
        <p:txBody>
          <a:bodyPr vert="horz" lIns="0" tIns="45698" rIns="0" bIns="45698"/>
          <a:lstStyle>
            <a:lvl1pPr algn="l" rtl="0">
              <a:lnSpc>
                <a:spcPts val="2550"/>
              </a:lnSpc>
              <a:defRPr sz="3000" b="1">
                <a:solidFill>
                  <a:srgbClr val="FFFFFF"/>
                </a:solidFill>
                <a:latin typeface="+mn-lt"/>
              </a:defRPr>
            </a:lvl1pPr>
          </a:lstStyle>
          <a:p>
            <a:pPr rtl="0">
              <a:lnSpc>
                <a:spcPts val="3400"/>
              </a:lnSpc>
            </a:pPr>
            <a:r>
              <a:rPr lang="en-US" dirty="0"/>
              <a:t>Click here to add title</a:t>
            </a:r>
            <a:br>
              <a:rPr lang="en-US" dirty="0"/>
            </a:br>
            <a:r>
              <a:rPr lang="en-US" dirty="0"/>
              <a:t>on two decks</a:t>
            </a:r>
          </a:p>
        </p:txBody>
      </p:sp>
      <p:sp>
        <p:nvSpPr>
          <p:cNvPr id="8" name="Text Placeholder 3"/>
          <p:cNvSpPr>
            <a:spLocks noGrp="1"/>
          </p:cNvSpPr>
          <p:nvPr>
            <p:ph type="body" sz="quarter" idx="13" hasCustomPrompt="1"/>
          </p:nvPr>
        </p:nvSpPr>
        <p:spPr>
          <a:xfrm>
            <a:off x="468343" y="1203344"/>
            <a:ext cx="8207375" cy="639445"/>
          </a:xfrm>
          <a:prstGeom prst="rect">
            <a:avLst/>
          </a:prstGeom>
        </p:spPr>
        <p:txBody>
          <a:bodyPr vert="horz" lIns="0" tIns="0" rIns="0" bIns="0" anchor="b" anchorCtr="0"/>
          <a:lstStyle>
            <a:lvl1pPr marL="0" indent="0">
              <a:lnSpc>
                <a:spcPts val="4000"/>
              </a:lnSpc>
              <a:spcBef>
                <a:spcPts val="0"/>
              </a:spcBef>
              <a:buNone/>
              <a:defRPr sz="3600" b="1">
                <a:solidFill>
                  <a:schemeClr val="bg1"/>
                </a:solidFill>
              </a:defRPr>
            </a:lvl1pPr>
            <a:lvl2pPr marL="456938" indent="0">
              <a:buNone/>
              <a:defRPr/>
            </a:lvl2pPr>
            <a:lvl3pPr marL="913905" indent="0">
              <a:buNone/>
              <a:defRPr/>
            </a:lvl3pPr>
            <a:lvl4pPr marL="1370852" indent="0">
              <a:buNone/>
              <a:defRPr/>
            </a:lvl4pPr>
            <a:lvl5pPr marL="1827809" indent="0">
              <a:buNone/>
              <a:defRPr/>
            </a:lvl5pPr>
          </a:lstStyle>
          <a:p>
            <a:pPr lvl="0"/>
            <a:r>
              <a:rPr lang="en-US" dirty="0"/>
              <a:t>Click to edit Master title style</a:t>
            </a:r>
          </a:p>
        </p:txBody>
      </p:sp>
      <p:sp>
        <p:nvSpPr>
          <p:cNvPr id="9" name="Copyright"/>
          <p:cNvSpPr txBox="1"/>
          <p:nvPr userDrawn="1"/>
        </p:nvSpPr>
        <p:spPr>
          <a:xfrm>
            <a:off x="656231" y="4905630"/>
            <a:ext cx="2411875" cy="184666"/>
          </a:xfrm>
          <a:prstGeom prst="rect">
            <a:avLst/>
          </a:prstGeom>
          <a:noFill/>
        </p:spPr>
        <p:txBody>
          <a:bodyPr wrap="square" lIns="0" tIns="45698" rIns="0" bIns="45698" rtlCol="0" anchor="ctr" anchorCtr="0">
            <a:noAutofit/>
          </a:bodyPr>
          <a:lstStyle/>
          <a:p>
            <a:pPr algn="l"/>
            <a:r>
              <a:rPr lang="en-US" sz="600">
                <a:solidFill>
                  <a:schemeClr val="bg1"/>
                </a:solidFill>
              </a:rPr>
              <a:t>©</a:t>
            </a:r>
            <a:r>
              <a:rPr lang="sr-Cyrl-RS" sz="600">
                <a:solidFill>
                  <a:schemeClr val="bg1"/>
                </a:solidFill>
              </a:rPr>
              <a:t>2022</a:t>
            </a:r>
            <a:r>
              <a:rPr lang="en-US" sz="600">
                <a:solidFill>
                  <a:schemeClr val="bg1"/>
                </a:solidFill>
              </a:rPr>
              <a:t> Grant Thornton Srbija. All rights reserved.</a:t>
            </a:r>
            <a:endParaRPr lang="en-GB" sz="600" dirty="0">
              <a:solidFill>
                <a:schemeClr val="bg1"/>
              </a:solidFill>
            </a:endParaRPr>
          </a:p>
        </p:txBody>
      </p:sp>
      <p:sp>
        <p:nvSpPr>
          <p:cNvPr id="6" name="Slide Number Placeholder 5"/>
          <p:cNvSpPr>
            <a:spLocks noGrp="1"/>
          </p:cNvSpPr>
          <p:nvPr>
            <p:ph type="sldNum" sz="quarter" idx="14"/>
          </p:nvPr>
        </p:nvSpPr>
        <p:spPr/>
        <p:txBody>
          <a:bodyPr/>
          <a:lstStyle>
            <a:lvl1pPr algn="l">
              <a:defRPr/>
            </a:lvl1pPr>
          </a:lstStyle>
          <a:p>
            <a:fld id="{2FF48407-9AE9-463E-9826-84A5E1C60740}" type="slidenum">
              <a:rPr lang="en-GB" smtClean="0"/>
              <a:pPr/>
              <a:t>‹#›</a:t>
            </a:fld>
            <a:endParaRPr lang="en-GB" dirty="0"/>
          </a:p>
        </p:txBody>
      </p:sp>
    </p:spTree>
    <p:extLst>
      <p:ext uri="{BB962C8B-B14F-4D97-AF65-F5344CB8AC3E}">
        <p14:creationId xmlns:p14="http://schemas.microsoft.com/office/powerpoint/2010/main" val="7710200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6" name="Title 5"/>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3" name="Text Placeholder 2"/>
          <p:cNvSpPr>
            <a:spLocks noGrp="1"/>
          </p:cNvSpPr>
          <p:nvPr>
            <p:ph type="body" sz="quarter" idx="10"/>
          </p:nvPr>
        </p:nvSpPr>
        <p:spPr>
          <a:xfrm>
            <a:off x="469370" y="1466849"/>
            <a:ext cx="8206318"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1"/>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43131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5394325" y="1466849"/>
            <a:ext cx="3281364" cy="3228976"/>
          </a:xfrm>
          <a:prstGeom prst="rect">
            <a:avLst/>
          </a:prstGeom>
          <a:noFill/>
        </p:spPr>
        <p:txBody>
          <a:bodyPr lIns="0" tIns="0" rIns="0" bIns="0" anchor="ctr" anchorCtr="1"/>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1"/>
          </p:nvPr>
        </p:nvSpPr>
        <p:spPr>
          <a:xfrm>
            <a:off x="469369" y="1466849"/>
            <a:ext cx="4691594"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57027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5"/>
          </p:nvPr>
        </p:nvSpPr>
        <p:spPr>
          <a:xfrm>
            <a:off x="4754880" y="1466849"/>
            <a:ext cx="3920808" cy="3228975"/>
          </a:xfrm>
        </p:spPr>
        <p:txBody>
          <a:bodyPr anchor="ctr" anchorCtr="1"/>
          <a:lstStyle>
            <a:lvl1pPr marL="0" indent="0" algn="ctr">
              <a:buNone/>
              <a:defRPr>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a:cxnSpLocks/>
          </p:cNvCxnSpPr>
          <p:nvPr userDrawn="1"/>
        </p:nvCxnSpPr>
        <p:spPr>
          <a:xfrm>
            <a:off x="4593047" y="1466849"/>
            <a:ext cx="15498" cy="322897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71996" y="359571"/>
            <a:ext cx="8203692" cy="843754"/>
          </a:xfrm>
          <a:prstGeom prst="rect">
            <a:avLst/>
          </a:prstGeom>
        </p:spPr>
        <p:txBody>
          <a:bodyPr/>
          <a:lstStyle/>
          <a:p>
            <a:r>
              <a:rPr lang="en-US" dirty="0"/>
              <a:t>Click to edit Master title style</a:t>
            </a:r>
            <a:endParaRPr lang="en-GB" dirty="0"/>
          </a:p>
        </p:txBody>
      </p:sp>
      <p:sp>
        <p:nvSpPr>
          <p:cNvPr id="7" name="Text Placeholder 6"/>
          <p:cNvSpPr>
            <a:spLocks noGrp="1"/>
          </p:cNvSpPr>
          <p:nvPr>
            <p:ph type="body" sz="quarter" idx="16"/>
          </p:nvPr>
        </p:nvSpPr>
        <p:spPr>
          <a:xfrm>
            <a:off x="469370" y="1466849"/>
            <a:ext cx="3988330" cy="3228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Freeform 5"/>
          <p:cNvSpPr>
            <a:spLocks noEditPoints="1"/>
          </p:cNvSpPr>
          <p:nvPr userDrawn="1"/>
        </p:nvSpPr>
        <p:spPr bwMode="auto">
          <a:xfrm>
            <a:off x="6535738" y="1593850"/>
            <a:ext cx="361950"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GB">
              <a:solidFill>
                <a:prstClr val="black"/>
              </a:solidFill>
            </a:endParaRPr>
          </a:p>
        </p:txBody>
      </p:sp>
      <p:sp>
        <p:nvSpPr>
          <p:cNvPr id="15" name="Freeform 9"/>
          <p:cNvSpPr>
            <a:spLocks noEditPoints="1"/>
          </p:cNvSpPr>
          <p:nvPr userDrawn="1"/>
        </p:nvSpPr>
        <p:spPr bwMode="auto">
          <a:xfrm>
            <a:off x="6535738" y="4140200"/>
            <a:ext cx="361950"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GB">
              <a:solidFill>
                <a:prstClr val="black"/>
              </a:solidFill>
            </a:endParaRPr>
          </a:p>
        </p:txBody>
      </p:sp>
      <p:sp>
        <p:nvSpPr>
          <p:cNvPr id="3" name="Slide Number Placeholder 2"/>
          <p:cNvSpPr>
            <a:spLocks noGrp="1"/>
          </p:cNvSpPr>
          <p:nvPr>
            <p:ph type="sldNum" sz="quarter" idx="17"/>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3580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2" name="Rectangle 1"/>
          <p:cNvSpPr/>
          <p:nvPr userDrawn="1"/>
        </p:nvSpPr>
        <p:spPr>
          <a:xfrm>
            <a:off x="4679950" y="1466850"/>
            <a:ext cx="3996000" cy="3228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8" name="Picture Placeholder 7"/>
          <p:cNvSpPr>
            <a:spLocks noGrp="1"/>
          </p:cNvSpPr>
          <p:nvPr>
            <p:ph type="pic" sz="quarter" idx="17" hasCustomPrompt="1"/>
          </p:nvPr>
        </p:nvSpPr>
        <p:spPr>
          <a:xfrm>
            <a:off x="468313" y="1466851"/>
            <a:ext cx="3989387" cy="3228974"/>
          </a:xfrm>
          <a:noFill/>
        </p:spPr>
        <p:txBody>
          <a:bodyPr anchor="ctr" anchorCtr="1"/>
          <a:lstStyle>
            <a:lvl1pPr marL="0" marR="0" indent="0" algn="l" defTabSz="457200" rtl="0" eaLnBrk="1" fontAlgn="auto" latinLnBrk="0" hangingPunct="1">
              <a:lnSpc>
                <a:spcPct val="100000"/>
              </a:lnSpc>
              <a:spcBef>
                <a:spcPts val="576"/>
              </a:spcBef>
              <a:spcAft>
                <a:spcPts val="0"/>
              </a:spcAft>
              <a:buClr>
                <a:schemeClr val="accent1"/>
              </a:buClr>
              <a:buSzTx/>
              <a:buFont typeface="Arial"/>
              <a:buNone/>
              <a:tabLst/>
              <a:defRPr sz="1200">
                <a:solidFill>
                  <a:schemeClr val="accent3"/>
                </a:solidFill>
              </a:defRPr>
            </a:lvl1pPr>
          </a:lstStyle>
          <a:p>
            <a:pPr marL="0" marR="0" lvl="0" indent="0" algn="l" defTabSz="457200" rtl="0" eaLnBrk="1" fontAlgn="auto" latinLnBrk="0" hangingPunct="1">
              <a:lnSpc>
                <a:spcPct val="100000"/>
              </a:lnSpc>
              <a:spcBef>
                <a:spcPts val="576"/>
              </a:spcBef>
              <a:spcAft>
                <a:spcPts val="0"/>
              </a:spcAft>
              <a:buClr>
                <a:schemeClr val="accent1"/>
              </a:buClr>
              <a:buSzTx/>
              <a:buFont typeface="Arial"/>
              <a:buNone/>
              <a:tabLst/>
              <a:defRPr/>
            </a:pPr>
            <a:r>
              <a:rPr lang="en-US" dirty="0"/>
              <a:t>Click icon to insert illustration</a:t>
            </a:r>
          </a:p>
        </p:txBody>
      </p:sp>
      <p:sp>
        <p:nvSpPr>
          <p:cNvPr id="7" name="Title 6"/>
          <p:cNvSpPr>
            <a:spLocks noGrp="1"/>
          </p:cNvSpPr>
          <p:nvPr userDrawn="1">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Freeform 5"/>
          <p:cNvSpPr>
            <a:spLocks noEditPoints="1"/>
          </p:cNvSpPr>
          <p:nvPr userDrawn="1"/>
        </p:nvSpPr>
        <p:spPr bwMode="auto">
          <a:xfrm>
            <a:off x="6475413" y="1544638"/>
            <a:ext cx="411162" cy="303213"/>
          </a:xfrm>
          <a:custGeom>
            <a:avLst/>
            <a:gdLst>
              <a:gd name="T0" fmla="*/ 954 w 954"/>
              <a:gd name="T1" fmla="*/ 497 h 711"/>
              <a:gd name="T2" fmla="*/ 954 w 954"/>
              <a:gd name="T3" fmla="*/ 497 h 711"/>
              <a:gd name="T4" fmla="*/ 744 w 954"/>
              <a:gd name="T5" fmla="*/ 291 h 711"/>
              <a:gd name="T6" fmla="*/ 690 w 954"/>
              <a:gd name="T7" fmla="*/ 305 h 711"/>
              <a:gd name="T8" fmla="*/ 943 w 954"/>
              <a:gd name="T9" fmla="*/ 134 h 711"/>
              <a:gd name="T10" fmla="*/ 943 w 954"/>
              <a:gd name="T11" fmla="*/ 0 h 711"/>
              <a:gd name="T12" fmla="*/ 510 w 954"/>
              <a:gd name="T13" fmla="*/ 439 h 711"/>
              <a:gd name="T14" fmla="*/ 744 w 954"/>
              <a:gd name="T15" fmla="*/ 711 h 711"/>
              <a:gd name="T16" fmla="*/ 954 w 954"/>
              <a:gd name="T17" fmla="*/ 497 h 711"/>
              <a:gd name="T18" fmla="*/ 444 w 954"/>
              <a:gd name="T19" fmla="*/ 497 h 711"/>
              <a:gd name="T20" fmla="*/ 444 w 954"/>
              <a:gd name="T21" fmla="*/ 497 h 711"/>
              <a:gd name="T22" fmla="*/ 234 w 954"/>
              <a:gd name="T23" fmla="*/ 291 h 711"/>
              <a:gd name="T24" fmla="*/ 180 w 954"/>
              <a:gd name="T25" fmla="*/ 305 h 711"/>
              <a:gd name="T26" fmla="*/ 433 w 954"/>
              <a:gd name="T27" fmla="*/ 134 h 711"/>
              <a:gd name="T28" fmla="*/ 433 w 954"/>
              <a:gd name="T29" fmla="*/ 0 h 711"/>
              <a:gd name="T30" fmla="*/ 0 w 954"/>
              <a:gd name="T31" fmla="*/ 439 h 711"/>
              <a:gd name="T32" fmla="*/ 234 w 954"/>
              <a:gd name="T33" fmla="*/ 711 h 711"/>
              <a:gd name="T34" fmla="*/ 444 w 954"/>
              <a:gd name="T35" fmla="*/ 49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1">
                <a:moveTo>
                  <a:pt x="954" y="497"/>
                </a:moveTo>
                <a:lnTo>
                  <a:pt x="954" y="497"/>
                </a:lnTo>
                <a:cubicBezTo>
                  <a:pt x="954" y="382"/>
                  <a:pt x="872" y="291"/>
                  <a:pt x="744" y="291"/>
                </a:cubicBezTo>
                <a:cubicBezTo>
                  <a:pt x="722" y="291"/>
                  <a:pt x="695" y="299"/>
                  <a:pt x="690" y="305"/>
                </a:cubicBezTo>
                <a:cubicBezTo>
                  <a:pt x="701" y="222"/>
                  <a:pt x="766" y="134"/>
                  <a:pt x="943" y="134"/>
                </a:cubicBezTo>
                <a:lnTo>
                  <a:pt x="943" y="0"/>
                </a:lnTo>
                <a:cubicBezTo>
                  <a:pt x="668" y="2"/>
                  <a:pt x="510" y="118"/>
                  <a:pt x="510" y="439"/>
                </a:cubicBezTo>
                <a:cubicBezTo>
                  <a:pt x="510" y="601"/>
                  <a:pt x="602" y="711"/>
                  <a:pt x="744" y="711"/>
                </a:cubicBezTo>
                <a:cubicBezTo>
                  <a:pt x="862" y="711"/>
                  <a:pt x="954" y="615"/>
                  <a:pt x="954" y="497"/>
                </a:cubicBezTo>
                <a:close/>
                <a:moveTo>
                  <a:pt x="444" y="497"/>
                </a:moveTo>
                <a:lnTo>
                  <a:pt x="444" y="497"/>
                </a:lnTo>
                <a:cubicBezTo>
                  <a:pt x="444" y="382"/>
                  <a:pt x="362" y="291"/>
                  <a:pt x="234" y="291"/>
                </a:cubicBezTo>
                <a:cubicBezTo>
                  <a:pt x="212" y="291"/>
                  <a:pt x="185" y="299"/>
                  <a:pt x="180" y="305"/>
                </a:cubicBezTo>
                <a:cubicBezTo>
                  <a:pt x="190" y="222"/>
                  <a:pt x="256" y="134"/>
                  <a:pt x="433" y="134"/>
                </a:cubicBezTo>
                <a:lnTo>
                  <a:pt x="433" y="0"/>
                </a:lnTo>
                <a:cubicBezTo>
                  <a:pt x="158" y="2"/>
                  <a:pt x="0" y="118"/>
                  <a:pt x="0" y="439"/>
                </a:cubicBezTo>
                <a:cubicBezTo>
                  <a:pt x="0" y="601"/>
                  <a:pt x="92" y="711"/>
                  <a:pt x="234" y="711"/>
                </a:cubicBezTo>
                <a:cubicBezTo>
                  <a:pt x="351" y="711"/>
                  <a:pt x="444" y="615"/>
                  <a:pt x="444" y="49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GB" dirty="0">
              <a:solidFill>
                <a:prstClr val="black"/>
              </a:solidFill>
            </a:endParaRPr>
          </a:p>
        </p:txBody>
      </p:sp>
      <p:grpSp>
        <p:nvGrpSpPr>
          <p:cNvPr id="6" name="Group 8"/>
          <p:cNvGrpSpPr>
            <a:grpSpLocks noChangeAspect="1"/>
          </p:cNvGrpSpPr>
          <p:nvPr userDrawn="1"/>
        </p:nvGrpSpPr>
        <p:grpSpPr bwMode="auto">
          <a:xfrm>
            <a:off x="6475413" y="4264025"/>
            <a:ext cx="404812" cy="298450"/>
            <a:chOff x="4079" y="2686"/>
            <a:chExt cx="255" cy="188"/>
          </a:xfrm>
        </p:grpSpPr>
        <p:sp>
          <p:nvSpPr>
            <p:cNvPr id="9" name="AutoShape 7"/>
            <p:cNvSpPr>
              <a:spLocks noChangeAspect="1" noChangeArrowheads="1" noTextEdit="1"/>
            </p:cNvSpPr>
            <p:nvPr/>
          </p:nvSpPr>
          <p:spPr bwMode="auto">
            <a:xfrm>
              <a:off x="4079" y="2686"/>
              <a:ext cx="25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prstClr val="black"/>
                </a:solidFill>
              </a:endParaRPr>
            </a:p>
          </p:txBody>
        </p:sp>
        <p:sp>
          <p:nvSpPr>
            <p:cNvPr id="10" name="Freeform 9"/>
            <p:cNvSpPr>
              <a:spLocks noEditPoints="1"/>
            </p:cNvSpPr>
            <p:nvPr/>
          </p:nvSpPr>
          <p:spPr bwMode="auto">
            <a:xfrm>
              <a:off x="4079" y="2685"/>
              <a:ext cx="259" cy="192"/>
            </a:xfrm>
            <a:custGeom>
              <a:avLst/>
              <a:gdLst>
                <a:gd name="T0" fmla="*/ 0 w 954"/>
                <a:gd name="T1" fmla="*/ 214 h 712"/>
                <a:gd name="T2" fmla="*/ 0 w 954"/>
                <a:gd name="T3" fmla="*/ 214 h 712"/>
                <a:gd name="T4" fmla="*/ 210 w 954"/>
                <a:gd name="T5" fmla="*/ 420 h 712"/>
                <a:gd name="T6" fmla="*/ 264 w 954"/>
                <a:gd name="T7" fmla="*/ 406 h 712"/>
                <a:gd name="T8" fmla="*/ 10 w 954"/>
                <a:gd name="T9" fmla="*/ 577 h 712"/>
                <a:gd name="T10" fmla="*/ 10 w 954"/>
                <a:gd name="T11" fmla="*/ 712 h 712"/>
                <a:gd name="T12" fmla="*/ 444 w 954"/>
                <a:gd name="T13" fmla="*/ 272 h 712"/>
                <a:gd name="T14" fmla="*/ 210 w 954"/>
                <a:gd name="T15" fmla="*/ 0 h 712"/>
                <a:gd name="T16" fmla="*/ 0 w 954"/>
                <a:gd name="T17" fmla="*/ 214 h 712"/>
                <a:gd name="T18" fmla="*/ 510 w 954"/>
                <a:gd name="T19" fmla="*/ 214 h 712"/>
                <a:gd name="T20" fmla="*/ 510 w 954"/>
                <a:gd name="T21" fmla="*/ 214 h 712"/>
                <a:gd name="T22" fmla="*/ 720 w 954"/>
                <a:gd name="T23" fmla="*/ 420 h 712"/>
                <a:gd name="T24" fmla="*/ 774 w 954"/>
                <a:gd name="T25" fmla="*/ 406 h 712"/>
                <a:gd name="T26" fmla="*/ 521 w 954"/>
                <a:gd name="T27" fmla="*/ 577 h 712"/>
                <a:gd name="T28" fmla="*/ 521 w 954"/>
                <a:gd name="T29" fmla="*/ 712 h 712"/>
                <a:gd name="T30" fmla="*/ 954 w 954"/>
                <a:gd name="T31" fmla="*/ 272 h 712"/>
                <a:gd name="T32" fmla="*/ 720 w 954"/>
                <a:gd name="T33" fmla="*/ 0 h 712"/>
                <a:gd name="T34" fmla="*/ 510 w 954"/>
                <a:gd name="T35" fmla="*/ 2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2">
                  <a:moveTo>
                    <a:pt x="0" y="214"/>
                  </a:moveTo>
                  <a:lnTo>
                    <a:pt x="0" y="214"/>
                  </a:lnTo>
                  <a:cubicBezTo>
                    <a:pt x="0" y="329"/>
                    <a:pt x="81" y="420"/>
                    <a:pt x="210" y="420"/>
                  </a:cubicBezTo>
                  <a:cubicBezTo>
                    <a:pt x="231" y="420"/>
                    <a:pt x="259" y="412"/>
                    <a:pt x="264" y="406"/>
                  </a:cubicBezTo>
                  <a:cubicBezTo>
                    <a:pt x="253" y="489"/>
                    <a:pt x="188" y="577"/>
                    <a:pt x="10" y="577"/>
                  </a:cubicBezTo>
                  <a:lnTo>
                    <a:pt x="10" y="712"/>
                  </a:lnTo>
                  <a:cubicBezTo>
                    <a:pt x="286" y="709"/>
                    <a:pt x="444" y="593"/>
                    <a:pt x="444" y="272"/>
                  </a:cubicBezTo>
                  <a:cubicBezTo>
                    <a:pt x="444" y="109"/>
                    <a:pt x="351" y="0"/>
                    <a:pt x="210" y="0"/>
                  </a:cubicBezTo>
                  <a:cubicBezTo>
                    <a:pt x="92" y="0"/>
                    <a:pt x="0" y="96"/>
                    <a:pt x="0" y="214"/>
                  </a:cubicBezTo>
                  <a:close/>
                  <a:moveTo>
                    <a:pt x="510" y="214"/>
                  </a:moveTo>
                  <a:lnTo>
                    <a:pt x="510" y="214"/>
                  </a:lnTo>
                  <a:cubicBezTo>
                    <a:pt x="510" y="329"/>
                    <a:pt x="591" y="420"/>
                    <a:pt x="720" y="420"/>
                  </a:cubicBezTo>
                  <a:cubicBezTo>
                    <a:pt x="741" y="420"/>
                    <a:pt x="769" y="412"/>
                    <a:pt x="774" y="406"/>
                  </a:cubicBezTo>
                  <a:cubicBezTo>
                    <a:pt x="763" y="489"/>
                    <a:pt x="698" y="577"/>
                    <a:pt x="521" y="577"/>
                  </a:cubicBezTo>
                  <a:lnTo>
                    <a:pt x="521" y="712"/>
                  </a:lnTo>
                  <a:cubicBezTo>
                    <a:pt x="796" y="709"/>
                    <a:pt x="954" y="593"/>
                    <a:pt x="954" y="272"/>
                  </a:cubicBezTo>
                  <a:cubicBezTo>
                    <a:pt x="954" y="109"/>
                    <a:pt x="862" y="0"/>
                    <a:pt x="720" y="0"/>
                  </a:cubicBezTo>
                  <a:cubicBezTo>
                    <a:pt x="602" y="0"/>
                    <a:pt x="510" y="96"/>
                    <a:pt x="510" y="2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GB">
                <a:solidFill>
                  <a:prstClr val="black"/>
                </a:solidFill>
              </a:endParaRPr>
            </a:p>
          </p:txBody>
        </p:sp>
      </p:grpSp>
      <p:sp>
        <p:nvSpPr>
          <p:cNvPr id="11" name="Text Placeholder 4"/>
          <p:cNvSpPr>
            <a:spLocks noGrp="1"/>
          </p:cNvSpPr>
          <p:nvPr>
            <p:ph type="body" sz="quarter" idx="18"/>
          </p:nvPr>
        </p:nvSpPr>
        <p:spPr>
          <a:xfrm>
            <a:off x="4679950" y="1466849"/>
            <a:ext cx="3995738" cy="3228975"/>
          </a:xfrm>
          <a:noFill/>
        </p:spPr>
        <p:txBody>
          <a:bodyPr lIns="72000" tIns="72000" rIns="72000" bIns="72000" anchor="ctr" anchorCtr="1"/>
          <a:lstStyle>
            <a:lvl1pPr marL="0" indent="0" algn="ctr">
              <a:buNone/>
              <a:defRPr>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9"/>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5303021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13" name="Text Placeholder 12"/>
          <p:cNvSpPr>
            <a:spLocks noGrp="1"/>
          </p:cNvSpPr>
          <p:nvPr>
            <p:ph type="body" sz="quarter" idx="10"/>
          </p:nvPr>
        </p:nvSpPr>
        <p:spPr>
          <a:xfrm>
            <a:off x="469369" y="1466848"/>
            <a:ext cx="3988331"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14"/>
          <p:cNvSpPr>
            <a:spLocks noGrp="1"/>
          </p:cNvSpPr>
          <p:nvPr>
            <p:ph type="body" sz="quarter" idx="11"/>
          </p:nvPr>
        </p:nvSpPr>
        <p:spPr>
          <a:xfrm>
            <a:off x="4679950" y="1466848"/>
            <a:ext cx="3996000"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48612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 graphic and text">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468312" y="1455738"/>
            <a:ext cx="1879200" cy="1223962"/>
          </a:xfrm>
          <a:prstGeom prst="rect">
            <a:avLst/>
          </a:prstGeom>
          <a:noFill/>
        </p:spPr>
        <p:txBody>
          <a:bodyPr lIns="0" tIns="0" rIns="0" bIns="0" anchor="ctr" anchorCtr="1"/>
          <a:lstStyle>
            <a:lvl1pPr marL="0" marR="0" indent="0" algn="ctr" defTabSz="457200" rtl="0" eaLnBrk="1" fontAlgn="auto" latinLnBrk="0" hangingPunct="1">
              <a:lnSpc>
                <a:spcPct val="100000"/>
              </a:lnSpc>
              <a:spcBef>
                <a:spcPts val="576"/>
              </a:spcBef>
              <a:spcAft>
                <a:spcPts val="0"/>
              </a:spcAft>
              <a:buClr>
                <a:schemeClr val="accent1"/>
              </a:buClr>
              <a:buSzTx/>
              <a:buFont typeface="Arial"/>
              <a:buNone/>
              <a:tabLst/>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20" name="Text Placeholder 19"/>
          <p:cNvSpPr>
            <a:spLocks noGrp="1"/>
          </p:cNvSpPr>
          <p:nvPr>
            <p:ph type="body" sz="quarter" idx="22"/>
          </p:nvPr>
        </p:nvSpPr>
        <p:spPr>
          <a:xfrm>
            <a:off x="468312"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0" name="Picture Placeholder 2"/>
          <p:cNvSpPr>
            <a:spLocks noGrp="1"/>
          </p:cNvSpPr>
          <p:nvPr>
            <p:ph type="pic" idx="23" hasCustomPrompt="1"/>
          </p:nvPr>
        </p:nvSpPr>
        <p:spPr>
          <a:xfrm>
            <a:off x="2577758"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1" name="Text Placeholder 19"/>
          <p:cNvSpPr>
            <a:spLocks noGrp="1"/>
          </p:cNvSpPr>
          <p:nvPr>
            <p:ph type="body" sz="quarter" idx="24"/>
          </p:nvPr>
        </p:nvSpPr>
        <p:spPr>
          <a:xfrm>
            <a:off x="2577758"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2" name="Picture Placeholder 2"/>
          <p:cNvSpPr>
            <a:spLocks noGrp="1"/>
          </p:cNvSpPr>
          <p:nvPr>
            <p:ph type="pic" idx="25" hasCustomPrompt="1"/>
          </p:nvPr>
        </p:nvSpPr>
        <p:spPr>
          <a:xfrm>
            <a:off x="4687204"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3" name="Text Placeholder 19"/>
          <p:cNvSpPr>
            <a:spLocks noGrp="1"/>
          </p:cNvSpPr>
          <p:nvPr>
            <p:ph type="body" sz="quarter" idx="26"/>
          </p:nvPr>
        </p:nvSpPr>
        <p:spPr>
          <a:xfrm>
            <a:off x="4687204"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4" name="Picture Placeholder 2"/>
          <p:cNvSpPr>
            <a:spLocks noGrp="1"/>
          </p:cNvSpPr>
          <p:nvPr>
            <p:ph type="pic" idx="27" hasCustomPrompt="1"/>
          </p:nvPr>
        </p:nvSpPr>
        <p:spPr>
          <a:xfrm>
            <a:off x="6796651"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5" name="Text Placeholder 19"/>
          <p:cNvSpPr>
            <a:spLocks noGrp="1"/>
          </p:cNvSpPr>
          <p:nvPr>
            <p:ph type="body" sz="quarter" idx="28"/>
          </p:nvPr>
        </p:nvSpPr>
        <p:spPr>
          <a:xfrm>
            <a:off x="6796651"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4" name="Slide Number Placeholder 3"/>
          <p:cNvSpPr>
            <a:spLocks noGrp="1"/>
          </p:cNvSpPr>
          <p:nvPr>
            <p:ph type="sldNum" sz="quarter" idx="29"/>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0892560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rple Quote">
    <p:spTree>
      <p:nvGrpSpPr>
        <p:cNvPr id="1" name=""/>
        <p:cNvGrpSpPr/>
        <p:nvPr/>
      </p:nvGrpSpPr>
      <p:grpSpPr>
        <a:xfrm>
          <a:off x="0" y="0"/>
          <a:ext cx="0" cy="0"/>
          <a:chOff x="0" y="0"/>
          <a:chExt cx="0" cy="0"/>
        </a:xfrm>
      </p:grpSpPr>
      <p:sp>
        <p:nvSpPr>
          <p:cNvPr id="6" name="Rectangle 5"/>
          <p:cNvSpPr/>
          <p:nvPr userDrawn="1"/>
        </p:nvSpPr>
        <p:spPr>
          <a:xfrm>
            <a:off x="0" y="0"/>
            <a:ext cx="9144000" cy="469582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ext Placeholder 4"/>
          <p:cNvSpPr>
            <a:spLocks noGrp="1"/>
          </p:cNvSpPr>
          <p:nvPr>
            <p:ph type="body" sz="quarter" idx="18"/>
          </p:nvPr>
        </p:nvSpPr>
        <p:spPr>
          <a:xfrm>
            <a:off x="0" y="0"/>
            <a:ext cx="9144000" cy="4695825"/>
          </a:xfrm>
          <a:noFill/>
        </p:spPr>
        <p:txBody>
          <a:bodyPr lIns="0" tIns="0" rIns="0" bIns="0" anchor="ctr" anchorCtr="1"/>
          <a:lstStyle>
            <a:lvl1pPr marL="0" indent="0" algn="ctr">
              <a:buClr>
                <a:schemeClr val="bg1"/>
              </a:buClr>
              <a:buNone/>
              <a:defRPr>
                <a:solidFill>
                  <a:schemeClr val="bg1"/>
                </a:solidFill>
              </a:defRPr>
            </a:lvl1pPr>
            <a:lvl2pPr marL="0" indent="0" algn="ctr">
              <a:buClr>
                <a:schemeClr val="bg1"/>
              </a:buCl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GB">
              <a:solidFill>
                <a:prstClr val="black"/>
              </a:solidFill>
            </a:endParaRPr>
          </a:p>
        </p:txBody>
      </p:sp>
      <p:sp>
        <p:nvSpPr>
          <p:cNvPr id="14"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GB">
              <a:solidFill>
                <a:prstClr val="black"/>
              </a:solidFill>
            </a:endParaRPr>
          </a:p>
        </p:txBody>
      </p:sp>
      <p:sp>
        <p:nvSpPr>
          <p:cNvPr id="3" name="Slide Number Placeholder 2"/>
          <p:cNvSpPr>
            <a:spLocks noGrp="1"/>
          </p:cNvSpPr>
          <p:nvPr>
            <p:ph type="sldNum" sz="quarter" idx="19"/>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0769635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arm Grey Quote">
    <p:spTree>
      <p:nvGrpSpPr>
        <p:cNvPr id="1" name=""/>
        <p:cNvGrpSpPr/>
        <p:nvPr/>
      </p:nvGrpSpPr>
      <p:grpSpPr>
        <a:xfrm>
          <a:off x="0" y="0"/>
          <a:ext cx="0" cy="0"/>
          <a:chOff x="0" y="0"/>
          <a:chExt cx="0" cy="0"/>
        </a:xfrm>
      </p:grpSpPr>
      <p:sp>
        <p:nvSpPr>
          <p:cNvPr id="4" name="Rectangle 3"/>
          <p:cNvSpPr/>
          <p:nvPr userDrawn="1"/>
        </p:nvSpPr>
        <p:spPr>
          <a:xfrm>
            <a:off x="0" y="0"/>
            <a:ext cx="9144000" cy="4695825"/>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Text Placeholder 1"/>
          <p:cNvSpPr>
            <a:spLocks noGrp="1"/>
          </p:cNvSpPr>
          <p:nvPr userDrawn="1">
            <p:ph type="body" sz="quarter" idx="18"/>
          </p:nvPr>
        </p:nvSpPr>
        <p:spPr>
          <a:xfrm>
            <a:off x="0" y="1"/>
            <a:ext cx="9144000" cy="4695824"/>
          </a:xfrm>
        </p:spPr>
        <p:txBody>
          <a:bodyPr anchor="ctr" anchorCtr="1"/>
          <a:lstStyle>
            <a:lvl1pPr marL="0" indent="0" algn="ctr">
              <a:buNone/>
              <a:defRPr/>
            </a:lvl1pPr>
            <a:lvl2pPr marL="0" indent="0" algn="ctr">
              <a:buNone/>
              <a:defRPr/>
            </a:lvl2pPr>
            <a:lvl3pPr marL="0" indent="0" algn="ctr">
              <a:buNone/>
              <a:defRPr/>
            </a:lvl3pPr>
            <a:lvl4pPr marL="0" indent="0" algn="ctr">
              <a:buFont typeface="Arial" panose="020B0604020202020204" pitchFamily="34" charset="0"/>
              <a:buNone/>
              <a:defRPr/>
            </a:lvl4pPr>
            <a:lvl5pPr marL="0" indent="0">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endParaRPr lang="en-GB" dirty="0"/>
          </a:p>
        </p:txBody>
      </p:sp>
      <p:sp>
        <p:nvSpPr>
          <p:cNvPr id="8"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GB">
              <a:solidFill>
                <a:prstClr val="black"/>
              </a:solidFill>
            </a:endParaRPr>
          </a:p>
        </p:txBody>
      </p:sp>
      <p:sp>
        <p:nvSpPr>
          <p:cNvPr id="9"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GB">
              <a:solidFill>
                <a:prstClr val="black"/>
              </a:solidFill>
            </a:endParaRPr>
          </a:p>
        </p:txBody>
      </p:sp>
      <p:sp>
        <p:nvSpPr>
          <p:cNvPr id="3" name="Slide Number Placeholder 2"/>
          <p:cNvSpPr>
            <a:spLocks noGrp="1"/>
          </p:cNvSpPr>
          <p:nvPr>
            <p:ph type="sldNum" sz="quarter" idx="19"/>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390177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purple">
    <p:spTree>
      <p:nvGrpSpPr>
        <p:cNvPr id="1" name=""/>
        <p:cNvGrpSpPr/>
        <p:nvPr/>
      </p:nvGrpSpPr>
      <p:grpSpPr>
        <a:xfrm>
          <a:off x="0" y="0"/>
          <a:ext cx="0" cy="0"/>
          <a:chOff x="0" y="0"/>
          <a:chExt cx="0" cy="0"/>
        </a:xfrm>
      </p:grpSpPr>
      <p:sp>
        <p:nvSpPr>
          <p:cNvPr id="2" name="Rectangle 1"/>
          <p:cNvSpPr/>
          <p:nvPr userDrawn="1"/>
        </p:nvSpPr>
        <p:spPr>
          <a:xfrm>
            <a:off x="4500564" y="1466849"/>
            <a:ext cx="4175124" cy="26999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8" name="Oval 7"/>
          <p:cNvSpPr/>
          <p:nvPr userDrawn="1"/>
        </p:nvSpPr>
        <p:spPr>
          <a:xfrm>
            <a:off x="4279106" y="2595393"/>
            <a:ext cx="442913" cy="442913"/>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3" name="Text Placeholder 2"/>
          <p:cNvSpPr>
            <a:spLocks noGrp="1"/>
          </p:cNvSpPr>
          <p:nvPr>
            <p:ph type="body" sz="quarter" idx="10"/>
          </p:nvPr>
        </p:nvSpPr>
        <p:spPr>
          <a:xfrm>
            <a:off x="468313" y="1466849"/>
            <a:ext cx="4032250" cy="2700000"/>
          </a:xfrm>
          <a:solidFill>
            <a:schemeClr val="accent1"/>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4"/>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55354085"/>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blue">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1" name="Oval 10"/>
          <p:cNvSpPr/>
          <p:nvPr userDrawn="1"/>
        </p:nvSpPr>
        <p:spPr>
          <a:xfrm>
            <a:off x="4279106" y="2595393"/>
            <a:ext cx="442913" cy="4429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3" name="Text Placeholder 2"/>
          <p:cNvSpPr>
            <a:spLocks noGrp="1"/>
          </p:cNvSpPr>
          <p:nvPr>
            <p:ph type="body" sz="quarter" idx="10"/>
          </p:nvPr>
        </p:nvSpPr>
        <p:spPr>
          <a:xfrm>
            <a:off x="468313" y="1466849"/>
            <a:ext cx="4032250" cy="2700000"/>
          </a:xfrm>
          <a:solidFill>
            <a:schemeClr val="accent3"/>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368483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892900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s green">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1" name="Oval 10"/>
          <p:cNvSpPr/>
          <p:nvPr userDrawn="1"/>
        </p:nvSpPr>
        <p:spPr>
          <a:xfrm>
            <a:off x="4279106" y="2595393"/>
            <a:ext cx="442913" cy="44291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3" name="Text Placeholder 2"/>
          <p:cNvSpPr>
            <a:spLocks noGrp="1"/>
          </p:cNvSpPr>
          <p:nvPr>
            <p:ph type="body" sz="quarter" idx="10"/>
          </p:nvPr>
        </p:nvSpPr>
        <p:spPr>
          <a:xfrm>
            <a:off x="468313" y="1466849"/>
            <a:ext cx="4032250" cy="2700000"/>
          </a:xfrm>
          <a:solidFill>
            <a:schemeClr val="accent5"/>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6599472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s orange">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1" name="Oval 10"/>
          <p:cNvSpPr/>
          <p:nvPr userDrawn="1"/>
        </p:nvSpPr>
        <p:spPr>
          <a:xfrm>
            <a:off x="4279106" y="2595393"/>
            <a:ext cx="442913" cy="44291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3" name="Text Placeholder 2"/>
          <p:cNvSpPr>
            <a:spLocks noGrp="1"/>
          </p:cNvSpPr>
          <p:nvPr>
            <p:ph type="body" sz="quarter" idx="10"/>
          </p:nvPr>
        </p:nvSpPr>
        <p:spPr>
          <a:xfrm>
            <a:off x="468313" y="1466849"/>
            <a:ext cx="4032250" cy="2700000"/>
          </a:xfrm>
          <a:solidFill>
            <a:schemeClr val="accent4"/>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4740663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s red">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1" name="Oval 10"/>
          <p:cNvSpPr/>
          <p:nvPr userDrawn="1"/>
        </p:nvSpPr>
        <p:spPr>
          <a:xfrm>
            <a:off x="4279106" y="2595393"/>
            <a:ext cx="442913" cy="44291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3" name="Text Placeholder 2"/>
          <p:cNvSpPr>
            <a:spLocks noGrp="1"/>
          </p:cNvSpPr>
          <p:nvPr>
            <p:ph type="body" sz="quarter" idx="10"/>
          </p:nvPr>
        </p:nvSpPr>
        <p:spPr>
          <a:xfrm>
            <a:off x="468313" y="1466849"/>
            <a:ext cx="4032250" cy="2700000"/>
          </a:xfrm>
          <a:solidFill>
            <a:schemeClr val="accent6"/>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4642245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s grey">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1" name="Oval 10"/>
          <p:cNvSpPr/>
          <p:nvPr userDrawn="1"/>
        </p:nvSpPr>
        <p:spPr>
          <a:xfrm>
            <a:off x="4279106" y="2595393"/>
            <a:ext cx="442913" cy="44291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3" name="Text Placeholder 2"/>
          <p:cNvSpPr>
            <a:spLocks noGrp="1"/>
          </p:cNvSpPr>
          <p:nvPr>
            <p:ph type="body" sz="quarter" idx="10"/>
          </p:nvPr>
        </p:nvSpPr>
        <p:spPr>
          <a:xfrm>
            <a:off x="468313" y="1466849"/>
            <a:ext cx="4032250" cy="2700000"/>
          </a:xfrm>
          <a:solidFill>
            <a:schemeClr val="accent2"/>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27294687"/>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wo columns grey">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0"/>
          </p:nvPr>
        </p:nvSpPr>
        <p:spPr>
          <a:xfrm>
            <a:off x="469370" y="1466849"/>
            <a:ext cx="8206318" cy="3228976"/>
          </a:xfrm>
          <a:solidFill>
            <a:schemeClr val="accent1"/>
          </a:solidFill>
        </p:spPr>
        <p:txBody>
          <a:bodyPr lIns="72000" tIns="72000" rIns="72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1"/>
          </p:nvPr>
        </p:nvSpPr>
        <p:spPr/>
        <p:txBody>
          <a:bodyPr/>
          <a:lstStyle/>
          <a:p>
            <a:fld id="{8917037F-13F4-43B6-99FF-D710FE0C4777}"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7399152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ootage">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0" y="0"/>
            <a:ext cx="9143999" cy="5143500"/>
          </a:xfrm>
          <a:prstGeom prst="rect">
            <a:avLst/>
          </a:prstGeom>
          <a:noFill/>
        </p:spPr>
        <p:txBody>
          <a:bodyPr vert="horz" lIns="0" tIns="0" rIns="0" bIns="0" anchor="ctr" anchorCtr="1"/>
          <a:lstStyle>
            <a:lvl1pPr marL="0" indent="0">
              <a:buNone/>
              <a:defRPr sz="1300">
                <a:solidFill>
                  <a:schemeClr val="accent3"/>
                </a:solidFill>
              </a:defRPr>
            </a:lvl1pPr>
          </a:lstStyle>
          <a:p>
            <a:r>
              <a:rPr lang="en-US" dirty="0"/>
              <a:t>Click icon to insert footage</a:t>
            </a:r>
          </a:p>
        </p:txBody>
      </p:sp>
    </p:spTree>
    <p:extLst>
      <p:ext uri="{BB962C8B-B14F-4D97-AF65-F5344CB8AC3E}">
        <p14:creationId xmlns:p14="http://schemas.microsoft.com/office/powerpoint/2010/main" val="2437363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490645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6" name="Title 5"/>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3" name="Text Placeholder 2"/>
          <p:cNvSpPr>
            <a:spLocks noGrp="1"/>
          </p:cNvSpPr>
          <p:nvPr>
            <p:ph type="body" sz="quarter" idx="10"/>
          </p:nvPr>
        </p:nvSpPr>
        <p:spPr>
          <a:xfrm>
            <a:off x="469371" y="1466850"/>
            <a:ext cx="8206318"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856471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5394325" y="1466850"/>
            <a:ext cx="3281364" cy="3228976"/>
          </a:xfrm>
          <a:prstGeom prst="rect">
            <a:avLst/>
          </a:prstGeom>
          <a:noFill/>
        </p:spPr>
        <p:txBody>
          <a:bodyPr lIns="0" tIns="0" rIns="0" bIns="0" anchor="ctr" anchorCtr="1"/>
          <a:lstStyle>
            <a:lvl1pPr marL="0" indent="0">
              <a:buNone/>
              <a:defRPr sz="1200" baseline="0">
                <a:solidFill>
                  <a:srgbClr val="00A7B5"/>
                </a:solidFill>
              </a:defRPr>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1"/>
          </p:nvPr>
        </p:nvSpPr>
        <p:spPr>
          <a:xfrm>
            <a:off x="469369" y="1466850"/>
            <a:ext cx="4691594"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371954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5"/>
          </p:nvPr>
        </p:nvSpPr>
        <p:spPr>
          <a:xfrm>
            <a:off x="4754880" y="1466849"/>
            <a:ext cx="3920808" cy="3228975"/>
          </a:xfrm>
        </p:spPr>
        <p:txBody>
          <a:bodyPr anchor="ctr" anchorCtr="1"/>
          <a:lstStyle>
            <a:lvl1pPr marL="0" indent="0" algn="ctr">
              <a:buNone/>
              <a:defRPr>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a:cxnSpLocks/>
          </p:cNvCxnSpPr>
          <p:nvPr userDrawn="1"/>
        </p:nvCxnSpPr>
        <p:spPr>
          <a:xfrm>
            <a:off x="4593047" y="1466850"/>
            <a:ext cx="15498" cy="322897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71996" y="359571"/>
            <a:ext cx="8203692" cy="843754"/>
          </a:xfrm>
          <a:prstGeom prst="rect">
            <a:avLst/>
          </a:prstGeom>
        </p:spPr>
        <p:txBody>
          <a:bodyPr/>
          <a:lstStyle/>
          <a:p>
            <a:r>
              <a:rPr lang="en-US" dirty="0"/>
              <a:t>Click to edit Master title style</a:t>
            </a:r>
            <a:endParaRPr lang="en-GB" dirty="0"/>
          </a:p>
        </p:txBody>
      </p:sp>
      <p:sp>
        <p:nvSpPr>
          <p:cNvPr id="7" name="Text Placeholder 6"/>
          <p:cNvSpPr>
            <a:spLocks noGrp="1"/>
          </p:cNvSpPr>
          <p:nvPr>
            <p:ph type="body" sz="quarter" idx="16"/>
          </p:nvPr>
        </p:nvSpPr>
        <p:spPr>
          <a:xfrm>
            <a:off x="469371" y="1466849"/>
            <a:ext cx="3988330" cy="3228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Freeform 5"/>
          <p:cNvSpPr>
            <a:spLocks noEditPoints="1"/>
          </p:cNvSpPr>
          <p:nvPr userDrawn="1"/>
        </p:nvSpPr>
        <p:spPr bwMode="auto">
          <a:xfrm>
            <a:off x="6535738" y="1593852"/>
            <a:ext cx="361950"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a:p>
        </p:txBody>
      </p:sp>
      <p:sp>
        <p:nvSpPr>
          <p:cNvPr id="15" name="Freeform 9"/>
          <p:cNvSpPr>
            <a:spLocks noEditPoints="1"/>
          </p:cNvSpPr>
          <p:nvPr userDrawn="1"/>
        </p:nvSpPr>
        <p:spPr bwMode="auto">
          <a:xfrm>
            <a:off x="6535738" y="4140226"/>
            <a:ext cx="361950"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a:p>
        </p:txBody>
      </p:sp>
      <p:sp>
        <p:nvSpPr>
          <p:cNvPr id="3" name="Slide Number Placeholder 2"/>
          <p:cNvSpPr>
            <a:spLocks noGrp="1"/>
          </p:cNvSpPr>
          <p:nvPr>
            <p:ph type="sldNum" sz="quarter" idx="17"/>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79895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6" name="Title 5"/>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3" name="Text Placeholder 2"/>
          <p:cNvSpPr>
            <a:spLocks noGrp="1"/>
          </p:cNvSpPr>
          <p:nvPr>
            <p:ph type="body" sz="quarter" idx="10"/>
          </p:nvPr>
        </p:nvSpPr>
        <p:spPr>
          <a:xfrm>
            <a:off x="469371" y="1466850"/>
            <a:ext cx="8206318"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1"/>
          </p:nvPr>
        </p:nvSpPr>
        <p:spPr>
          <a:xfrm>
            <a:off x="469370" y="4906694"/>
            <a:ext cx="1854730" cy="183600"/>
          </a:xfrm>
        </p:spPr>
        <p:txBody>
          <a:bodyPr/>
          <a:lstStyle/>
          <a:p>
            <a:fld id="{8917037F-13F4-43B6-99FF-D710FE0C4777}" type="slidenum">
              <a:rPr lang="en-GB" smtClean="0"/>
              <a:pPr/>
              <a:t>‹#›</a:t>
            </a:fld>
            <a:r>
              <a:rPr lang="sr-Cyrl-RS"/>
              <a:t>		</a:t>
            </a:r>
            <a:endParaRPr lang="en-GB" dirty="0"/>
          </a:p>
        </p:txBody>
      </p:sp>
    </p:spTree>
    <p:extLst>
      <p:ext uri="{BB962C8B-B14F-4D97-AF65-F5344CB8AC3E}">
        <p14:creationId xmlns:p14="http://schemas.microsoft.com/office/powerpoint/2010/main" val="1773953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2" name="Rectangle 1"/>
          <p:cNvSpPr/>
          <p:nvPr userDrawn="1"/>
        </p:nvSpPr>
        <p:spPr>
          <a:xfrm>
            <a:off x="4679950" y="1466852"/>
            <a:ext cx="3996000" cy="3228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dirty="0"/>
          </a:p>
        </p:txBody>
      </p:sp>
      <p:sp>
        <p:nvSpPr>
          <p:cNvPr id="8" name="Picture Placeholder 7"/>
          <p:cNvSpPr>
            <a:spLocks noGrp="1"/>
          </p:cNvSpPr>
          <p:nvPr>
            <p:ph type="pic" sz="quarter" idx="17" hasCustomPrompt="1"/>
          </p:nvPr>
        </p:nvSpPr>
        <p:spPr>
          <a:xfrm>
            <a:off x="468327" y="1466851"/>
            <a:ext cx="3989387" cy="3228974"/>
          </a:xfrm>
          <a:noFill/>
        </p:spPr>
        <p:txBody>
          <a:bodyPr anchor="ctr" anchorCtr="1"/>
          <a:lstStyle>
            <a:lvl1pPr marL="0" marR="0" indent="0" algn="l" defTabSz="456938" rtl="0" eaLnBrk="1" fontAlgn="auto" latinLnBrk="0" hangingPunct="1">
              <a:lnSpc>
                <a:spcPct val="100000"/>
              </a:lnSpc>
              <a:spcBef>
                <a:spcPts val="576"/>
              </a:spcBef>
              <a:spcAft>
                <a:spcPts val="0"/>
              </a:spcAft>
              <a:buClr>
                <a:schemeClr val="accent1"/>
              </a:buClr>
              <a:buSzTx/>
              <a:buFont typeface="Arial"/>
              <a:buNone/>
              <a:tabLst/>
              <a:defRPr sz="1200">
                <a:solidFill>
                  <a:schemeClr val="accent3"/>
                </a:solidFill>
              </a:defRPr>
            </a:lvl1pPr>
          </a:lstStyle>
          <a:p>
            <a:pPr marL="0" marR="0" lvl="0" indent="0" algn="l" defTabSz="456938" rtl="0" eaLnBrk="1" fontAlgn="auto" latinLnBrk="0" hangingPunct="1">
              <a:lnSpc>
                <a:spcPct val="100000"/>
              </a:lnSpc>
              <a:spcBef>
                <a:spcPts val="576"/>
              </a:spcBef>
              <a:spcAft>
                <a:spcPts val="0"/>
              </a:spcAft>
              <a:buClr>
                <a:schemeClr val="accent1"/>
              </a:buClr>
              <a:buSzTx/>
              <a:buFont typeface="Arial"/>
              <a:buNone/>
              <a:tabLst/>
              <a:defRPr/>
            </a:pPr>
            <a:r>
              <a:rPr lang="en-US" dirty="0"/>
              <a:t>Click icon to insert illustration</a:t>
            </a:r>
          </a:p>
        </p:txBody>
      </p:sp>
      <p:sp>
        <p:nvSpPr>
          <p:cNvPr id="7" name="Title 6"/>
          <p:cNvSpPr>
            <a:spLocks noGrp="1"/>
          </p:cNvSpPr>
          <p:nvPr userDrawn="1">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Freeform 5"/>
          <p:cNvSpPr>
            <a:spLocks noEditPoints="1"/>
          </p:cNvSpPr>
          <p:nvPr userDrawn="1"/>
        </p:nvSpPr>
        <p:spPr bwMode="auto">
          <a:xfrm>
            <a:off x="6475413" y="1544639"/>
            <a:ext cx="411162" cy="303213"/>
          </a:xfrm>
          <a:custGeom>
            <a:avLst/>
            <a:gdLst>
              <a:gd name="T0" fmla="*/ 954 w 954"/>
              <a:gd name="T1" fmla="*/ 497 h 711"/>
              <a:gd name="T2" fmla="*/ 954 w 954"/>
              <a:gd name="T3" fmla="*/ 497 h 711"/>
              <a:gd name="T4" fmla="*/ 744 w 954"/>
              <a:gd name="T5" fmla="*/ 291 h 711"/>
              <a:gd name="T6" fmla="*/ 690 w 954"/>
              <a:gd name="T7" fmla="*/ 305 h 711"/>
              <a:gd name="T8" fmla="*/ 943 w 954"/>
              <a:gd name="T9" fmla="*/ 134 h 711"/>
              <a:gd name="T10" fmla="*/ 943 w 954"/>
              <a:gd name="T11" fmla="*/ 0 h 711"/>
              <a:gd name="T12" fmla="*/ 510 w 954"/>
              <a:gd name="T13" fmla="*/ 439 h 711"/>
              <a:gd name="T14" fmla="*/ 744 w 954"/>
              <a:gd name="T15" fmla="*/ 711 h 711"/>
              <a:gd name="T16" fmla="*/ 954 w 954"/>
              <a:gd name="T17" fmla="*/ 497 h 711"/>
              <a:gd name="T18" fmla="*/ 444 w 954"/>
              <a:gd name="T19" fmla="*/ 497 h 711"/>
              <a:gd name="T20" fmla="*/ 444 w 954"/>
              <a:gd name="T21" fmla="*/ 497 h 711"/>
              <a:gd name="T22" fmla="*/ 234 w 954"/>
              <a:gd name="T23" fmla="*/ 291 h 711"/>
              <a:gd name="T24" fmla="*/ 180 w 954"/>
              <a:gd name="T25" fmla="*/ 305 h 711"/>
              <a:gd name="T26" fmla="*/ 433 w 954"/>
              <a:gd name="T27" fmla="*/ 134 h 711"/>
              <a:gd name="T28" fmla="*/ 433 w 954"/>
              <a:gd name="T29" fmla="*/ 0 h 711"/>
              <a:gd name="T30" fmla="*/ 0 w 954"/>
              <a:gd name="T31" fmla="*/ 439 h 711"/>
              <a:gd name="T32" fmla="*/ 234 w 954"/>
              <a:gd name="T33" fmla="*/ 711 h 711"/>
              <a:gd name="T34" fmla="*/ 444 w 954"/>
              <a:gd name="T35" fmla="*/ 49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1">
                <a:moveTo>
                  <a:pt x="954" y="497"/>
                </a:moveTo>
                <a:lnTo>
                  <a:pt x="954" y="497"/>
                </a:lnTo>
                <a:cubicBezTo>
                  <a:pt x="954" y="382"/>
                  <a:pt x="872" y="291"/>
                  <a:pt x="744" y="291"/>
                </a:cubicBezTo>
                <a:cubicBezTo>
                  <a:pt x="722" y="291"/>
                  <a:pt x="695" y="299"/>
                  <a:pt x="690" y="305"/>
                </a:cubicBezTo>
                <a:cubicBezTo>
                  <a:pt x="701" y="222"/>
                  <a:pt x="766" y="134"/>
                  <a:pt x="943" y="134"/>
                </a:cubicBezTo>
                <a:lnTo>
                  <a:pt x="943" y="0"/>
                </a:lnTo>
                <a:cubicBezTo>
                  <a:pt x="668" y="2"/>
                  <a:pt x="510" y="118"/>
                  <a:pt x="510" y="439"/>
                </a:cubicBezTo>
                <a:cubicBezTo>
                  <a:pt x="510" y="601"/>
                  <a:pt x="602" y="711"/>
                  <a:pt x="744" y="711"/>
                </a:cubicBezTo>
                <a:cubicBezTo>
                  <a:pt x="862" y="711"/>
                  <a:pt x="954" y="615"/>
                  <a:pt x="954" y="497"/>
                </a:cubicBezTo>
                <a:close/>
                <a:moveTo>
                  <a:pt x="444" y="497"/>
                </a:moveTo>
                <a:lnTo>
                  <a:pt x="444" y="497"/>
                </a:lnTo>
                <a:cubicBezTo>
                  <a:pt x="444" y="382"/>
                  <a:pt x="362" y="291"/>
                  <a:pt x="234" y="291"/>
                </a:cubicBezTo>
                <a:cubicBezTo>
                  <a:pt x="212" y="291"/>
                  <a:pt x="185" y="299"/>
                  <a:pt x="180" y="305"/>
                </a:cubicBezTo>
                <a:cubicBezTo>
                  <a:pt x="190" y="222"/>
                  <a:pt x="256" y="134"/>
                  <a:pt x="433" y="134"/>
                </a:cubicBezTo>
                <a:lnTo>
                  <a:pt x="433" y="0"/>
                </a:lnTo>
                <a:cubicBezTo>
                  <a:pt x="158" y="2"/>
                  <a:pt x="0" y="118"/>
                  <a:pt x="0" y="439"/>
                </a:cubicBezTo>
                <a:cubicBezTo>
                  <a:pt x="0" y="601"/>
                  <a:pt x="92" y="711"/>
                  <a:pt x="234" y="711"/>
                </a:cubicBezTo>
                <a:cubicBezTo>
                  <a:pt x="351" y="711"/>
                  <a:pt x="444" y="615"/>
                  <a:pt x="444" y="497"/>
                </a:cubicBezTo>
                <a:close/>
              </a:path>
            </a:pathLst>
          </a:custGeom>
          <a:solidFill>
            <a:schemeClr val="bg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dirty="0"/>
          </a:p>
        </p:txBody>
      </p:sp>
      <p:grpSp>
        <p:nvGrpSpPr>
          <p:cNvPr id="6" name="Group 8"/>
          <p:cNvGrpSpPr>
            <a:grpSpLocks noChangeAspect="1"/>
          </p:cNvGrpSpPr>
          <p:nvPr userDrawn="1"/>
        </p:nvGrpSpPr>
        <p:grpSpPr bwMode="auto">
          <a:xfrm>
            <a:off x="6475413" y="4264026"/>
            <a:ext cx="404812" cy="298450"/>
            <a:chOff x="4079" y="2686"/>
            <a:chExt cx="255" cy="188"/>
          </a:xfrm>
        </p:grpSpPr>
        <p:sp>
          <p:nvSpPr>
            <p:cNvPr id="9" name="AutoShape 7"/>
            <p:cNvSpPr>
              <a:spLocks noChangeAspect="1" noChangeArrowheads="1" noTextEdit="1"/>
            </p:cNvSpPr>
            <p:nvPr/>
          </p:nvSpPr>
          <p:spPr bwMode="auto">
            <a:xfrm>
              <a:off x="4079" y="2686"/>
              <a:ext cx="25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p:nvSpPr>
          <p:spPr bwMode="auto">
            <a:xfrm>
              <a:off x="4079" y="2685"/>
              <a:ext cx="259" cy="192"/>
            </a:xfrm>
            <a:custGeom>
              <a:avLst/>
              <a:gdLst>
                <a:gd name="T0" fmla="*/ 0 w 954"/>
                <a:gd name="T1" fmla="*/ 214 h 712"/>
                <a:gd name="T2" fmla="*/ 0 w 954"/>
                <a:gd name="T3" fmla="*/ 214 h 712"/>
                <a:gd name="T4" fmla="*/ 210 w 954"/>
                <a:gd name="T5" fmla="*/ 420 h 712"/>
                <a:gd name="T6" fmla="*/ 264 w 954"/>
                <a:gd name="T7" fmla="*/ 406 h 712"/>
                <a:gd name="T8" fmla="*/ 10 w 954"/>
                <a:gd name="T9" fmla="*/ 577 h 712"/>
                <a:gd name="T10" fmla="*/ 10 w 954"/>
                <a:gd name="T11" fmla="*/ 712 h 712"/>
                <a:gd name="T12" fmla="*/ 444 w 954"/>
                <a:gd name="T13" fmla="*/ 272 h 712"/>
                <a:gd name="T14" fmla="*/ 210 w 954"/>
                <a:gd name="T15" fmla="*/ 0 h 712"/>
                <a:gd name="T16" fmla="*/ 0 w 954"/>
                <a:gd name="T17" fmla="*/ 214 h 712"/>
                <a:gd name="T18" fmla="*/ 510 w 954"/>
                <a:gd name="T19" fmla="*/ 214 h 712"/>
                <a:gd name="T20" fmla="*/ 510 w 954"/>
                <a:gd name="T21" fmla="*/ 214 h 712"/>
                <a:gd name="T22" fmla="*/ 720 w 954"/>
                <a:gd name="T23" fmla="*/ 420 h 712"/>
                <a:gd name="T24" fmla="*/ 774 w 954"/>
                <a:gd name="T25" fmla="*/ 406 h 712"/>
                <a:gd name="T26" fmla="*/ 521 w 954"/>
                <a:gd name="T27" fmla="*/ 577 h 712"/>
                <a:gd name="T28" fmla="*/ 521 w 954"/>
                <a:gd name="T29" fmla="*/ 712 h 712"/>
                <a:gd name="T30" fmla="*/ 954 w 954"/>
                <a:gd name="T31" fmla="*/ 272 h 712"/>
                <a:gd name="T32" fmla="*/ 720 w 954"/>
                <a:gd name="T33" fmla="*/ 0 h 712"/>
                <a:gd name="T34" fmla="*/ 510 w 954"/>
                <a:gd name="T35" fmla="*/ 2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2">
                  <a:moveTo>
                    <a:pt x="0" y="214"/>
                  </a:moveTo>
                  <a:lnTo>
                    <a:pt x="0" y="214"/>
                  </a:lnTo>
                  <a:cubicBezTo>
                    <a:pt x="0" y="329"/>
                    <a:pt x="81" y="420"/>
                    <a:pt x="210" y="420"/>
                  </a:cubicBezTo>
                  <a:cubicBezTo>
                    <a:pt x="231" y="420"/>
                    <a:pt x="259" y="412"/>
                    <a:pt x="264" y="406"/>
                  </a:cubicBezTo>
                  <a:cubicBezTo>
                    <a:pt x="253" y="489"/>
                    <a:pt x="188" y="577"/>
                    <a:pt x="10" y="577"/>
                  </a:cubicBezTo>
                  <a:lnTo>
                    <a:pt x="10" y="712"/>
                  </a:lnTo>
                  <a:cubicBezTo>
                    <a:pt x="286" y="709"/>
                    <a:pt x="444" y="593"/>
                    <a:pt x="444" y="272"/>
                  </a:cubicBezTo>
                  <a:cubicBezTo>
                    <a:pt x="444" y="109"/>
                    <a:pt x="351" y="0"/>
                    <a:pt x="210" y="0"/>
                  </a:cubicBezTo>
                  <a:cubicBezTo>
                    <a:pt x="92" y="0"/>
                    <a:pt x="0" y="96"/>
                    <a:pt x="0" y="214"/>
                  </a:cubicBezTo>
                  <a:close/>
                  <a:moveTo>
                    <a:pt x="510" y="214"/>
                  </a:moveTo>
                  <a:lnTo>
                    <a:pt x="510" y="214"/>
                  </a:lnTo>
                  <a:cubicBezTo>
                    <a:pt x="510" y="329"/>
                    <a:pt x="591" y="420"/>
                    <a:pt x="720" y="420"/>
                  </a:cubicBezTo>
                  <a:cubicBezTo>
                    <a:pt x="741" y="420"/>
                    <a:pt x="769" y="412"/>
                    <a:pt x="774" y="406"/>
                  </a:cubicBezTo>
                  <a:cubicBezTo>
                    <a:pt x="763" y="489"/>
                    <a:pt x="698" y="577"/>
                    <a:pt x="521" y="577"/>
                  </a:cubicBezTo>
                  <a:lnTo>
                    <a:pt x="521" y="712"/>
                  </a:lnTo>
                  <a:cubicBezTo>
                    <a:pt x="796" y="709"/>
                    <a:pt x="954" y="593"/>
                    <a:pt x="954" y="272"/>
                  </a:cubicBezTo>
                  <a:cubicBezTo>
                    <a:pt x="954" y="109"/>
                    <a:pt x="862" y="0"/>
                    <a:pt x="720" y="0"/>
                  </a:cubicBezTo>
                  <a:cubicBezTo>
                    <a:pt x="602" y="0"/>
                    <a:pt x="510" y="96"/>
                    <a:pt x="510" y="2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Text Placeholder 4"/>
          <p:cNvSpPr>
            <a:spLocks noGrp="1"/>
          </p:cNvSpPr>
          <p:nvPr>
            <p:ph type="body" sz="quarter" idx="18"/>
          </p:nvPr>
        </p:nvSpPr>
        <p:spPr>
          <a:xfrm>
            <a:off x="4679950" y="1466849"/>
            <a:ext cx="3995738" cy="3228975"/>
          </a:xfrm>
          <a:noFill/>
        </p:spPr>
        <p:txBody>
          <a:bodyPr lIns="71967" tIns="71967" rIns="71967" bIns="71967" anchor="ctr" anchorCtr="1"/>
          <a:lstStyle>
            <a:lvl1pPr marL="0" indent="0" algn="ctr">
              <a:buNone/>
              <a:defRPr>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00040147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13" name="Text Placeholder 12"/>
          <p:cNvSpPr>
            <a:spLocks noGrp="1"/>
          </p:cNvSpPr>
          <p:nvPr>
            <p:ph type="body" sz="quarter" idx="10"/>
          </p:nvPr>
        </p:nvSpPr>
        <p:spPr>
          <a:xfrm>
            <a:off x="469399" y="1466853"/>
            <a:ext cx="3988331"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14"/>
          <p:cNvSpPr>
            <a:spLocks noGrp="1"/>
          </p:cNvSpPr>
          <p:nvPr>
            <p:ph type="body" sz="quarter" idx="11"/>
          </p:nvPr>
        </p:nvSpPr>
        <p:spPr>
          <a:xfrm>
            <a:off x="4679950" y="1466853"/>
            <a:ext cx="3996000"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885258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column graphic and text">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468312" y="1455738"/>
            <a:ext cx="1879200" cy="1223962"/>
          </a:xfrm>
          <a:prstGeom prst="rect">
            <a:avLst/>
          </a:prstGeom>
          <a:noFill/>
        </p:spPr>
        <p:txBody>
          <a:bodyPr lIns="0" tIns="0" rIns="0" bIns="0" anchor="ctr" anchorCtr="1"/>
          <a:lstStyle>
            <a:lvl1pPr marL="0" marR="0" indent="0" algn="ctr" defTabSz="456938" rtl="0" eaLnBrk="1" fontAlgn="auto" latinLnBrk="0" hangingPunct="1">
              <a:lnSpc>
                <a:spcPct val="100000"/>
              </a:lnSpc>
              <a:spcBef>
                <a:spcPts val="576"/>
              </a:spcBef>
              <a:spcAft>
                <a:spcPts val="0"/>
              </a:spcAft>
              <a:buClr>
                <a:schemeClr val="accent1"/>
              </a:buClr>
              <a:buSzTx/>
              <a:buFont typeface="Arial"/>
              <a:buNone/>
              <a:tabLst/>
              <a:defRPr sz="1200" baseline="0">
                <a:solidFill>
                  <a:srgbClr val="00A7B5"/>
                </a:solidFill>
              </a:defRPr>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20" name="Text Placeholder 19"/>
          <p:cNvSpPr>
            <a:spLocks noGrp="1"/>
          </p:cNvSpPr>
          <p:nvPr>
            <p:ph type="body" sz="quarter" idx="22"/>
          </p:nvPr>
        </p:nvSpPr>
        <p:spPr>
          <a:xfrm>
            <a:off x="468312"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0" name="Picture Placeholder 2"/>
          <p:cNvSpPr>
            <a:spLocks noGrp="1"/>
          </p:cNvSpPr>
          <p:nvPr>
            <p:ph type="pic" idx="23" hasCustomPrompt="1"/>
          </p:nvPr>
        </p:nvSpPr>
        <p:spPr>
          <a:xfrm>
            <a:off x="2577758"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r>
              <a:rPr lang="en-US" dirty="0"/>
              <a:t>Click icon to insert illustration</a:t>
            </a:r>
          </a:p>
        </p:txBody>
      </p:sp>
      <p:sp>
        <p:nvSpPr>
          <p:cNvPr id="31" name="Text Placeholder 19"/>
          <p:cNvSpPr>
            <a:spLocks noGrp="1"/>
          </p:cNvSpPr>
          <p:nvPr>
            <p:ph type="body" sz="quarter" idx="24"/>
          </p:nvPr>
        </p:nvSpPr>
        <p:spPr>
          <a:xfrm>
            <a:off x="2577758"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2" name="Picture Placeholder 2"/>
          <p:cNvSpPr>
            <a:spLocks noGrp="1"/>
          </p:cNvSpPr>
          <p:nvPr>
            <p:ph type="pic" idx="25" hasCustomPrompt="1"/>
          </p:nvPr>
        </p:nvSpPr>
        <p:spPr>
          <a:xfrm>
            <a:off x="4687204"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r>
              <a:rPr lang="en-US" dirty="0"/>
              <a:t>Click icon to insert illustration</a:t>
            </a:r>
          </a:p>
        </p:txBody>
      </p:sp>
      <p:sp>
        <p:nvSpPr>
          <p:cNvPr id="33" name="Text Placeholder 19"/>
          <p:cNvSpPr>
            <a:spLocks noGrp="1"/>
          </p:cNvSpPr>
          <p:nvPr>
            <p:ph type="body" sz="quarter" idx="26"/>
          </p:nvPr>
        </p:nvSpPr>
        <p:spPr>
          <a:xfrm>
            <a:off x="4687204"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4" name="Picture Placeholder 2"/>
          <p:cNvSpPr>
            <a:spLocks noGrp="1"/>
          </p:cNvSpPr>
          <p:nvPr>
            <p:ph type="pic" idx="27" hasCustomPrompt="1"/>
          </p:nvPr>
        </p:nvSpPr>
        <p:spPr>
          <a:xfrm>
            <a:off x="6796651"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r>
              <a:rPr lang="en-US" dirty="0"/>
              <a:t>Click icon to insert illustration</a:t>
            </a:r>
          </a:p>
        </p:txBody>
      </p:sp>
      <p:sp>
        <p:nvSpPr>
          <p:cNvPr id="35" name="Text Placeholder 19"/>
          <p:cNvSpPr>
            <a:spLocks noGrp="1"/>
          </p:cNvSpPr>
          <p:nvPr>
            <p:ph type="body" sz="quarter" idx="28"/>
          </p:nvPr>
        </p:nvSpPr>
        <p:spPr>
          <a:xfrm>
            <a:off x="6796651" y="2806986"/>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4" name="Slide Number Placeholder 3"/>
          <p:cNvSpPr>
            <a:spLocks noGrp="1"/>
          </p:cNvSpPr>
          <p:nvPr>
            <p:ph type="sldNum" sz="quarter" idx="2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2506918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rple Quote">
    <p:spTree>
      <p:nvGrpSpPr>
        <p:cNvPr id="1" name=""/>
        <p:cNvGrpSpPr/>
        <p:nvPr/>
      </p:nvGrpSpPr>
      <p:grpSpPr>
        <a:xfrm>
          <a:off x="0" y="0"/>
          <a:ext cx="0" cy="0"/>
          <a:chOff x="0" y="0"/>
          <a:chExt cx="0" cy="0"/>
        </a:xfrm>
      </p:grpSpPr>
      <p:sp>
        <p:nvSpPr>
          <p:cNvPr id="6" name="Rectangle 5"/>
          <p:cNvSpPr/>
          <p:nvPr userDrawn="1"/>
        </p:nvSpPr>
        <p:spPr>
          <a:xfrm>
            <a:off x="0" y="0"/>
            <a:ext cx="9144000" cy="469582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US" dirty="0"/>
          </a:p>
        </p:txBody>
      </p:sp>
      <p:sp>
        <p:nvSpPr>
          <p:cNvPr id="10" name="Text Placeholder 4"/>
          <p:cNvSpPr>
            <a:spLocks noGrp="1"/>
          </p:cNvSpPr>
          <p:nvPr>
            <p:ph type="body" sz="quarter" idx="18"/>
          </p:nvPr>
        </p:nvSpPr>
        <p:spPr>
          <a:xfrm>
            <a:off x="0" y="2"/>
            <a:ext cx="9144000" cy="4695825"/>
          </a:xfrm>
          <a:noFill/>
        </p:spPr>
        <p:txBody>
          <a:bodyPr lIns="0" tIns="0" rIns="0" bIns="0" anchor="ctr" anchorCtr="1"/>
          <a:lstStyle>
            <a:lvl1pPr marL="0" indent="0" algn="ctr">
              <a:buClr>
                <a:schemeClr val="bg1"/>
              </a:buClr>
              <a:buNone/>
              <a:defRPr>
                <a:solidFill>
                  <a:schemeClr val="bg1"/>
                </a:solidFill>
              </a:defRPr>
            </a:lvl1pPr>
            <a:lvl2pPr marL="0" indent="0" algn="ctr">
              <a:buClr>
                <a:schemeClr val="bg1"/>
              </a:buCl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Freeform 5"/>
          <p:cNvSpPr>
            <a:spLocks noEditPoints="1"/>
          </p:cNvSpPr>
          <p:nvPr userDrawn="1"/>
        </p:nvSpPr>
        <p:spPr bwMode="auto">
          <a:xfrm>
            <a:off x="431801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bg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a:p>
        </p:txBody>
      </p:sp>
      <p:sp>
        <p:nvSpPr>
          <p:cNvPr id="14" name="Freeform 9"/>
          <p:cNvSpPr>
            <a:spLocks noEditPoints="1"/>
          </p:cNvSpPr>
          <p:nvPr userDrawn="1"/>
        </p:nvSpPr>
        <p:spPr bwMode="auto">
          <a:xfrm>
            <a:off x="431801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bg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a:p>
        </p:txBody>
      </p:sp>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49390180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arm Grey Quote">
    <p:spTree>
      <p:nvGrpSpPr>
        <p:cNvPr id="1" name=""/>
        <p:cNvGrpSpPr/>
        <p:nvPr/>
      </p:nvGrpSpPr>
      <p:grpSpPr>
        <a:xfrm>
          <a:off x="0" y="0"/>
          <a:ext cx="0" cy="0"/>
          <a:chOff x="0" y="0"/>
          <a:chExt cx="0" cy="0"/>
        </a:xfrm>
      </p:grpSpPr>
      <p:sp>
        <p:nvSpPr>
          <p:cNvPr id="4" name="Rectangle 3"/>
          <p:cNvSpPr/>
          <p:nvPr userDrawn="1"/>
        </p:nvSpPr>
        <p:spPr>
          <a:xfrm>
            <a:off x="0" y="2"/>
            <a:ext cx="9144000" cy="4695825"/>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US" dirty="0"/>
          </a:p>
        </p:txBody>
      </p:sp>
      <p:sp>
        <p:nvSpPr>
          <p:cNvPr id="13" name="Text Placeholder 1"/>
          <p:cNvSpPr>
            <a:spLocks noGrp="1"/>
          </p:cNvSpPr>
          <p:nvPr userDrawn="1">
            <p:ph type="body" sz="quarter" idx="18"/>
          </p:nvPr>
        </p:nvSpPr>
        <p:spPr>
          <a:xfrm>
            <a:off x="0" y="1"/>
            <a:ext cx="9144000" cy="4695824"/>
          </a:xfrm>
        </p:spPr>
        <p:txBody>
          <a:bodyPr anchor="ctr" anchorCtr="1"/>
          <a:lstStyle>
            <a:lvl1pPr marL="0" indent="0" algn="ctr">
              <a:buNone/>
              <a:defRPr/>
            </a:lvl1pPr>
            <a:lvl2pPr marL="0" indent="0" algn="ctr">
              <a:buNone/>
              <a:defRPr/>
            </a:lvl2pPr>
            <a:lvl3pPr marL="0" indent="0" algn="ctr">
              <a:buNone/>
              <a:defRPr/>
            </a:lvl3pPr>
            <a:lvl4pPr marL="0" indent="0" algn="ctr">
              <a:buFont typeface="Arial" panose="020B0604020202020204" pitchFamily="34" charset="0"/>
              <a:buNone/>
              <a:defRPr/>
            </a:lvl4pPr>
            <a:lvl5pPr marL="0" indent="0">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endParaRPr lang="en-GB" dirty="0"/>
          </a:p>
        </p:txBody>
      </p:sp>
      <p:sp>
        <p:nvSpPr>
          <p:cNvPr id="8" name="Freeform 5"/>
          <p:cNvSpPr>
            <a:spLocks noEditPoints="1"/>
          </p:cNvSpPr>
          <p:nvPr userDrawn="1"/>
        </p:nvSpPr>
        <p:spPr bwMode="auto">
          <a:xfrm>
            <a:off x="431801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a:p>
        </p:txBody>
      </p:sp>
      <p:sp>
        <p:nvSpPr>
          <p:cNvPr id="9" name="Freeform 9"/>
          <p:cNvSpPr>
            <a:spLocks noEditPoints="1"/>
          </p:cNvSpPr>
          <p:nvPr userDrawn="1"/>
        </p:nvSpPr>
        <p:spPr bwMode="auto">
          <a:xfrm>
            <a:off x="431801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a:p>
        </p:txBody>
      </p:sp>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428014291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s purple">
    <p:spTree>
      <p:nvGrpSpPr>
        <p:cNvPr id="1" name=""/>
        <p:cNvGrpSpPr/>
        <p:nvPr/>
      </p:nvGrpSpPr>
      <p:grpSpPr>
        <a:xfrm>
          <a:off x="0" y="0"/>
          <a:ext cx="0" cy="0"/>
          <a:chOff x="0" y="0"/>
          <a:chExt cx="0" cy="0"/>
        </a:xfrm>
      </p:grpSpPr>
      <p:sp>
        <p:nvSpPr>
          <p:cNvPr id="2" name="Rectangle 1"/>
          <p:cNvSpPr/>
          <p:nvPr userDrawn="1"/>
        </p:nvSpPr>
        <p:spPr>
          <a:xfrm>
            <a:off x="4500564" y="1466875"/>
            <a:ext cx="4175124" cy="26999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8" name="Oval 7"/>
          <p:cNvSpPr/>
          <p:nvPr userDrawn="1"/>
        </p:nvSpPr>
        <p:spPr>
          <a:xfrm>
            <a:off x="4279136" y="2595419"/>
            <a:ext cx="442913" cy="442913"/>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3" name="Text Placeholder 2"/>
          <p:cNvSpPr>
            <a:spLocks noGrp="1"/>
          </p:cNvSpPr>
          <p:nvPr>
            <p:ph type="body" sz="quarter" idx="10"/>
          </p:nvPr>
        </p:nvSpPr>
        <p:spPr>
          <a:xfrm>
            <a:off x="468313" y="1466849"/>
            <a:ext cx="4032250" cy="2700000"/>
          </a:xfrm>
          <a:solidFill>
            <a:schemeClr val="accent1"/>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4"/>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80946161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s blue">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75"/>
            <a:ext cx="4175124" cy="26999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1" name="Oval 10"/>
          <p:cNvSpPr/>
          <p:nvPr userDrawn="1"/>
        </p:nvSpPr>
        <p:spPr>
          <a:xfrm>
            <a:off x="4279136" y="2595419"/>
            <a:ext cx="442913" cy="4429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3"/>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233652804"/>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s green">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75"/>
            <a:ext cx="4175124" cy="269999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1" name="Oval 10"/>
          <p:cNvSpPr/>
          <p:nvPr userDrawn="1"/>
        </p:nvSpPr>
        <p:spPr>
          <a:xfrm>
            <a:off x="4279136" y="2595419"/>
            <a:ext cx="442913" cy="44291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5"/>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72343082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s orange">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75"/>
            <a:ext cx="4175124" cy="269999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1" name="Oval 10"/>
          <p:cNvSpPr/>
          <p:nvPr userDrawn="1"/>
        </p:nvSpPr>
        <p:spPr>
          <a:xfrm>
            <a:off x="4279136" y="2595419"/>
            <a:ext cx="442913" cy="44291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4"/>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427224411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s red">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75"/>
            <a:ext cx="4175124" cy="269999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1" name="Oval 10"/>
          <p:cNvSpPr/>
          <p:nvPr userDrawn="1"/>
        </p:nvSpPr>
        <p:spPr>
          <a:xfrm>
            <a:off x="4279136" y="2595419"/>
            <a:ext cx="442913" cy="44291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6"/>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11193832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5394325" y="1466850"/>
            <a:ext cx="3281364" cy="3228976"/>
          </a:xfrm>
          <a:prstGeom prst="rect">
            <a:avLst/>
          </a:prstGeom>
          <a:noFill/>
        </p:spPr>
        <p:txBody>
          <a:bodyPr lIns="0" tIns="0" rIns="0" bIns="0" anchor="ctr" anchorCtr="1"/>
          <a:lstStyle>
            <a:lvl1pPr marL="0" indent="0">
              <a:buNone/>
              <a:defRPr sz="1200" baseline="0">
                <a:solidFill>
                  <a:srgbClr val="00A7B5"/>
                </a:solidFill>
              </a:defRPr>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1"/>
          </p:nvPr>
        </p:nvSpPr>
        <p:spPr>
          <a:xfrm>
            <a:off x="469369" y="1466850"/>
            <a:ext cx="4691594"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9040836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s grey">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75"/>
            <a:ext cx="4175124" cy="269999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1" name="Oval 10"/>
          <p:cNvSpPr/>
          <p:nvPr userDrawn="1"/>
        </p:nvSpPr>
        <p:spPr>
          <a:xfrm>
            <a:off x="4279136" y="2595419"/>
            <a:ext cx="442913" cy="44291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2"/>
          </a:solidFill>
        </p:spPr>
        <p:txBody>
          <a:bodyPr lIns="71967" tIns="71967" rIns="179902"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45" y="1466851"/>
            <a:ext cx="3892673" cy="2689226"/>
          </a:xfrm>
          <a:noFill/>
        </p:spPr>
        <p:txBody>
          <a:bodyPr lIns="71967" tIns="71967" rIns="71967" bIns="71967"/>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084001822"/>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wo columns grey">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0"/>
          </p:nvPr>
        </p:nvSpPr>
        <p:spPr>
          <a:xfrm>
            <a:off x="469371" y="1466850"/>
            <a:ext cx="8206318" cy="3228976"/>
          </a:xfrm>
          <a:solidFill>
            <a:schemeClr val="accent1"/>
          </a:solidFill>
        </p:spPr>
        <p:txBody>
          <a:bodyPr lIns="71967" tIns="71967" rIns="71967" bIns="71967"/>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427115977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ootage">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30" y="0"/>
            <a:ext cx="9143999" cy="5143500"/>
          </a:xfrm>
          <a:prstGeom prst="rect">
            <a:avLst/>
          </a:prstGeom>
          <a:noFill/>
        </p:spPr>
        <p:txBody>
          <a:bodyPr vert="horz" lIns="0" tIns="0" rIns="0" bIns="0" anchor="ctr" anchorCtr="1"/>
          <a:lstStyle>
            <a:lvl1pPr marL="0" indent="0">
              <a:buNone/>
              <a:defRPr sz="1300">
                <a:solidFill>
                  <a:schemeClr val="accent3"/>
                </a:solidFill>
              </a:defRPr>
            </a:lvl1pPr>
          </a:lstStyle>
          <a:p>
            <a:r>
              <a:rPr lang="en-US" dirty="0"/>
              <a:t>Click icon to insert footage</a:t>
            </a:r>
          </a:p>
        </p:txBody>
      </p:sp>
    </p:spTree>
    <p:extLst>
      <p:ext uri="{BB962C8B-B14F-4D97-AF65-F5344CB8AC3E}">
        <p14:creationId xmlns:p14="http://schemas.microsoft.com/office/powerpoint/2010/main" val="34935958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Title and Curved Photo">
    <p:spTree>
      <p:nvGrpSpPr>
        <p:cNvPr id="1" name=""/>
        <p:cNvGrpSpPr/>
        <p:nvPr/>
      </p:nvGrpSpPr>
      <p:grpSpPr>
        <a:xfrm>
          <a:off x="0" y="0"/>
          <a:ext cx="0" cy="0"/>
          <a:chOff x="0" y="0"/>
          <a:chExt cx="0" cy="0"/>
        </a:xfrm>
      </p:grpSpPr>
      <p:sp>
        <p:nvSpPr>
          <p:cNvPr id="3" name="Picture Placeholder 14"/>
          <p:cNvSpPr>
            <a:spLocks noGrp="1"/>
          </p:cNvSpPr>
          <p:nvPr>
            <p:ph type="pic" sz="quarter" idx="12" hasCustomPrompt="1"/>
          </p:nvPr>
        </p:nvSpPr>
        <p:spPr>
          <a:xfrm>
            <a:off x="4463850" y="1203351"/>
            <a:ext cx="4680181" cy="3940175"/>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24 w 5432186"/>
              <a:gd name="connsiteY0" fmla="*/ 12179 h 3946525"/>
              <a:gd name="connsiteX1" fmla="*/ 5432186 w 5432186"/>
              <a:gd name="connsiteY1" fmla="*/ 0 h 3946525"/>
              <a:gd name="connsiteX2" fmla="*/ 5432186 w 5432186"/>
              <a:gd name="connsiteY2" fmla="*/ 3946525 h 3946525"/>
              <a:gd name="connsiteX3" fmla="*/ 1516 w 5432186"/>
              <a:gd name="connsiteY3" fmla="*/ 3946525 h 3946525"/>
              <a:gd name="connsiteX4" fmla="*/ 5420024 w 5432186"/>
              <a:gd name="connsiteY4" fmla="*/ 12179 h 3946525"/>
              <a:gd name="connsiteX0" fmla="*/ 5464554 w 5476716"/>
              <a:gd name="connsiteY0" fmla="*/ 12179 h 3946525"/>
              <a:gd name="connsiteX1" fmla="*/ 5476716 w 5476716"/>
              <a:gd name="connsiteY1" fmla="*/ 0 h 3946525"/>
              <a:gd name="connsiteX2" fmla="*/ 5476716 w 5476716"/>
              <a:gd name="connsiteY2" fmla="*/ 3946525 h 3946525"/>
              <a:gd name="connsiteX3" fmla="*/ 1474 w 5476716"/>
              <a:gd name="connsiteY3" fmla="*/ 3946525 h 3946525"/>
              <a:gd name="connsiteX4" fmla="*/ 5464554 w 5476716"/>
              <a:gd name="connsiteY4" fmla="*/ 12179 h 3946525"/>
              <a:gd name="connsiteX0" fmla="*/ 5463080 w 5475242"/>
              <a:gd name="connsiteY0" fmla="*/ 12179 h 3946525"/>
              <a:gd name="connsiteX1" fmla="*/ 5475242 w 5475242"/>
              <a:gd name="connsiteY1" fmla="*/ 0 h 3946525"/>
              <a:gd name="connsiteX2" fmla="*/ 5475242 w 5475242"/>
              <a:gd name="connsiteY2" fmla="*/ 3946525 h 3946525"/>
              <a:gd name="connsiteX3" fmla="*/ 0 w 5475242"/>
              <a:gd name="connsiteY3" fmla="*/ 3946525 h 3946525"/>
              <a:gd name="connsiteX4" fmla="*/ 5463080 w 5475242"/>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242" h="3946525">
                <a:moveTo>
                  <a:pt x="5463080" y="12179"/>
                </a:moveTo>
                <a:lnTo>
                  <a:pt x="5475242" y="0"/>
                </a:lnTo>
                <a:lnTo>
                  <a:pt x="5475242" y="3946525"/>
                </a:lnTo>
                <a:lnTo>
                  <a:pt x="0" y="3946525"/>
                </a:lnTo>
                <a:cubicBezTo>
                  <a:pt x="282730" y="2678807"/>
                  <a:pt x="1479627" y="206377"/>
                  <a:pt x="5463080" y="12179"/>
                </a:cubicBezTo>
                <a:close/>
              </a:path>
            </a:pathLst>
          </a:custGeom>
          <a:noFill/>
        </p:spPr>
        <p:txBody>
          <a:bodyPr vert="horz" lIns="0" tIns="0" rIns="0" bIns="0" anchor="ctr" anchorCtr="1"/>
          <a:lstStyle>
            <a:lvl1pPr marL="0" indent="0" algn="r">
              <a:buNone/>
              <a:defRPr sz="1300">
                <a:solidFill>
                  <a:srgbClr val="00A7B5"/>
                </a:solidFill>
              </a:defRPr>
            </a:lvl1pPr>
          </a:lstStyle>
          <a:p>
            <a:r>
              <a:rPr lang="en-US" dirty="0"/>
              <a:t>Click icon to insert photo</a:t>
            </a:r>
          </a:p>
        </p:txBody>
      </p:sp>
      <p:sp>
        <p:nvSpPr>
          <p:cNvPr id="7" name="Copyright"/>
          <p:cNvSpPr txBox="1"/>
          <p:nvPr userDrawn="1"/>
        </p:nvSpPr>
        <p:spPr>
          <a:xfrm>
            <a:off x="472019" y="4905630"/>
            <a:ext cx="2411875" cy="184666"/>
          </a:xfrm>
          <a:prstGeom prst="rect">
            <a:avLst/>
          </a:prstGeom>
          <a:noFill/>
        </p:spPr>
        <p:txBody>
          <a:bodyPr wrap="square" lIns="0" tIns="45698" rIns="0" bIns="45698" rtlCol="0" anchor="ctr" anchorCtr="0">
            <a:noAutofit/>
          </a:bodyPr>
          <a:lstStyle/>
          <a:p>
            <a:pPr algn="l"/>
            <a:r>
              <a:rPr lang="en-US" sz="600">
                <a:solidFill>
                  <a:schemeClr val="tx1"/>
                </a:solidFill>
              </a:rPr>
              <a:t>©</a:t>
            </a:r>
            <a:r>
              <a:rPr lang="sr-Cyrl-RS" sz="600">
                <a:solidFill>
                  <a:schemeClr val="tx1"/>
                </a:solidFill>
              </a:rPr>
              <a:t>2022</a:t>
            </a:r>
            <a:r>
              <a:rPr lang="en-US" sz="600">
                <a:solidFill>
                  <a:schemeClr val="tx1"/>
                </a:solidFill>
              </a:rPr>
              <a:t> Grant Thornton Srbija. All rights reserved.</a:t>
            </a:r>
            <a:endParaRPr lang="en-GB" sz="600" dirty="0">
              <a:solidFill>
                <a:schemeClr val="tx1"/>
              </a:solidFill>
            </a:endParaRPr>
          </a:p>
        </p:txBody>
      </p:sp>
      <p:cxnSp>
        <p:nvCxnSpPr>
          <p:cNvPr id="8" name="Straight Connector 7"/>
          <p:cNvCxnSpPr/>
          <p:nvPr userDrawn="1"/>
        </p:nvCxnSpPr>
        <p:spPr>
          <a:xfrm>
            <a:off x="46940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1"/>
          <p:cNvSpPr>
            <a:spLocks noGrp="1"/>
          </p:cNvSpPr>
          <p:nvPr>
            <p:ph type="body" sz="quarter" idx="10" hasCustomPrompt="1"/>
          </p:nvPr>
        </p:nvSpPr>
        <p:spPr>
          <a:xfrm>
            <a:off x="470699" y="3307105"/>
            <a:ext cx="4029864" cy="367445"/>
          </a:xfrm>
          <a:prstGeom prst="rect">
            <a:avLst/>
          </a:prstGeom>
        </p:spPr>
        <p:txBody>
          <a:bodyPr vert="horz" lIns="0" tIns="45698" rIns="91396" bIns="45698"/>
          <a:lstStyle>
            <a:lvl1pPr marL="0" indent="0">
              <a:buNone/>
              <a:defRPr sz="2000" b="1">
                <a:solidFill>
                  <a:srgbClr val="00A7B5"/>
                </a:solidFill>
              </a:defRPr>
            </a:lvl1pPr>
          </a:lstStyle>
          <a:p>
            <a:pPr lvl="0"/>
            <a:r>
              <a:rPr lang="en-US" dirty="0"/>
              <a:t>Click to add name</a:t>
            </a:r>
          </a:p>
        </p:txBody>
      </p:sp>
      <p:sp>
        <p:nvSpPr>
          <p:cNvPr id="12" name="Text Placeholder 21"/>
          <p:cNvSpPr>
            <a:spLocks noGrp="1"/>
          </p:cNvSpPr>
          <p:nvPr>
            <p:ph type="body" sz="quarter" idx="11" hasCustomPrompt="1"/>
          </p:nvPr>
        </p:nvSpPr>
        <p:spPr>
          <a:xfrm>
            <a:off x="468313" y="3718560"/>
            <a:ext cx="4032250" cy="399414"/>
          </a:xfrm>
          <a:prstGeom prst="rect">
            <a:avLst/>
          </a:prstGeom>
        </p:spPr>
        <p:txBody>
          <a:bodyPr vert="horz" lIns="0" tIns="45698" rIns="91396" bIns="45698"/>
          <a:lstStyle>
            <a:lvl1pPr marL="0" indent="0">
              <a:buNone/>
              <a:defRPr sz="1800" baseline="0">
                <a:solidFill>
                  <a:srgbClr val="00A7B5"/>
                </a:solidFill>
              </a:defRPr>
            </a:lvl1pPr>
          </a:lstStyle>
          <a:p>
            <a:pPr lvl="0"/>
            <a:r>
              <a:rPr lang="en-US" dirty="0"/>
              <a:t>Click to add position or firm</a:t>
            </a:r>
          </a:p>
        </p:txBody>
      </p:sp>
      <p:sp>
        <p:nvSpPr>
          <p:cNvPr id="14" name="Text Placeholder 3"/>
          <p:cNvSpPr>
            <a:spLocks noGrp="1"/>
          </p:cNvSpPr>
          <p:nvPr>
            <p:ph type="body" sz="quarter" idx="13" hasCustomPrompt="1"/>
          </p:nvPr>
        </p:nvSpPr>
        <p:spPr>
          <a:xfrm>
            <a:off x="474621" y="1359603"/>
            <a:ext cx="4025944" cy="1140712"/>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6938" indent="0">
              <a:buNone/>
              <a:defRPr/>
            </a:lvl2pPr>
            <a:lvl3pPr marL="913905" indent="0">
              <a:buNone/>
              <a:defRPr/>
            </a:lvl3pPr>
            <a:lvl4pPr marL="1370852" indent="0">
              <a:buNone/>
              <a:defRPr/>
            </a:lvl4pPr>
            <a:lvl5pPr marL="1827809" indent="0">
              <a:buNone/>
              <a:defRPr/>
            </a:lvl5pPr>
          </a:lstStyle>
          <a:p>
            <a:pPr lvl="0"/>
            <a:r>
              <a:rPr lang="en-US" dirty="0"/>
              <a:t>Click here to add </a:t>
            </a:r>
            <a:br>
              <a:rPr lang="en-US" dirty="0"/>
            </a:br>
            <a:r>
              <a:rPr lang="en-US" dirty="0"/>
              <a:t>title on this slide</a:t>
            </a:r>
          </a:p>
        </p:txBody>
      </p:sp>
      <p:pic>
        <p:nvPicPr>
          <p:cNvPr id="13" name="GTLogoNoTag" hidden="1">
            <a:extLst>
              <a:ext uri="{FF2B5EF4-FFF2-40B4-BE49-F238E27FC236}">
                <a16:creationId xmlns:a16="http://schemas.microsoft.com/office/drawing/2014/main" id="{0DEFB368-B217-4A16-9BFE-6CA85D72D845}"/>
              </a:ext>
            </a:extLst>
          </p:cNvPr>
          <p:cNvPicPr>
            <a:picLocks noChangeAspect="1"/>
          </p:cNvPicPr>
          <p:nvPr userDrawn="1"/>
        </p:nvPicPr>
        <p:blipFill>
          <a:blip r:embed="rId2"/>
          <a:stretch>
            <a:fillRect/>
          </a:stretch>
        </p:blipFill>
        <p:spPr>
          <a:xfrm>
            <a:off x="449390" y="426050"/>
            <a:ext cx="1961941" cy="638130"/>
          </a:xfrm>
          <a:prstGeom prst="rect">
            <a:avLst/>
          </a:prstGeom>
        </p:spPr>
      </p:pic>
      <p:pic>
        <p:nvPicPr>
          <p:cNvPr id="15" name="GTLogo">
            <a:extLst>
              <a:ext uri="{FF2B5EF4-FFF2-40B4-BE49-F238E27FC236}">
                <a16:creationId xmlns:a16="http://schemas.microsoft.com/office/drawing/2014/main" id="{547AA1F9-2774-4D2A-A381-14A9D777C21F}"/>
              </a:ext>
            </a:extLst>
          </p:cNvPr>
          <p:cNvPicPr>
            <a:picLocks noChangeAspect="1"/>
          </p:cNvPicPr>
          <p:nvPr userDrawn="1"/>
        </p:nvPicPr>
        <p:blipFill>
          <a:blip r:embed="rId3"/>
          <a:stretch>
            <a:fillRect/>
          </a:stretch>
        </p:blipFill>
        <p:spPr>
          <a:xfrm>
            <a:off x="449390" y="426050"/>
            <a:ext cx="1961941" cy="638130"/>
          </a:xfrm>
          <a:prstGeom prst="rect">
            <a:avLst/>
          </a:prstGeom>
        </p:spPr>
      </p:pic>
      <p:sp>
        <p:nvSpPr>
          <p:cNvPr id="10" name="Rectangle 9">
            <a:extLst>
              <a:ext uri="{FF2B5EF4-FFF2-40B4-BE49-F238E27FC236}">
                <a16:creationId xmlns:a16="http://schemas.microsoft.com/office/drawing/2014/main" id="{F74FF79F-7CEA-4ED5-811E-3F2D167F5D4D}"/>
              </a:ext>
            </a:extLst>
          </p:cNvPr>
          <p:cNvSpPr/>
          <p:nvPr userDrawn="1"/>
        </p:nvSpPr>
        <p:spPr>
          <a:xfrm>
            <a:off x="9220200" y="0"/>
            <a:ext cx="1466850" cy="185166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t"/>
          <a:lstStyle/>
          <a:p>
            <a:pPr marL="0" marR="0" lvl="0" indent="0" algn="l" defTabSz="456938" rtl="0" eaLnBrk="1" fontAlgn="auto" latinLnBrk="0" hangingPunct="1">
              <a:lnSpc>
                <a:spcPct val="100000"/>
              </a:lnSpc>
              <a:spcBef>
                <a:spcPts val="0"/>
              </a:spcBef>
              <a:spcAft>
                <a:spcPts val="600"/>
              </a:spcAft>
              <a:buClrTx/>
              <a:buSzTx/>
              <a:buFontTx/>
              <a:buNone/>
              <a:tabLst/>
              <a:defRPr/>
            </a:pPr>
            <a:r>
              <a:rPr lang="en-GB" sz="800" b="1" dirty="0"/>
              <a:t>PHOTO </a:t>
            </a:r>
            <a:br>
              <a:rPr lang="en-GB" sz="800" b="1" dirty="0"/>
            </a:br>
            <a:r>
              <a:rPr lang="en-GB" sz="800" b="1" dirty="0"/>
              <a:t>COVER OPTION </a:t>
            </a:r>
          </a:p>
          <a:p>
            <a:pPr lvl="0">
              <a:spcAft>
                <a:spcPts val="600"/>
              </a:spcAft>
            </a:pPr>
            <a:r>
              <a:rPr lang="en-GB" sz="800" b="0" dirty="0"/>
              <a:t>To insert a photo click on the image frame and then insert your photo using the </a:t>
            </a:r>
            <a:r>
              <a:rPr lang="en-GB" sz="800" b="0" dirty="0" err="1"/>
              <a:t>BrandCentral</a:t>
            </a:r>
            <a:r>
              <a:rPr lang="en-GB" sz="800" b="0" dirty="0"/>
              <a:t> button on your toolbar.</a:t>
            </a:r>
          </a:p>
          <a:p>
            <a:pPr lvl="0">
              <a:spcAft>
                <a:spcPts val="600"/>
              </a:spcAft>
            </a:pPr>
            <a:r>
              <a:rPr lang="en-GB" sz="800" b="0" dirty="0"/>
              <a:t>To scale, crop and move the photo, right click and choose the crop tool. You can now scale and move the photo to the desired position.</a:t>
            </a:r>
          </a:p>
        </p:txBody>
      </p:sp>
    </p:spTree>
    <p:extLst>
      <p:ext uri="{BB962C8B-B14F-4D97-AF65-F5344CB8AC3E}">
        <p14:creationId xmlns:p14="http://schemas.microsoft.com/office/powerpoint/2010/main" val="389581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5"/>
          </p:nvPr>
        </p:nvSpPr>
        <p:spPr>
          <a:xfrm>
            <a:off x="4754880" y="1466849"/>
            <a:ext cx="3920808" cy="3228975"/>
          </a:xfrm>
        </p:spPr>
        <p:txBody>
          <a:bodyPr anchor="ctr" anchorCtr="1"/>
          <a:lstStyle>
            <a:lvl1pPr marL="0" indent="0" algn="ctr">
              <a:buNone/>
              <a:defRPr>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a:cxnSpLocks/>
          </p:cNvCxnSpPr>
          <p:nvPr userDrawn="1"/>
        </p:nvCxnSpPr>
        <p:spPr>
          <a:xfrm>
            <a:off x="4593047" y="1466850"/>
            <a:ext cx="15498" cy="322897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71996" y="359571"/>
            <a:ext cx="8203692" cy="843754"/>
          </a:xfrm>
          <a:prstGeom prst="rect">
            <a:avLst/>
          </a:prstGeom>
        </p:spPr>
        <p:txBody>
          <a:bodyPr/>
          <a:lstStyle/>
          <a:p>
            <a:r>
              <a:rPr lang="en-US" dirty="0"/>
              <a:t>Click to edit Master title style</a:t>
            </a:r>
            <a:endParaRPr lang="en-GB" dirty="0"/>
          </a:p>
        </p:txBody>
      </p:sp>
      <p:sp>
        <p:nvSpPr>
          <p:cNvPr id="7" name="Text Placeholder 6"/>
          <p:cNvSpPr>
            <a:spLocks noGrp="1"/>
          </p:cNvSpPr>
          <p:nvPr>
            <p:ph type="body" sz="quarter" idx="16"/>
          </p:nvPr>
        </p:nvSpPr>
        <p:spPr>
          <a:xfrm>
            <a:off x="469371" y="1466849"/>
            <a:ext cx="3988330" cy="3228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7"/>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72029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2" name="Rectangle 1"/>
          <p:cNvSpPr/>
          <p:nvPr userDrawn="1"/>
        </p:nvSpPr>
        <p:spPr>
          <a:xfrm>
            <a:off x="4679950" y="1466852"/>
            <a:ext cx="3996000" cy="3228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GB" dirty="0"/>
          </a:p>
        </p:txBody>
      </p:sp>
      <p:sp>
        <p:nvSpPr>
          <p:cNvPr id="8" name="Picture Placeholder 7"/>
          <p:cNvSpPr>
            <a:spLocks noGrp="1"/>
          </p:cNvSpPr>
          <p:nvPr>
            <p:ph type="pic" sz="quarter" idx="17" hasCustomPrompt="1"/>
          </p:nvPr>
        </p:nvSpPr>
        <p:spPr>
          <a:xfrm>
            <a:off x="468327" y="1466851"/>
            <a:ext cx="3989387" cy="3228974"/>
          </a:xfrm>
          <a:noFill/>
        </p:spPr>
        <p:txBody>
          <a:bodyPr anchor="ctr" anchorCtr="1"/>
          <a:lstStyle>
            <a:lvl1pPr marL="0" marR="0" indent="0" algn="l" defTabSz="456938" rtl="0" eaLnBrk="1" fontAlgn="auto" latinLnBrk="0" hangingPunct="1">
              <a:lnSpc>
                <a:spcPct val="100000"/>
              </a:lnSpc>
              <a:spcBef>
                <a:spcPts val="576"/>
              </a:spcBef>
              <a:spcAft>
                <a:spcPts val="0"/>
              </a:spcAft>
              <a:buClr>
                <a:schemeClr val="accent1"/>
              </a:buClr>
              <a:buSzTx/>
              <a:buFont typeface="Arial"/>
              <a:buNone/>
              <a:tabLst/>
              <a:defRPr sz="1200">
                <a:solidFill>
                  <a:schemeClr val="accent3"/>
                </a:solidFill>
              </a:defRPr>
            </a:lvl1pPr>
          </a:lstStyle>
          <a:p>
            <a:pPr marL="0" marR="0" lvl="0" indent="0" algn="l" defTabSz="456938" rtl="0" eaLnBrk="1" fontAlgn="auto" latinLnBrk="0" hangingPunct="1">
              <a:lnSpc>
                <a:spcPct val="100000"/>
              </a:lnSpc>
              <a:spcBef>
                <a:spcPts val="576"/>
              </a:spcBef>
              <a:spcAft>
                <a:spcPts val="0"/>
              </a:spcAft>
              <a:buClr>
                <a:schemeClr val="accent1"/>
              </a:buClr>
              <a:buSzTx/>
              <a:buFont typeface="Arial"/>
              <a:buNone/>
              <a:tabLst/>
              <a:defRPr/>
            </a:pPr>
            <a:r>
              <a:rPr lang="en-US" dirty="0"/>
              <a:t>Click icon to insert illustration</a:t>
            </a:r>
          </a:p>
        </p:txBody>
      </p:sp>
      <p:sp>
        <p:nvSpPr>
          <p:cNvPr id="7" name="Title 6"/>
          <p:cNvSpPr>
            <a:spLocks noGrp="1"/>
          </p:cNvSpPr>
          <p:nvPr userDrawn="1">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Freeform 5"/>
          <p:cNvSpPr>
            <a:spLocks noEditPoints="1"/>
          </p:cNvSpPr>
          <p:nvPr userDrawn="1"/>
        </p:nvSpPr>
        <p:spPr bwMode="auto">
          <a:xfrm>
            <a:off x="6475413" y="1544639"/>
            <a:ext cx="411162" cy="303213"/>
          </a:xfrm>
          <a:custGeom>
            <a:avLst/>
            <a:gdLst>
              <a:gd name="T0" fmla="*/ 954 w 954"/>
              <a:gd name="T1" fmla="*/ 497 h 711"/>
              <a:gd name="T2" fmla="*/ 954 w 954"/>
              <a:gd name="T3" fmla="*/ 497 h 711"/>
              <a:gd name="T4" fmla="*/ 744 w 954"/>
              <a:gd name="T5" fmla="*/ 291 h 711"/>
              <a:gd name="T6" fmla="*/ 690 w 954"/>
              <a:gd name="T7" fmla="*/ 305 h 711"/>
              <a:gd name="T8" fmla="*/ 943 w 954"/>
              <a:gd name="T9" fmla="*/ 134 h 711"/>
              <a:gd name="T10" fmla="*/ 943 w 954"/>
              <a:gd name="T11" fmla="*/ 0 h 711"/>
              <a:gd name="T12" fmla="*/ 510 w 954"/>
              <a:gd name="T13" fmla="*/ 439 h 711"/>
              <a:gd name="T14" fmla="*/ 744 w 954"/>
              <a:gd name="T15" fmla="*/ 711 h 711"/>
              <a:gd name="T16" fmla="*/ 954 w 954"/>
              <a:gd name="T17" fmla="*/ 497 h 711"/>
              <a:gd name="T18" fmla="*/ 444 w 954"/>
              <a:gd name="T19" fmla="*/ 497 h 711"/>
              <a:gd name="T20" fmla="*/ 444 w 954"/>
              <a:gd name="T21" fmla="*/ 497 h 711"/>
              <a:gd name="T22" fmla="*/ 234 w 954"/>
              <a:gd name="T23" fmla="*/ 291 h 711"/>
              <a:gd name="T24" fmla="*/ 180 w 954"/>
              <a:gd name="T25" fmla="*/ 305 h 711"/>
              <a:gd name="T26" fmla="*/ 433 w 954"/>
              <a:gd name="T27" fmla="*/ 134 h 711"/>
              <a:gd name="T28" fmla="*/ 433 w 954"/>
              <a:gd name="T29" fmla="*/ 0 h 711"/>
              <a:gd name="T30" fmla="*/ 0 w 954"/>
              <a:gd name="T31" fmla="*/ 439 h 711"/>
              <a:gd name="T32" fmla="*/ 234 w 954"/>
              <a:gd name="T33" fmla="*/ 711 h 711"/>
              <a:gd name="T34" fmla="*/ 444 w 954"/>
              <a:gd name="T35" fmla="*/ 49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1">
                <a:moveTo>
                  <a:pt x="954" y="497"/>
                </a:moveTo>
                <a:lnTo>
                  <a:pt x="954" y="497"/>
                </a:lnTo>
                <a:cubicBezTo>
                  <a:pt x="954" y="382"/>
                  <a:pt x="872" y="291"/>
                  <a:pt x="744" y="291"/>
                </a:cubicBezTo>
                <a:cubicBezTo>
                  <a:pt x="722" y="291"/>
                  <a:pt x="695" y="299"/>
                  <a:pt x="690" y="305"/>
                </a:cubicBezTo>
                <a:cubicBezTo>
                  <a:pt x="701" y="222"/>
                  <a:pt x="766" y="134"/>
                  <a:pt x="943" y="134"/>
                </a:cubicBezTo>
                <a:lnTo>
                  <a:pt x="943" y="0"/>
                </a:lnTo>
                <a:cubicBezTo>
                  <a:pt x="668" y="2"/>
                  <a:pt x="510" y="118"/>
                  <a:pt x="510" y="439"/>
                </a:cubicBezTo>
                <a:cubicBezTo>
                  <a:pt x="510" y="601"/>
                  <a:pt x="602" y="711"/>
                  <a:pt x="744" y="711"/>
                </a:cubicBezTo>
                <a:cubicBezTo>
                  <a:pt x="862" y="711"/>
                  <a:pt x="954" y="615"/>
                  <a:pt x="954" y="497"/>
                </a:cubicBezTo>
                <a:close/>
                <a:moveTo>
                  <a:pt x="444" y="497"/>
                </a:moveTo>
                <a:lnTo>
                  <a:pt x="444" y="497"/>
                </a:lnTo>
                <a:cubicBezTo>
                  <a:pt x="444" y="382"/>
                  <a:pt x="362" y="291"/>
                  <a:pt x="234" y="291"/>
                </a:cubicBezTo>
                <a:cubicBezTo>
                  <a:pt x="212" y="291"/>
                  <a:pt x="185" y="299"/>
                  <a:pt x="180" y="305"/>
                </a:cubicBezTo>
                <a:cubicBezTo>
                  <a:pt x="190" y="222"/>
                  <a:pt x="256" y="134"/>
                  <a:pt x="433" y="134"/>
                </a:cubicBezTo>
                <a:lnTo>
                  <a:pt x="433" y="0"/>
                </a:lnTo>
                <a:cubicBezTo>
                  <a:pt x="158" y="2"/>
                  <a:pt x="0" y="118"/>
                  <a:pt x="0" y="439"/>
                </a:cubicBezTo>
                <a:cubicBezTo>
                  <a:pt x="0" y="601"/>
                  <a:pt x="92" y="711"/>
                  <a:pt x="234" y="711"/>
                </a:cubicBezTo>
                <a:cubicBezTo>
                  <a:pt x="351" y="711"/>
                  <a:pt x="444" y="615"/>
                  <a:pt x="444" y="497"/>
                </a:cubicBezTo>
                <a:close/>
              </a:path>
            </a:pathLst>
          </a:custGeom>
          <a:solidFill>
            <a:schemeClr val="bg1"/>
          </a:solidFill>
          <a:ln w="0">
            <a:noFill/>
            <a:prstDash val="solid"/>
            <a:round/>
            <a:headEnd/>
            <a:tailEnd/>
          </a:ln>
        </p:spPr>
        <p:txBody>
          <a:bodyPr vert="horz" wrap="square" lIns="91396" tIns="45698" rIns="91396" bIns="45698" numCol="1" anchor="t" anchorCtr="0" compatLnSpc="1">
            <a:prstTxWarp prst="textNoShape">
              <a:avLst/>
            </a:prstTxWarp>
          </a:bodyPr>
          <a:lstStyle/>
          <a:p>
            <a:endParaRPr lang="en-GB" dirty="0"/>
          </a:p>
        </p:txBody>
      </p:sp>
      <p:grpSp>
        <p:nvGrpSpPr>
          <p:cNvPr id="6" name="Group 8"/>
          <p:cNvGrpSpPr>
            <a:grpSpLocks noChangeAspect="1"/>
          </p:cNvGrpSpPr>
          <p:nvPr userDrawn="1"/>
        </p:nvGrpSpPr>
        <p:grpSpPr bwMode="auto">
          <a:xfrm>
            <a:off x="6475413" y="4264026"/>
            <a:ext cx="404812" cy="298450"/>
            <a:chOff x="4079" y="2686"/>
            <a:chExt cx="255" cy="188"/>
          </a:xfrm>
        </p:grpSpPr>
        <p:sp>
          <p:nvSpPr>
            <p:cNvPr id="9" name="AutoShape 7"/>
            <p:cNvSpPr>
              <a:spLocks noChangeAspect="1" noChangeArrowheads="1" noTextEdit="1"/>
            </p:cNvSpPr>
            <p:nvPr/>
          </p:nvSpPr>
          <p:spPr bwMode="auto">
            <a:xfrm>
              <a:off x="4079" y="2686"/>
              <a:ext cx="25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p:nvSpPr>
          <p:spPr bwMode="auto">
            <a:xfrm>
              <a:off x="4079" y="2685"/>
              <a:ext cx="259" cy="192"/>
            </a:xfrm>
            <a:custGeom>
              <a:avLst/>
              <a:gdLst>
                <a:gd name="T0" fmla="*/ 0 w 954"/>
                <a:gd name="T1" fmla="*/ 214 h 712"/>
                <a:gd name="T2" fmla="*/ 0 w 954"/>
                <a:gd name="T3" fmla="*/ 214 h 712"/>
                <a:gd name="T4" fmla="*/ 210 w 954"/>
                <a:gd name="T5" fmla="*/ 420 h 712"/>
                <a:gd name="T6" fmla="*/ 264 w 954"/>
                <a:gd name="T7" fmla="*/ 406 h 712"/>
                <a:gd name="T8" fmla="*/ 10 w 954"/>
                <a:gd name="T9" fmla="*/ 577 h 712"/>
                <a:gd name="T10" fmla="*/ 10 w 954"/>
                <a:gd name="T11" fmla="*/ 712 h 712"/>
                <a:gd name="T12" fmla="*/ 444 w 954"/>
                <a:gd name="T13" fmla="*/ 272 h 712"/>
                <a:gd name="T14" fmla="*/ 210 w 954"/>
                <a:gd name="T15" fmla="*/ 0 h 712"/>
                <a:gd name="T16" fmla="*/ 0 w 954"/>
                <a:gd name="T17" fmla="*/ 214 h 712"/>
                <a:gd name="T18" fmla="*/ 510 w 954"/>
                <a:gd name="T19" fmla="*/ 214 h 712"/>
                <a:gd name="T20" fmla="*/ 510 w 954"/>
                <a:gd name="T21" fmla="*/ 214 h 712"/>
                <a:gd name="T22" fmla="*/ 720 w 954"/>
                <a:gd name="T23" fmla="*/ 420 h 712"/>
                <a:gd name="T24" fmla="*/ 774 w 954"/>
                <a:gd name="T25" fmla="*/ 406 h 712"/>
                <a:gd name="T26" fmla="*/ 521 w 954"/>
                <a:gd name="T27" fmla="*/ 577 h 712"/>
                <a:gd name="T28" fmla="*/ 521 w 954"/>
                <a:gd name="T29" fmla="*/ 712 h 712"/>
                <a:gd name="T30" fmla="*/ 954 w 954"/>
                <a:gd name="T31" fmla="*/ 272 h 712"/>
                <a:gd name="T32" fmla="*/ 720 w 954"/>
                <a:gd name="T33" fmla="*/ 0 h 712"/>
                <a:gd name="T34" fmla="*/ 510 w 954"/>
                <a:gd name="T35" fmla="*/ 2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2">
                  <a:moveTo>
                    <a:pt x="0" y="214"/>
                  </a:moveTo>
                  <a:lnTo>
                    <a:pt x="0" y="214"/>
                  </a:lnTo>
                  <a:cubicBezTo>
                    <a:pt x="0" y="329"/>
                    <a:pt x="81" y="420"/>
                    <a:pt x="210" y="420"/>
                  </a:cubicBezTo>
                  <a:cubicBezTo>
                    <a:pt x="231" y="420"/>
                    <a:pt x="259" y="412"/>
                    <a:pt x="264" y="406"/>
                  </a:cubicBezTo>
                  <a:cubicBezTo>
                    <a:pt x="253" y="489"/>
                    <a:pt x="188" y="577"/>
                    <a:pt x="10" y="577"/>
                  </a:cubicBezTo>
                  <a:lnTo>
                    <a:pt x="10" y="712"/>
                  </a:lnTo>
                  <a:cubicBezTo>
                    <a:pt x="286" y="709"/>
                    <a:pt x="444" y="593"/>
                    <a:pt x="444" y="272"/>
                  </a:cubicBezTo>
                  <a:cubicBezTo>
                    <a:pt x="444" y="109"/>
                    <a:pt x="351" y="0"/>
                    <a:pt x="210" y="0"/>
                  </a:cubicBezTo>
                  <a:cubicBezTo>
                    <a:pt x="92" y="0"/>
                    <a:pt x="0" y="96"/>
                    <a:pt x="0" y="214"/>
                  </a:cubicBezTo>
                  <a:close/>
                  <a:moveTo>
                    <a:pt x="510" y="214"/>
                  </a:moveTo>
                  <a:lnTo>
                    <a:pt x="510" y="214"/>
                  </a:lnTo>
                  <a:cubicBezTo>
                    <a:pt x="510" y="329"/>
                    <a:pt x="591" y="420"/>
                    <a:pt x="720" y="420"/>
                  </a:cubicBezTo>
                  <a:cubicBezTo>
                    <a:pt x="741" y="420"/>
                    <a:pt x="769" y="412"/>
                    <a:pt x="774" y="406"/>
                  </a:cubicBezTo>
                  <a:cubicBezTo>
                    <a:pt x="763" y="489"/>
                    <a:pt x="698" y="577"/>
                    <a:pt x="521" y="577"/>
                  </a:cubicBezTo>
                  <a:lnTo>
                    <a:pt x="521" y="712"/>
                  </a:lnTo>
                  <a:cubicBezTo>
                    <a:pt x="796" y="709"/>
                    <a:pt x="954" y="593"/>
                    <a:pt x="954" y="272"/>
                  </a:cubicBezTo>
                  <a:cubicBezTo>
                    <a:pt x="954" y="109"/>
                    <a:pt x="862" y="0"/>
                    <a:pt x="720" y="0"/>
                  </a:cubicBezTo>
                  <a:cubicBezTo>
                    <a:pt x="602" y="0"/>
                    <a:pt x="510" y="96"/>
                    <a:pt x="510" y="2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Text Placeholder 4"/>
          <p:cNvSpPr>
            <a:spLocks noGrp="1"/>
          </p:cNvSpPr>
          <p:nvPr>
            <p:ph type="body" sz="quarter" idx="18"/>
          </p:nvPr>
        </p:nvSpPr>
        <p:spPr>
          <a:xfrm>
            <a:off x="4679950" y="1466849"/>
            <a:ext cx="3995738" cy="3228975"/>
          </a:xfrm>
          <a:noFill/>
        </p:spPr>
        <p:txBody>
          <a:bodyPr lIns="71967" tIns="71967" rIns="71967" bIns="71967" anchor="ctr" anchorCtr="1"/>
          <a:lstStyle>
            <a:lvl1pPr marL="0" indent="0" algn="ctr">
              <a:buNone/>
              <a:defRPr>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52827358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3.xml"/><Relationship Id="rId3" Type="http://schemas.openxmlformats.org/officeDocument/2006/relationships/slideLayout" Target="../slideLayouts/slideLayout7.xml"/><Relationship Id="rId21" Type="http://schemas.openxmlformats.org/officeDocument/2006/relationships/image" Target="../media/image5.jp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4.emf"/><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ags" Target="../tags/tag1.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4.xml"/><Relationship Id="rId3" Type="http://schemas.openxmlformats.org/officeDocument/2006/relationships/slideLayout" Target="../slideLayouts/slideLayout24.xml"/><Relationship Id="rId21" Type="http://schemas.openxmlformats.org/officeDocument/2006/relationships/image" Target="../media/image5.jp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4.emf"/><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ags" Target="../tags/tag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5.xml"/><Relationship Id="rId3" Type="http://schemas.openxmlformats.org/officeDocument/2006/relationships/slideLayout" Target="../slideLayouts/slideLayout41.xml"/><Relationship Id="rId21" Type="http://schemas.openxmlformats.org/officeDocument/2006/relationships/image" Target="../media/image5.jp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4.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ags" Target="../tags/tag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4.emf"/><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ags" Target="../tags/tag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image" Target="../media/image6.png"/><Relationship Id="rId10" Type="http://schemas.openxmlformats.org/officeDocument/2006/relationships/slideLayout" Target="../slideLayouts/slideLayout65.xml"/><Relationship Id="rId19" Type="http://schemas.openxmlformats.org/officeDocument/2006/relationships/theme" Target="../theme/theme6.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xt Placeholder 3"/>
          <p:cNvSpPr txBox="1">
            <a:spLocks/>
          </p:cNvSpPr>
          <p:nvPr userDrawn="1"/>
        </p:nvSpPr>
        <p:spPr>
          <a:xfrm>
            <a:off x="474621" y="1359603"/>
            <a:ext cx="4025944" cy="1140712"/>
          </a:xfrm>
          <a:prstGeom prst="rect">
            <a:avLst/>
          </a:prstGeom>
        </p:spPr>
        <p:txBody>
          <a:bodyPr vert="horz" lIns="0" tIns="0" rIns="0" bIns="0"/>
          <a:lstStyle>
            <a:lvl1pPr marL="0" indent="0" algn="l" defTabSz="457200" rtl="0" eaLnBrk="1" latinLnBrk="0" hangingPunct="1">
              <a:lnSpc>
                <a:spcPts val="4000"/>
              </a:lnSpc>
              <a:spcBef>
                <a:spcPts val="0"/>
              </a:spcBef>
              <a:spcAft>
                <a:spcPts val="600"/>
              </a:spcAft>
              <a:buClr>
                <a:schemeClr val="accent1"/>
              </a:buClr>
              <a:buFont typeface="Arial"/>
              <a:buNone/>
              <a:defRPr sz="3000" b="1" kern="1200">
                <a:solidFill>
                  <a:srgbClr val="4F2D7F"/>
                </a:solidFill>
                <a:latin typeface="+mn-lt"/>
                <a:ea typeface="+mn-ea"/>
                <a:cs typeface="+mn-cs"/>
              </a:defRPr>
            </a:lvl1pPr>
            <a:lvl2pPr marL="457200" indent="0" algn="l" defTabSz="457200" rtl="0" eaLnBrk="1" latinLnBrk="0" hangingPunct="1">
              <a:spcBef>
                <a:spcPts val="0"/>
              </a:spcBef>
              <a:spcAft>
                <a:spcPts val="600"/>
              </a:spcAft>
              <a:buClr>
                <a:schemeClr val="accent1"/>
              </a:buClr>
              <a:buFont typeface="Arial"/>
              <a:buNone/>
              <a:defRPr sz="2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Symbol" panose="05050102010706020507" pitchFamily="18" charset="2"/>
              <a:buNone/>
              <a:defRPr sz="2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mj-lt"/>
              <a:buNone/>
              <a:defRPr sz="20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a:t>Click here to add </a:t>
            </a:r>
            <a:br>
              <a:rPr lang="en-US" dirty="0"/>
            </a:br>
            <a:r>
              <a:rPr lang="en-US" dirty="0"/>
              <a:t>title on this slide</a:t>
            </a:r>
          </a:p>
        </p:txBody>
      </p:sp>
      <p:sp>
        <p:nvSpPr>
          <p:cNvPr id="18" name="Copyright"/>
          <p:cNvSpPr txBox="1"/>
          <p:nvPr userDrawn="1"/>
        </p:nvSpPr>
        <p:spPr>
          <a:xfrm>
            <a:off x="472019" y="4905630"/>
            <a:ext cx="2411875" cy="184666"/>
          </a:xfrm>
          <a:prstGeom prst="rect">
            <a:avLst/>
          </a:prstGeom>
          <a:noFill/>
        </p:spPr>
        <p:txBody>
          <a:bodyPr wrap="square" lIns="0" tIns="45698" rIns="0" bIns="45698" rtlCol="0" anchor="ctr" anchorCtr="0">
            <a:noAutofit/>
          </a:bodyPr>
          <a:lstStyle/>
          <a:p>
            <a:pPr algn="l"/>
            <a:r>
              <a:rPr lang="en-US" sz="600">
                <a:solidFill>
                  <a:schemeClr val="tx1"/>
                </a:solidFill>
              </a:rPr>
              <a:t>©</a:t>
            </a:r>
            <a:r>
              <a:rPr lang="sr-Cyrl-RS" sz="600">
                <a:solidFill>
                  <a:schemeClr val="tx1"/>
                </a:solidFill>
              </a:rPr>
              <a:t>2022</a:t>
            </a:r>
            <a:r>
              <a:rPr lang="en-US" sz="600">
                <a:solidFill>
                  <a:schemeClr val="tx1"/>
                </a:solidFill>
              </a:rPr>
              <a:t> Grant Thornton Srbija. All rights reserved.</a:t>
            </a:r>
            <a:endParaRPr lang="en-GB" sz="600" dirty="0">
              <a:solidFill>
                <a:schemeClr val="tx1"/>
              </a:solidFill>
            </a:endParaRPr>
          </a:p>
        </p:txBody>
      </p:sp>
      <p:cxnSp>
        <p:nvCxnSpPr>
          <p:cNvPr id="19" name="Straight Connector 18"/>
          <p:cNvCxnSpPr/>
          <p:nvPr userDrawn="1"/>
        </p:nvCxnSpPr>
        <p:spPr>
          <a:xfrm>
            <a:off x="46940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1"/>
          <p:cNvSpPr txBox="1">
            <a:spLocks/>
          </p:cNvSpPr>
          <p:nvPr userDrawn="1"/>
        </p:nvSpPr>
        <p:spPr>
          <a:xfrm>
            <a:off x="470699" y="3307105"/>
            <a:ext cx="4029864" cy="367445"/>
          </a:xfrm>
          <a:prstGeom prst="rect">
            <a:avLst/>
          </a:prstGeom>
        </p:spPr>
        <p:txBody>
          <a:bodyPr vert="horz" lIns="0" tIns="45698" rIns="91396" bIns="45698"/>
          <a:lstStyle>
            <a:lvl1pPr marL="0" indent="0" algn="l" defTabSz="457200" rtl="0" eaLnBrk="1" latinLnBrk="0" hangingPunct="1">
              <a:spcBef>
                <a:spcPts val="0"/>
              </a:spcBef>
              <a:spcAft>
                <a:spcPts val="600"/>
              </a:spcAft>
              <a:buClr>
                <a:schemeClr val="accent1"/>
              </a:buClr>
              <a:buFont typeface="Arial"/>
              <a:buNone/>
              <a:defRPr sz="2000" b="1" kern="120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a:t>Click to add name</a:t>
            </a:r>
          </a:p>
        </p:txBody>
      </p:sp>
      <p:sp>
        <p:nvSpPr>
          <p:cNvPr id="22" name="Text Placeholder 21"/>
          <p:cNvSpPr txBox="1">
            <a:spLocks/>
          </p:cNvSpPr>
          <p:nvPr userDrawn="1"/>
        </p:nvSpPr>
        <p:spPr>
          <a:xfrm>
            <a:off x="468313" y="3718560"/>
            <a:ext cx="4032250" cy="399414"/>
          </a:xfrm>
          <a:prstGeom prst="rect">
            <a:avLst/>
          </a:prstGeom>
        </p:spPr>
        <p:txBody>
          <a:bodyPr vert="horz" lIns="0" tIns="45698" rIns="91396" bIns="45698"/>
          <a:lstStyle>
            <a:lvl1pPr marL="0" indent="0" algn="l" defTabSz="457200" rtl="0" eaLnBrk="1" latinLnBrk="0" hangingPunct="1">
              <a:spcBef>
                <a:spcPts val="0"/>
              </a:spcBef>
              <a:spcAft>
                <a:spcPts val="600"/>
              </a:spcAft>
              <a:buClr>
                <a:schemeClr val="accent1"/>
              </a:buClr>
              <a:buFont typeface="Arial"/>
              <a:buNone/>
              <a:defRPr sz="1800" kern="1200" baseline="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a:t>Click to add position or firm</a:t>
            </a:r>
            <a:endParaRPr lang="en-US" dirty="0"/>
          </a:p>
        </p:txBody>
      </p:sp>
      <p:pic>
        <p:nvPicPr>
          <p:cNvPr id="15" name="GTLogoNoTag" hidden="1">
            <a:extLst>
              <a:ext uri="{FF2B5EF4-FFF2-40B4-BE49-F238E27FC236}">
                <a16:creationId xmlns:a16="http://schemas.microsoft.com/office/drawing/2014/main" id="{8412FA20-83B3-4C55-AF23-F06656DCE3C7}"/>
              </a:ext>
            </a:extLst>
          </p:cNvPr>
          <p:cNvPicPr>
            <a:picLocks noChangeAspect="1"/>
          </p:cNvPicPr>
          <p:nvPr userDrawn="1"/>
        </p:nvPicPr>
        <p:blipFill>
          <a:blip r:embed="rId5"/>
          <a:stretch>
            <a:fillRect/>
          </a:stretch>
        </p:blipFill>
        <p:spPr>
          <a:xfrm>
            <a:off x="449390" y="426050"/>
            <a:ext cx="1961941" cy="638130"/>
          </a:xfrm>
          <a:prstGeom prst="rect">
            <a:avLst/>
          </a:prstGeom>
        </p:spPr>
      </p:pic>
      <p:pic>
        <p:nvPicPr>
          <p:cNvPr id="16" name="GTLogo">
            <a:extLst>
              <a:ext uri="{FF2B5EF4-FFF2-40B4-BE49-F238E27FC236}">
                <a16:creationId xmlns:a16="http://schemas.microsoft.com/office/drawing/2014/main" id="{860FB02E-D3C1-43A6-954C-64FE742B79EB}"/>
              </a:ext>
            </a:extLst>
          </p:cNvPr>
          <p:cNvPicPr>
            <a:picLocks noChangeAspect="1"/>
          </p:cNvPicPr>
          <p:nvPr userDrawn="1"/>
        </p:nvPicPr>
        <p:blipFill>
          <a:blip r:embed="rId6"/>
          <a:stretch>
            <a:fillRect/>
          </a:stretch>
        </p:blipFill>
        <p:spPr>
          <a:xfrm>
            <a:off x="449390" y="426050"/>
            <a:ext cx="1961941" cy="638130"/>
          </a:xfrm>
          <a:prstGeom prst="rect">
            <a:avLst/>
          </a:prstGeom>
        </p:spPr>
      </p:pic>
    </p:spTree>
    <p:extLst>
      <p:ext uri="{BB962C8B-B14F-4D97-AF65-F5344CB8AC3E}">
        <p14:creationId xmlns:p14="http://schemas.microsoft.com/office/powerpoint/2010/main" val="176070122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Lst>
  <p:hf hdr="0" ftr="0" dt="0"/>
  <p:txStyles>
    <p:titleStyle>
      <a:lvl1pPr algn="l" defTabSz="456938" rtl="0" eaLnBrk="1" latinLnBrk="0" hangingPunct="1">
        <a:spcBef>
          <a:spcPct val="0"/>
        </a:spcBef>
        <a:buNone/>
        <a:defRPr sz="3000" b="1" kern="1200">
          <a:solidFill>
            <a:schemeClr val="accent1"/>
          </a:solidFill>
          <a:latin typeface="+mj-lt"/>
          <a:ea typeface="+mj-ea"/>
          <a:cs typeface="+mj-cs"/>
        </a:defRPr>
      </a:lvl1pPr>
    </p:titleStyle>
    <p:bodyStyle>
      <a:lvl1pPr marL="359802" indent="-359802" algn="l" defTabSz="456938"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19604" indent="-359802" algn="l" defTabSz="456938"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79406" indent="-359802" algn="l" defTabSz="456938"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39208" indent="-359802" algn="l" defTabSz="456938"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6938"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6938"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6938" rtl="0" eaLnBrk="1" latinLnBrk="0" hangingPunct="1">
        <a:defRPr sz="1800" kern="1200">
          <a:solidFill>
            <a:schemeClr val="tx1"/>
          </a:solidFill>
          <a:latin typeface="+mn-lt"/>
          <a:ea typeface="+mn-ea"/>
          <a:cs typeface="+mn-cs"/>
        </a:defRPr>
      </a:lvl1pPr>
      <a:lvl2pPr marL="456938" algn="l" defTabSz="456938" rtl="0" eaLnBrk="1" latinLnBrk="0" hangingPunct="1">
        <a:defRPr sz="1800" kern="1200">
          <a:solidFill>
            <a:schemeClr val="tx1"/>
          </a:solidFill>
          <a:latin typeface="+mn-lt"/>
          <a:ea typeface="+mn-ea"/>
          <a:cs typeface="+mn-cs"/>
        </a:defRPr>
      </a:lvl2pPr>
      <a:lvl3pPr marL="913905" algn="l" defTabSz="456938" rtl="0" eaLnBrk="1" latinLnBrk="0" hangingPunct="1">
        <a:defRPr sz="1800" kern="1200">
          <a:solidFill>
            <a:schemeClr val="tx1"/>
          </a:solidFill>
          <a:latin typeface="+mn-lt"/>
          <a:ea typeface="+mn-ea"/>
          <a:cs typeface="+mn-cs"/>
        </a:defRPr>
      </a:lvl3pPr>
      <a:lvl4pPr marL="1370852" algn="l" defTabSz="456938" rtl="0" eaLnBrk="1" latinLnBrk="0" hangingPunct="1">
        <a:defRPr sz="1800" kern="1200">
          <a:solidFill>
            <a:schemeClr val="tx1"/>
          </a:solidFill>
          <a:latin typeface="+mn-lt"/>
          <a:ea typeface="+mn-ea"/>
          <a:cs typeface="+mn-cs"/>
        </a:defRPr>
      </a:lvl4pPr>
      <a:lvl5pPr marL="1827809" algn="l" defTabSz="456938" rtl="0" eaLnBrk="1" latinLnBrk="0" hangingPunct="1">
        <a:defRPr sz="1800" kern="1200">
          <a:solidFill>
            <a:schemeClr val="tx1"/>
          </a:solidFill>
          <a:latin typeface="+mn-lt"/>
          <a:ea typeface="+mn-ea"/>
          <a:cs typeface="+mn-cs"/>
        </a:defRPr>
      </a:lvl5pPr>
      <a:lvl6pPr marL="2284746" algn="l" defTabSz="456938" rtl="0" eaLnBrk="1" latinLnBrk="0" hangingPunct="1">
        <a:defRPr sz="1800" kern="1200">
          <a:solidFill>
            <a:schemeClr val="tx1"/>
          </a:solidFill>
          <a:latin typeface="+mn-lt"/>
          <a:ea typeface="+mn-ea"/>
          <a:cs typeface="+mn-cs"/>
        </a:defRPr>
      </a:lvl6pPr>
      <a:lvl7pPr marL="2741684" algn="l" defTabSz="456938" rtl="0" eaLnBrk="1" latinLnBrk="0" hangingPunct="1">
        <a:defRPr sz="1800" kern="1200">
          <a:solidFill>
            <a:schemeClr val="tx1"/>
          </a:solidFill>
          <a:latin typeface="+mn-lt"/>
          <a:ea typeface="+mn-ea"/>
          <a:cs typeface="+mn-cs"/>
        </a:defRPr>
      </a:lvl7pPr>
      <a:lvl8pPr marL="3198640" algn="l" defTabSz="456938" rtl="0" eaLnBrk="1" latinLnBrk="0" hangingPunct="1">
        <a:defRPr sz="1800" kern="1200">
          <a:solidFill>
            <a:schemeClr val="tx1"/>
          </a:solidFill>
          <a:latin typeface="+mn-lt"/>
          <a:ea typeface="+mn-ea"/>
          <a:cs typeface="+mn-cs"/>
        </a:defRPr>
      </a:lvl8pPr>
      <a:lvl9pPr marL="3655588" algn="l" defTabSz="4569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Copyright"/>
          <p:cNvSpPr txBox="1"/>
          <p:nvPr userDrawn="1"/>
        </p:nvSpPr>
        <p:spPr>
          <a:xfrm>
            <a:off x="656231" y="4905630"/>
            <a:ext cx="2411875" cy="184666"/>
          </a:xfrm>
          <a:prstGeom prst="rect">
            <a:avLst/>
          </a:prstGeom>
          <a:noFill/>
        </p:spPr>
        <p:txBody>
          <a:bodyPr wrap="square" lIns="0" tIns="45698" rIns="0" bIns="45698" rtlCol="0" anchor="ctr" anchorCtr="0">
            <a:noAutofit/>
          </a:bodyPr>
          <a:lstStyle/>
          <a:p>
            <a:pPr algn="l"/>
            <a:r>
              <a:rPr lang="en-US" sz="600">
                <a:solidFill>
                  <a:schemeClr val="bg1"/>
                </a:solidFill>
              </a:rPr>
              <a:t>©</a:t>
            </a:r>
            <a:r>
              <a:rPr lang="sr-Cyrl-RS" sz="600">
                <a:solidFill>
                  <a:schemeClr val="bg1"/>
                </a:solidFill>
              </a:rPr>
              <a:t>2022</a:t>
            </a:r>
            <a:r>
              <a:rPr lang="en-US" sz="600">
                <a:solidFill>
                  <a:schemeClr val="bg1"/>
                </a:solidFill>
              </a:rPr>
              <a:t> Grant Thornton Srbija. All rights reserved.</a:t>
            </a:r>
            <a:endParaRPr lang="en-GB" sz="600" dirty="0">
              <a:solidFill>
                <a:schemeClr val="bg1"/>
              </a:solidFill>
            </a:endParaRPr>
          </a:p>
        </p:txBody>
      </p:sp>
      <p:cxnSp>
        <p:nvCxnSpPr>
          <p:cNvPr id="17" name="Straight Connector 16"/>
          <p:cNvCxnSpPr/>
          <p:nvPr userDrawn="1"/>
        </p:nvCxnSpPr>
        <p:spPr>
          <a:xfrm>
            <a:off x="469400" y="4887834"/>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itle 13"/>
          <p:cNvSpPr txBox="1">
            <a:spLocks/>
          </p:cNvSpPr>
          <p:nvPr userDrawn="1"/>
        </p:nvSpPr>
        <p:spPr>
          <a:xfrm>
            <a:off x="468313" y="2619375"/>
            <a:ext cx="8207372" cy="1569556"/>
          </a:xfrm>
          <a:prstGeom prst="rect">
            <a:avLst/>
          </a:prstGeom>
        </p:spPr>
        <p:txBody>
          <a:bodyPr vert="horz" lIns="0" tIns="45698" rIns="0" bIns="45698"/>
          <a:lstStyle>
            <a:lvl1pPr algn="l" defTabSz="457200" rtl="0" eaLnBrk="1" latinLnBrk="0" hangingPunct="1">
              <a:lnSpc>
                <a:spcPts val="3400"/>
              </a:lnSpc>
              <a:spcBef>
                <a:spcPct val="0"/>
              </a:spcBef>
              <a:buNone/>
              <a:defRPr sz="3000" b="1" kern="1200">
                <a:solidFill>
                  <a:srgbClr val="FFFFFF"/>
                </a:solidFill>
                <a:latin typeface="+mn-lt"/>
                <a:ea typeface="+mj-ea"/>
                <a:cs typeface="+mj-cs"/>
              </a:defRPr>
            </a:lvl1pPr>
          </a:lstStyle>
          <a:p>
            <a:r>
              <a:rPr lang="en-US"/>
              <a:t>Click here to add title</a:t>
            </a:r>
            <a:br>
              <a:rPr lang="en-US"/>
            </a:br>
            <a:r>
              <a:rPr lang="en-US"/>
              <a:t>on two decks</a:t>
            </a:r>
            <a:endParaRPr lang="en-US" dirty="0"/>
          </a:p>
        </p:txBody>
      </p:sp>
      <p:sp>
        <p:nvSpPr>
          <p:cNvPr id="20" name="Text Placeholder 3"/>
          <p:cNvSpPr txBox="1">
            <a:spLocks/>
          </p:cNvSpPr>
          <p:nvPr userDrawn="1"/>
        </p:nvSpPr>
        <p:spPr>
          <a:xfrm>
            <a:off x="468343" y="1203344"/>
            <a:ext cx="8207375" cy="639445"/>
          </a:xfrm>
          <a:prstGeom prst="rect">
            <a:avLst/>
          </a:prstGeom>
        </p:spPr>
        <p:txBody>
          <a:bodyPr vert="horz" lIns="0" tIns="0" rIns="0" bIns="0" anchor="b" anchorCtr="0"/>
          <a:lstStyle>
            <a:lvl1pPr marL="0" indent="0" algn="l" defTabSz="457200" rtl="0" eaLnBrk="1" latinLnBrk="0" hangingPunct="1">
              <a:lnSpc>
                <a:spcPts val="4000"/>
              </a:lnSpc>
              <a:spcBef>
                <a:spcPts val="0"/>
              </a:spcBef>
              <a:spcAft>
                <a:spcPts val="600"/>
              </a:spcAft>
              <a:buClr>
                <a:schemeClr val="accent1"/>
              </a:buClr>
              <a:buFont typeface="Arial"/>
              <a:buNone/>
              <a:defRPr sz="3600" b="1" kern="1200">
                <a:solidFill>
                  <a:schemeClr val="bg1"/>
                </a:solidFill>
                <a:latin typeface="+mn-lt"/>
                <a:ea typeface="+mn-ea"/>
                <a:cs typeface="+mn-cs"/>
              </a:defRPr>
            </a:lvl1pPr>
            <a:lvl2pPr marL="457200" indent="0" algn="l" defTabSz="457200" rtl="0" eaLnBrk="1" latinLnBrk="0" hangingPunct="1">
              <a:spcBef>
                <a:spcPts val="0"/>
              </a:spcBef>
              <a:spcAft>
                <a:spcPts val="600"/>
              </a:spcAft>
              <a:buClr>
                <a:schemeClr val="accent1"/>
              </a:buClr>
              <a:buFont typeface="Arial"/>
              <a:buNone/>
              <a:defRPr sz="2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Symbol" panose="05050102010706020507" pitchFamily="18" charset="2"/>
              <a:buNone/>
              <a:defRPr sz="2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mj-lt"/>
              <a:buNone/>
              <a:defRPr sz="20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a:t>Click to edit Master title style</a:t>
            </a:r>
            <a:endParaRPr lang="en-US" dirty="0"/>
          </a:p>
        </p:txBody>
      </p:sp>
      <p:sp>
        <p:nvSpPr>
          <p:cNvPr id="4" name="Slide Number Placeholder 3"/>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bg1"/>
                </a:solidFill>
                <a:latin typeface="+mn-lt"/>
                <a:ea typeface="+mn-ea"/>
                <a:cs typeface="+mn-cs"/>
              </a:defRPr>
            </a:lvl1pPr>
          </a:lstStyle>
          <a:p>
            <a:fld id="{2FF48407-9AE9-463E-9826-84A5E1C60740}" type="slidenum">
              <a:rPr lang="en-GB" smtClean="0"/>
              <a:pPr/>
              <a:t>‹#›</a:t>
            </a:fld>
            <a:endParaRPr lang="en-GB" dirty="0"/>
          </a:p>
        </p:txBody>
      </p:sp>
    </p:spTree>
    <p:extLst>
      <p:ext uri="{BB962C8B-B14F-4D97-AF65-F5344CB8AC3E}">
        <p14:creationId xmlns:p14="http://schemas.microsoft.com/office/powerpoint/2010/main" val="2400347961"/>
      </p:ext>
    </p:extLst>
  </p:cSld>
  <p:clrMap bg1="lt1" tx1="dk1" bg2="lt2" tx2="dk2" accent1="accent1" accent2="accent2" accent3="accent3" accent4="accent4" accent5="accent5" accent6="accent6" hlink="hlink" folHlink="folHlink"/>
  <p:sldLayoutIdLst>
    <p:sldLayoutId id="2147483777" r:id="rId1"/>
  </p:sldLayoutIdLst>
  <p:hf hdr="0" ftr="0" dt="0"/>
  <p:txStyles>
    <p:titleStyle>
      <a:lvl1pPr algn="l" defTabSz="456938" rtl="0" eaLnBrk="1" latinLnBrk="0" hangingPunct="1">
        <a:spcBef>
          <a:spcPct val="0"/>
        </a:spcBef>
        <a:buNone/>
        <a:defRPr sz="3000" b="1" kern="1200">
          <a:solidFill>
            <a:schemeClr val="accent1"/>
          </a:solidFill>
          <a:latin typeface="+mj-lt"/>
          <a:ea typeface="+mj-ea"/>
          <a:cs typeface="+mj-cs"/>
        </a:defRPr>
      </a:lvl1pPr>
    </p:titleStyle>
    <p:bodyStyle>
      <a:lvl1pPr marL="359802" indent="-359802" algn="l" defTabSz="456938"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19604" indent="-359802" algn="l" defTabSz="456938"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79406" indent="-359802" algn="l" defTabSz="456938"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39208" indent="-359802" algn="l" defTabSz="456938"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6938"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6938"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6938" rtl="0" eaLnBrk="1" latinLnBrk="0" hangingPunct="1">
        <a:defRPr sz="1800" kern="1200">
          <a:solidFill>
            <a:schemeClr val="tx1"/>
          </a:solidFill>
          <a:latin typeface="+mn-lt"/>
          <a:ea typeface="+mn-ea"/>
          <a:cs typeface="+mn-cs"/>
        </a:defRPr>
      </a:lvl1pPr>
      <a:lvl2pPr marL="456938" algn="l" defTabSz="456938" rtl="0" eaLnBrk="1" latinLnBrk="0" hangingPunct="1">
        <a:defRPr sz="1800" kern="1200">
          <a:solidFill>
            <a:schemeClr val="tx1"/>
          </a:solidFill>
          <a:latin typeface="+mn-lt"/>
          <a:ea typeface="+mn-ea"/>
          <a:cs typeface="+mn-cs"/>
        </a:defRPr>
      </a:lvl2pPr>
      <a:lvl3pPr marL="913905" algn="l" defTabSz="456938" rtl="0" eaLnBrk="1" latinLnBrk="0" hangingPunct="1">
        <a:defRPr sz="1800" kern="1200">
          <a:solidFill>
            <a:schemeClr val="tx1"/>
          </a:solidFill>
          <a:latin typeface="+mn-lt"/>
          <a:ea typeface="+mn-ea"/>
          <a:cs typeface="+mn-cs"/>
        </a:defRPr>
      </a:lvl3pPr>
      <a:lvl4pPr marL="1370852" algn="l" defTabSz="456938" rtl="0" eaLnBrk="1" latinLnBrk="0" hangingPunct="1">
        <a:defRPr sz="1800" kern="1200">
          <a:solidFill>
            <a:schemeClr val="tx1"/>
          </a:solidFill>
          <a:latin typeface="+mn-lt"/>
          <a:ea typeface="+mn-ea"/>
          <a:cs typeface="+mn-cs"/>
        </a:defRPr>
      </a:lvl4pPr>
      <a:lvl5pPr marL="1827809" algn="l" defTabSz="456938" rtl="0" eaLnBrk="1" latinLnBrk="0" hangingPunct="1">
        <a:defRPr sz="1800" kern="1200">
          <a:solidFill>
            <a:schemeClr val="tx1"/>
          </a:solidFill>
          <a:latin typeface="+mn-lt"/>
          <a:ea typeface="+mn-ea"/>
          <a:cs typeface="+mn-cs"/>
        </a:defRPr>
      </a:lvl5pPr>
      <a:lvl6pPr marL="2284746" algn="l" defTabSz="456938" rtl="0" eaLnBrk="1" latinLnBrk="0" hangingPunct="1">
        <a:defRPr sz="1800" kern="1200">
          <a:solidFill>
            <a:schemeClr val="tx1"/>
          </a:solidFill>
          <a:latin typeface="+mn-lt"/>
          <a:ea typeface="+mn-ea"/>
          <a:cs typeface="+mn-cs"/>
        </a:defRPr>
      </a:lvl6pPr>
      <a:lvl7pPr marL="2741684" algn="l" defTabSz="456938" rtl="0" eaLnBrk="1" latinLnBrk="0" hangingPunct="1">
        <a:defRPr sz="1800" kern="1200">
          <a:solidFill>
            <a:schemeClr val="tx1"/>
          </a:solidFill>
          <a:latin typeface="+mn-lt"/>
          <a:ea typeface="+mn-ea"/>
          <a:cs typeface="+mn-cs"/>
        </a:defRPr>
      </a:lvl7pPr>
      <a:lvl8pPr marL="3198640" algn="l" defTabSz="456938" rtl="0" eaLnBrk="1" latinLnBrk="0" hangingPunct="1">
        <a:defRPr sz="1800" kern="1200">
          <a:solidFill>
            <a:schemeClr val="tx1"/>
          </a:solidFill>
          <a:latin typeface="+mn-lt"/>
          <a:ea typeface="+mn-ea"/>
          <a:cs typeface="+mn-cs"/>
        </a:defRPr>
      </a:lvl8pPr>
      <a:lvl9pPr marL="3655588" algn="l" defTabSz="4569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7762" y="4905630"/>
            <a:ext cx="2411875" cy="184666"/>
          </a:xfrm>
          <a:prstGeom prst="rect">
            <a:avLst/>
          </a:prstGeom>
          <a:noFill/>
        </p:spPr>
        <p:txBody>
          <a:bodyPr wrap="square" lIns="0" tIns="45698" rIns="0" bIns="45698" rtlCol="0" anchor="ctr" anchorCtr="0">
            <a:noAutofit/>
          </a:bodyPr>
          <a:lstStyle/>
          <a:p>
            <a:pPr algn="l"/>
            <a:r>
              <a:rPr lang="en-US" sz="600">
                <a:solidFill>
                  <a:schemeClr val="tx1"/>
                </a:solidFill>
              </a:rPr>
              <a:t>©</a:t>
            </a:r>
            <a:r>
              <a:rPr lang="sr-Cyrl-RS" sz="600">
                <a:solidFill>
                  <a:schemeClr val="tx1"/>
                </a:solidFill>
              </a:rPr>
              <a:t>2022</a:t>
            </a:r>
            <a:r>
              <a:rPr lang="en-US" sz="600">
                <a:solidFill>
                  <a:schemeClr val="tx1"/>
                </a:solidFill>
              </a:rPr>
              <a:t> Grant Thornton Srbija. All rights reserved.</a:t>
            </a:r>
            <a:endParaRPr lang="en-GB" sz="600" dirty="0">
              <a:solidFill>
                <a:schemeClr val="tx1"/>
              </a:solidFill>
            </a:endParaRPr>
          </a:p>
        </p:txBody>
      </p:sp>
      <p:cxnSp>
        <p:nvCxnSpPr>
          <p:cNvPr id="10" name="Straight Connector 9"/>
          <p:cNvCxnSpPr/>
          <p:nvPr userDrawn="1"/>
        </p:nvCxnSpPr>
        <p:spPr>
          <a:xfrm>
            <a:off x="46940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359571"/>
            <a:ext cx="8203692" cy="843754"/>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1" y="1466849"/>
            <a:ext cx="8206318" cy="32289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2" name="GTLogo"/>
          <p:cNvGrpSpPr>
            <a:grpSpLocks noChangeAspect="1"/>
          </p:cNvGrpSpPr>
          <p:nvPr userDrawn="1">
            <p:custDataLst>
              <p:tags r:id="rId19"/>
            </p:custDataLst>
          </p:nvPr>
        </p:nvGrpSpPr>
        <p:grpSpPr>
          <a:xfrm>
            <a:off x="6581805" y="4827584"/>
            <a:ext cx="2123675" cy="230373"/>
            <a:chOff x="8093075" y="6253163"/>
            <a:chExt cx="2076763" cy="225284"/>
          </a:xfrm>
        </p:grpSpPr>
        <p:pic>
          <p:nvPicPr>
            <p:cNvPr id="14" name="GTLogo"/>
            <p:cNvPicPr>
              <a:picLocks/>
            </p:cNvPicPr>
            <p:nvPr/>
          </p:nvPicPr>
          <p:blipFill>
            <a:blip r:embed="rId20">
              <a:extLst>
                <a:ext uri="{28A0092B-C50C-407E-A947-70E740481C1C}">
                  <a14:useLocalDpi xmlns:a14="http://schemas.microsoft.com/office/drawing/2010/main" val="0"/>
                </a:ext>
              </a:extLst>
            </a:blip>
            <a:stretch>
              <a:fillRect/>
            </a:stretch>
          </p:blipFill>
          <p:spPr>
            <a:xfrm>
              <a:off x="8351838" y="6273800"/>
              <a:ext cx="1818000" cy="204647"/>
            </a:xfrm>
            <a:prstGeom prst="rect">
              <a:avLst/>
            </a:prstGeom>
          </p:spPr>
        </p:pic>
        <p:pic>
          <p:nvPicPr>
            <p:cNvPr id="15" name="GTLogo" descr="GTlogo-primary-no tagline-RGB2012.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093075" y="6253163"/>
              <a:ext cx="205559" cy="205559"/>
            </a:xfrm>
            <a:prstGeom prst="rect">
              <a:avLst/>
            </a:prstGeom>
          </p:spPr>
        </p:pic>
      </p:grpSp>
      <p:sp>
        <p:nvSpPr>
          <p:cNvPr id="2" name="Slide Number Placeholder 1"/>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fld id="{8917037F-13F4-43B6-99FF-D710FE0C4777}" type="slidenum">
              <a:rPr lang="en-GB" smtClean="0"/>
              <a:pPr/>
              <a:t>‹#›</a:t>
            </a:fld>
            <a:endParaRPr lang="en-GB" dirty="0"/>
          </a:p>
        </p:txBody>
      </p:sp>
      <p:pic>
        <p:nvPicPr>
          <p:cNvPr id="4" name="GTLogoNoTag" hidden="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455772" y="4803169"/>
            <a:ext cx="1249683" cy="259081"/>
          </a:xfrm>
          <a:prstGeom prst="rect">
            <a:avLst/>
          </a:prstGeom>
        </p:spPr>
      </p:pic>
    </p:spTree>
    <p:extLst>
      <p:ext uri="{BB962C8B-B14F-4D97-AF65-F5344CB8AC3E}">
        <p14:creationId xmlns:p14="http://schemas.microsoft.com/office/powerpoint/2010/main" val="1582607786"/>
      </p:ext>
    </p:extLst>
  </p:cSld>
  <p:clrMap bg1="lt1" tx1="dk1" bg2="lt2" tx2="dk2" accent1="accent1" accent2="accent2" accent3="accent3" accent4="accent4" accent5="accent5" accent6="accent6" hlink="hlink" folHlink="folHlink"/>
  <p:sldLayoutIdLst>
    <p:sldLayoutId id="2147483761" r:id="rId1"/>
    <p:sldLayoutId id="2147483759" r:id="rId2"/>
    <p:sldLayoutId id="2147483725" r:id="rId3"/>
    <p:sldLayoutId id="2147483731" r:id="rId4"/>
    <p:sldLayoutId id="2147483727" r:id="rId5"/>
    <p:sldLayoutId id="2147483757" r:id="rId6"/>
    <p:sldLayoutId id="2147483714" r:id="rId7"/>
    <p:sldLayoutId id="2147483732" r:id="rId8"/>
    <p:sldLayoutId id="2147483756" r:id="rId9"/>
    <p:sldLayoutId id="2147483752" r:id="rId10"/>
    <p:sldLayoutId id="2147483733" r:id="rId11"/>
    <p:sldLayoutId id="2147483755" r:id="rId12"/>
    <p:sldLayoutId id="2147483749" r:id="rId13"/>
    <p:sldLayoutId id="2147483750" r:id="rId14"/>
    <p:sldLayoutId id="2147483751" r:id="rId15"/>
    <p:sldLayoutId id="2147483766" r:id="rId16"/>
    <p:sldLayoutId id="2147483735" r:id="rId17"/>
  </p:sldLayoutIdLst>
  <p:hf hdr="0" ftr="0" dt="0"/>
  <p:txStyles>
    <p:titleStyle>
      <a:lvl1pPr algn="l" defTabSz="456938" rtl="0" eaLnBrk="1" latinLnBrk="0" hangingPunct="1">
        <a:spcBef>
          <a:spcPct val="0"/>
        </a:spcBef>
        <a:buNone/>
        <a:defRPr sz="3000" b="1" kern="1200">
          <a:solidFill>
            <a:schemeClr val="accent1"/>
          </a:solidFill>
          <a:latin typeface="+mj-lt"/>
          <a:ea typeface="+mj-ea"/>
          <a:cs typeface="+mj-cs"/>
        </a:defRPr>
      </a:lvl1pPr>
    </p:titleStyle>
    <p:bodyStyle>
      <a:lvl1pPr marL="359802" indent="-359802" algn="l" defTabSz="456938"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19604" indent="-359802" algn="l" defTabSz="456938"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79406" indent="-359802" algn="l" defTabSz="456938"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39208" indent="-359802" algn="l" defTabSz="456938"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6938"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6938"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6938" rtl="0" eaLnBrk="1" latinLnBrk="0" hangingPunct="1">
        <a:defRPr sz="1800" kern="1200">
          <a:solidFill>
            <a:schemeClr val="tx1"/>
          </a:solidFill>
          <a:latin typeface="+mn-lt"/>
          <a:ea typeface="+mn-ea"/>
          <a:cs typeface="+mn-cs"/>
        </a:defRPr>
      </a:lvl1pPr>
      <a:lvl2pPr marL="456938" algn="l" defTabSz="456938" rtl="0" eaLnBrk="1" latinLnBrk="0" hangingPunct="1">
        <a:defRPr sz="1800" kern="1200">
          <a:solidFill>
            <a:schemeClr val="tx1"/>
          </a:solidFill>
          <a:latin typeface="+mn-lt"/>
          <a:ea typeface="+mn-ea"/>
          <a:cs typeface="+mn-cs"/>
        </a:defRPr>
      </a:lvl2pPr>
      <a:lvl3pPr marL="913905" algn="l" defTabSz="456938" rtl="0" eaLnBrk="1" latinLnBrk="0" hangingPunct="1">
        <a:defRPr sz="1800" kern="1200">
          <a:solidFill>
            <a:schemeClr val="tx1"/>
          </a:solidFill>
          <a:latin typeface="+mn-lt"/>
          <a:ea typeface="+mn-ea"/>
          <a:cs typeface="+mn-cs"/>
        </a:defRPr>
      </a:lvl3pPr>
      <a:lvl4pPr marL="1370852" algn="l" defTabSz="456938" rtl="0" eaLnBrk="1" latinLnBrk="0" hangingPunct="1">
        <a:defRPr sz="1800" kern="1200">
          <a:solidFill>
            <a:schemeClr val="tx1"/>
          </a:solidFill>
          <a:latin typeface="+mn-lt"/>
          <a:ea typeface="+mn-ea"/>
          <a:cs typeface="+mn-cs"/>
        </a:defRPr>
      </a:lvl4pPr>
      <a:lvl5pPr marL="1827809" algn="l" defTabSz="456938" rtl="0" eaLnBrk="1" latinLnBrk="0" hangingPunct="1">
        <a:defRPr sz="1800" kern="1200">
          <a:solidFill>
            <a:schemeClr val="tx1"/>
          </a:solidFill>
          <a:latin typeface="+mn-lt"/>
          <a:ea typeface="+mn-ea"/>
          <a:cs typeface="+mn-cs"/>
        </a:defRPr>
      </a:lvl5pPr>
      <a:lvl6pPr marL="2284746" algn="l" defTabSz="456938" rtl="0" eaLnBrk="1" latinLnBrk="0" hangingPunct="1">
        <a:defRPr sz="1800" kern="1200">
          <a:solidFill>
            <a:schemeClr val="tx1"/>
          </a:solidFill>
          <a:latin typeface="+mn-lt"/>
          <a:ea typeface="+mn-ea"/>
          <a:cs typeface="+mn-cs"/>
        </a:defRPr>
      </a:lvl6pPr>
      <a:lvl7pPr marL="2741684" algn="l" defTabSz="456938" rtl="0" eaLnBrk="1" latinLnBrk="0" hangingPunct="1">
        <a:defRPr sz="1800" kern="1200">
          <a:solidFill>
            <a:schemeClr val="tx1"/>
          </a:solidFill>
          <a:latin typeface="+mn-lt"/>
          <a:ea typeface="+mn-ea"/>
          <a:cs typeface="+mn-cs"/>
        </a:defRPr>
      </a:lvl7pPr>
      <a:lvl8pPr marL="3198640" algn="l" defTabSz="456938" rtl="0" eaLnBrk="1" latinLnBrk="0" hangingPunct="1">
        <a:defRPr sz="1800" kern="1200">
          <a:solidFill>
            <a:schemeClr val="tx1"/>
          </a:solidFill>
          <a:latin typeface="+mn-lt"/>
          <a:ea typeface="+mn-ea"/>
          <a:cs typeface="+mn-cs"/>
        </a:defRPr>
      </a:lvl8pPr>
      <a:lvl9pPr marL="3655588" algn="l" defTabSz="4569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userDrawn="1">
          <p15:clr>
            <a:srgbClr val="F26B43"/>
          </p15:clr>
        </p15:guide>
        <p15:guide id="5" pos="737" userDrawn="1">
          <p15:clr>
            <a:srgbClr val="F26B43"/>
          </p15:clr>
        </p15:guide>
        <p15:guide id="6" pos="1034" userDrawn="1">
          <p15:clr>
            <a:srgbClr val="F26B43"/>
          </p15:clr>
        </p15:guide>
        <p15:guide id="7" pos="1179">
          <p15:clr>
            <a:srgbClr val="F26B43"/>
          </p15:clr>
        </p15:guide>
        <p15:guide id="8" pos="1479" userDrawn="1">
          <p15:clr>
            <a:srgbClr val="F26B43"/>
          </p15:clr>
        </p15:guide>
        <p15:guide id="9" pos="1625" userDrawn="1">
          <p15:clr>
            <a:srgbClr val="F26B43"/>
          </p15:clr>
        </p15:guide>
        <p15:guide id="10" pos="1922" userDrawn="1">
          <p15:clr>
            <a:srgbClr val="F26B43"/>
          </p15:clr>
        </p15:guide>
        <p15:guide id="11" pos="2066" userDrawn="1">
          <p15:clr>
            <a:srgbClr val="F26B43"/>
          </p15:clr>
        </p15:guide>
        <p15:guide id="12" pos="2364" userDrawn="1">
          <p15:clr>
            <a:srgbClr val="F26B43"/>
          </p15:clr>
        </p15:guide>
        <p15:guide id="13" pos="2511" userDrawn="1">
          <p15:clr>
            <a:srgbClr val="F26B43"/>
          </p15:clr>
        </p15:guide>
        <p15:guide id="14" pos="2808" userDrawn="1">
          <p15:clr>
            <a:srgbClr val="F26B43"/>
          </p15:clr>
        </p15:guide>
        <p15:guide id="15" pos="2954" userDrawn="1">
          <p15:clr>
            <a:srgbClr val="F26B43"/>
          </p15:clr>
        </p15:guide>
        <p15:guide id="16" pos="3251" userDrawn="1">
          <p15:clr>
            <a:srgbClr val="F26B43"/>
          </p15:clr>
        </p15:guide>
        <p15:guide id="17" pos="3398" userDrawn="1">
          <p15:clr>
            <a:srgbClr val="F26B43"/>
          </p15:clr>
        </p15:guide>
        <p15:guide id="18" pos="3695" userDrawn="1">
          <p15:clr>
            <a:srgbClr val="F26B43"/>
          </p15:clr>
        </p15:guide>
        <p15:guide id="19" pos="3839" userDrawn="1">
          <p15:clr>
            <a:srgbClr val="F26B43"/>
          </p15:clr>
        </p15:guide>
        <p15:guide id="20" pos="4136" userDrawn="1">
          <p15:clr>
            <a:srgbClr val="F26B43"/>
          </p15:clr>
        </p15:guide>
        <p15:guide id="21" pos="4283" userDrawn="1">
          <p15:clr>
            <a:srgbClr val="F26B43"/>
          </p15:clr>
        </p15:guide>
        <p15:guide id="22" pos="4580" userDrawn="1">
          <p15:clr>
            <a:srgbClr val="F26B43"/>
          </p15:clr>
        </p15:guide>
        <p15:guide id="23" pos="4727" userDrawn="1">
          <p15:clr>
            <a:srgbClr val="F26B43"/>
          </p15:clr>
        </p15:guide>
        <p15:guide id="24" pos="5022" userDrawn="1">
          <p15:clr>
            <a:srgbClr val="F26B43"/>
          </p15:clr>
        </p15:guide>
        <p15:guide id="25" pos="5465">
          <p15:clr>
            <a:srgbClr val="F26B43"/>
          </p15:clr>
        </p15:guide>
        <p15:guide id="26" pos="5169" userDrawn="1">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userDrawn="1">
          <p15:clr>
            <a:srgbClr val="F26B43"/>
          </p15:clr>
        </p15:guide>
        <p15:guide id="32" orient="horz" pos="2028">
          <p15:clr>
            <a:srgbClr val="F26B43"/>
          </p15:clr>
        </p15:guide>
        <p15:guide id="33" orient="horz" pos="2142">
          <p15:clr>
            <a:srgbClr val="F26B43"/>
          </p15:clr>
        </p15:guide>
        <p15:guide id="34" orient="horz" pos="2505" userDrawn="1">
          <p15:clr>
            <a:srgbClr val="F26B43"/>
          </p15:clr>
        </p15:guide>
        <p15:guide id="35" orient="horz" pos="2618" userDrawn="1">
          <p15:clr>
            <a:srgbClr val="F26B43"/>
          </p15:clr>
        </p15:guide>
        <p15:guide id="36" orient="horz" pos="2958">
          <p15:clr>
            <a:srgbClr val="F26B43"/>
          </p15:clr>
        </p15:guide>
        <p15:guide id="37" orient="horz" pos="91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7737" y="4905630"/>
            <a:ext cx="2411875" cy="184666"/>
          </a:xfrm>
          <a:prstGeom prst="rect">
            <a:avLst/>
          </a:prstGeom>
          <a:noFill/>
        </p:spPr>
        <p:txBody>
          <a:bodyPr wrap="square" lIns="0" tIns="45715" rIns="0" bIns="45715" rtlCol="0" anchor="ctr" anchorCtr="0">
            <a:noAutofit/>
          </a:bodyPr>
          <a:lstStyle/>
          <a:p>
            <a:pPr defTabSz="457142"/>
            <a:r>
              <a:rPr lang="en-US" sz="600">
                <a:solidFill>
                  <a:prstClr val="black"/>
                </a:solidFill>
              </a:rPr>
              <a:t>©</a:t>
            </a:r>
            <a:r>
              <a:rPr lang="sr-Latn-RS" sz="600">
                <a:solidFill>
                  <a:prstClr val="black"/>
                </a:solidFill>
              </a:rPr>
              <a:t>202</a:t>
            </a:r>
            <a:r>
              <a:rPr lang="sr-Cyrl-RS" sz="600">
                <a:solidFill>
                  <a:prstClr val="black"/>
                </a:solidFill>
              </a:rPr>
              <a:t>2</a:t>
            </a:r>
            <a:r>
              <a:rPr lang="en-US" sz="600">
                <a:solidFill>
                  <a:prstClr val="black"/>
                </a:solidFill>
              </a:rPr>
              <a:t> Grant Thornton Srbija. All rights reserved.</a:t>
            </a:r>
            <a:endParaRPr lang="en-GB" sz="600" dirty="0">
              <a:solidFill>
                <a:prstClr val="black"/>
              </a:solidFill>
            </a:endParaRPr>
          </a:p>
        </p:txBody>
      </p:sp>
      <p:cxnSp>
        <p:nvCxnSpPr>
          <p:cNvPr id="10" name="Straight Connector 9"/>
          <p:cNvCxnSpPr/>
          <p:nvPr userDrawn="1"/>
        </p:nvCxnSpPr>
        <p:spPr>
          <a:xfrm>
            <a:off x="471996" y="490669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359571"/>
            <a:ext cx="8203692" cy="843754"/>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1" y="1466849"/>
            <a:ext cx="8206318" cy="32289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2" name="GTLogo"/>
          <p:cNvGrpSpPr>
            <a:grpSpLocks noChangeAspect="1"/>
          </p:cNvGrpSpPr>
          <p:nvPr userDrawn="1">
            <p:custDataLst>
              <p:tags r:id="rId19"/>
            </p:custDataLst>
          </p:nvPr>
        </p:nvGrpSpPr>
        <p:grpSpPr>
          <a:xfrm>
            <a:off x="6581780" y="4827584"/>
            <a:ext cx="2123675" cy="230373"/>
            <a:chOff x="8093075" y="6253163"/>
            <a:chExt cx="2076763" cy="225284"/>
          </a:xfrm>
        </p:grpSpPr>
        <p:pic>
          <p:nvPicPr>
            <p:cNvPr id="14" name="GTLogo"/>
            <p:cNvPicPr>
              <a:picLocks/>
            </p:cNvPicPr>
            <p:nvPr/>
          </p:nvPicPr>
          <p:blipFill>
            <a:blip r:embed="rId20">
              <a:extLst>
                <a:ext uri="{28A0092B-C50C-407E-A947-70E740481C1C}">
                  <a14:useLocalDpi xmlns:a14="http://schemas.microsoft.com/office/drawing/2010/main" val="0"/>
                </a:ext>
              </a:extLst>
            </a:blip>
            <a:stretch>
              <a:fillRect/>
            </a:stretch>
          </p:blipFill>
          <p:spPr>
            <a:xfrm>
              <a:off x="8351838" y="6273800"/>
              <a:ext cx="1818000" cy="204647"/>
            </a:xfrm>
            <a:prstGeom prst="rect">
              <a:avLst/>
            </a:prstGeom>
          </p:spPr>
        </p:pic>
        <p:pic>
          <p:nvPicPr>
            <p:cNvPr id="15" name="GTLogo" descr="GTlogo-primary-no tagline-RGB2012.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093075" y="6253163"/>
              <a:ext cx="205559" cy="205559"/>
            </a:xfrm>
            <a:prstGeom prst="rect">
              <a:avLst/>
            </a:prstGeom>
          </p:spPr>
        </p:pic>
      </p:grpSp>
      <p:sp>
        <p:nvSpPr>
          <p:cNvPr id="2" name="Slide Number Placeholder 1"/>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pPr defTabSz="457142"/>
            <a:fld id="{8917037F-13F4-43B6-99FF-D710FE0C4777}" type="slidenum">
              <a:rPr lang="en-GB" smtClean="0">
                <a:solidFill>
                  <a:prstClr val="black"/>
                </a:solidFill>
              </a:rPr>
              <a:pPr defTabSz="457142"/>
              <a:t>‹#›</a:t>
            </a:fld>
            <a:endParaRPr lang="en-GB" dirty="0">
              <a:solidFill>
                <a:prstClr val="black"/>
              </a:solidFill>
            </a:endParaRPr>
          </a:p>
        </p:txBody>
      </p:sp>
      <p:pic>
        <p:nvPicPr>
          <p:cNvPr id="4" name="GTLogoNoTag" hidden="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455767" y="4803148"/>
            <a:ext cx="1249683" cy="259081"/>
          </a:xfrm>
          <a:prstGeom prst="rect">
            <a:avLst/>
          </a:prstGeom>
        </p:spPr>
      </p:pic>
    </p:spTree>
    <p:extLst>
      <p:ext uri="{BB962C8B-B14F-4D97-AF65-F5344CB8AC3E}">
        <p14:creationId xmlns:p14="http://schemas.microsoft.com/office/powerpoint/2010/main" val="193832840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hf hdr="0" ftr="0" dt="0"/>
  <p:txStyles>
    <p:titleStyle>
      <a:lvl1pPr algn="l" defTabSz="457142" rtl="0" eaLnBrk="1" latinLnBrk="0" hangingPunct="1">
        <a:spcBef>
          <a:spcPct val="0"/>
        </a:spcBef>
        <a:buNone/>
        <a:defRPr sz="3000" b="1" kern="1200">
          <a:solidFill>
            <a:schemeClr val="accent1"/>
          </a:solidFill>
          <a:latin typeface="+mj-lt"/>
          <a:ea typeface="+mj-ea"/>
          <a:cs typeface="+mj-cs"/>
        </a:defRPr>
      </a:lvl1pPr>
    </p:titleStyle>
    <p:bodyStyle>
      <a:lvl1pPr marL="359955" indent="-359955" algn="l" defTabSz="457142"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19910" indent="-359955" algn="l" defTabSz="457142"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79865" indent="-359955" algn="l" defTabSz="457142"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39820" indent="-359955" algn="l" defTabSz="457142"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142"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142"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59955" indent="-359955" algn="l" defTabSz="457142"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59955" indent="-359955" algn="l" defTabSz="457142"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59955" indent="-359955" algn="l" defTabSz="457142"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142" rtl="0" eaLnBrk="1" latinLnBrk="0" hangingPunct="1">
        <a:defRPr sz="1800" kern="1200">
          <a:solidFill>
            <a:schemeClr val="tx1"/>
          </a:solidFill>
          <a:latin typeface="+mn-lt"/>
          <a:ea typeface="+mn-ea"/>
          <a:cs typeface="+mn-cs"/>
        </a:defRPr>
      </a:lvl1pPr>
      <a:lvl2pPr marL="457142" algn="l" defTabSz="457142" rtl="0" eaLnBrk="1" latinLnBrk="0" hangingPunct="1">
        <a:defRPr sz="1800" kern="1200">
          <a:solidFill>
            <a:schemeClr val="tx1"/>
          </a:solidFill>
          <a:latin typeface="+mn-lt"/>
          <a:ea typeface="+mn-ea"/>
          <a:cs typeface="+mn-cs"/>
        </a:defRPr>
      </a:lvl2pPr>
      <a:lvl3pPr marL="914288" algn="l" defTabSz="457142" rtl="0" eaLnBrk="1" latinLnBrk="0" hangingPunct="1">
        <a:defRPr sz="1800" kern="1200">
          <a:solidFill>
            <a:schemeClr val="tx1"/>
          </a:solidFill>
          <a:latin typeface="+mn-lt"/>
          <a:ea typeface="+mn-ea"/>
          <a:cs typeface="+mn-cs"/>
        </a:defRPr>
      </a:lvl3pPr>
      <a:lvl4pPr marL="1371430" algn="l" defTabSz="457142" rtl="0" eaLnBrk="1" latinLnBrk="0" hangingPunct="1">
        <a:defRPr sz="1800" kern="1200">
          <a:solidFill>
            <a:schemeClr val="tx1"/>
          </a:solidFill>
          <a:latin typeface="+mn-lt"/>
          <a:ea typeface="+mn-ea"/>
          <a:cs typeface="+mn-cs"/>
        </a:defRPr>
      </a:lvl4pPr>
      <a:lvl5pPr marL="1828574" algn="l" defTabSz="457142" rtl="0" eaLnBrk="1" latinLnBrk="0" hangingPunct="1">
        <a:defRPr sz="1800" kern="1200">
          <a:solidFill>
            <a:schemeClr val="tx1"/>
          </a:solidFill>
          <a:latin typeface="+mn-lt"/>
          <a:ea typeface="+mn-ea"/>
          <a:cs typeface="+mn-cs"/>
        </a:defRPr>
      </a:lvl5pPr>
      <a:lvl6pPr marL="2285715" algn="l" defTabSz="457142" rtl="0" eaLnBrk="1" latinLnBrk="0" hangingPunct="1">
        <a:defRPr sz="1800" kern="1200">
          <a:solidFill>
            <a:schemeClr val="tx1"/>
          </a:solidFill>
          <a:latin typeface="+mn-lt"/>
          <a:ea typeface="+mn-ea"/>
          <a:cs typeface="+mn-cs"/>
        </a:defRPr>
      </a:lvl6pPr>
      <a:lvl7pPr marL="2742857" algn="l" defTabSz="457142" rtl="0" eaLnBrk="1" latinLnBrk="0" hangingPunct="1">
        <a:defRPr sz="1800" kern="1200">
          <a:solidFill>
            <a:schemeClr val="tx1"/>
          </a:solidFill>
          <a:latin typeface="+mn-lt"/>
          <a:ea typeface="+mn-ea"/>
          <a:cs typeface="+mn-cs"/>
        </a:defRPr>
      </a:lvl7pPr>
      <a:lvl8pPr marL="3200000" algn="l" defTabSz="457142" rtl="0" eaLnBrk="1" latinLnBrk="0" hangingPunct="1">
        <a:defRPr sz="1800" kern="1200">
          <a:solidFill>
            <a:schemeClr val="tx1"/>
          </a:solidFill>
          <a:latin typeface="+mn-lt"/>
          <a:ea typeface="+mn-ea"/>
          <a:cs typeface="+mn-cs"/>
        </a:defRPr>
      </a:lvl8pPr>
      <a:lvl9pPr marL="3657143" algn="l" defTabSz="4571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userDrawn="1">
          <p15:clr>
            <a:srgbClr val="F26B43"/>
          </p15:clr>
        </p15:guide>
        <p15:guide id="5" pos="737" userDrawn="1">
          <p15:clr>
            <a:srgbClr val="F26B43"/>
          </p15:clr>
        </p15:guide>
        <p15:guide id="6" pos="1034" userDrawn="1">
          <p15:clr>
            <a:srgbClr val="F26B43"/>
          </p15:clr>
        </p15:guide>
        <p15:guide id="7" pos="1179">
          <p15:clr>
            <a:srgbClr val="F26B43"/>
          </p15:clr>
        </p15:guide>
        <p15:guide id="8" pos="1479" userDrawn="1">
          <p15:clr>
            <a:srgbClr val="F26B43"/>
          </p15:clr>
        </p15:guide>
        <p15:guide id="9" pos="1625" userDrawn="1">
          <p15:clr>
            <a:srgbClr val="F26B43"/>
          </p15:clr>
        </p15:guide>
        <p15:guide id="10" pos="1922" userDrawn="1">
          <p15:clr>
            <a:srgbClr val="F26B43"/>
          </p15:clr>
        </p15:guide>
        <p15:guide id="11" pos="2066" userDrawn="1">
          <p15:clr>
            <a:srgbClr val="F26B43"/>
          </p15:clr>
        </p15:guide>
        <p15:guide id="12" pos="2364" userDrawn="1">
          <p15:clr>
            <a:srgbClr val="F26B43"/>
          </p15:clr>
        </p15:guide>
        <p15:guide id="13" pos="2511" userDrawn="1">
          <p15:clr>
            <a:srgbClr val="F26B43"/>
          </p15:clr>
        </p15:guide>
        <p15:guide id="14" pos="2808" userDrawn="1">
          <p15:clr>
            <a:srgbClr val="F26B43"/>
          </p15:clr>
        </p15:guide>
        <p15:guide id="15" pos="2954" userDrawn="1">
          <p15:clr>
            <a:srgbClr val="F26B43"/>
          </p15:clr>
        </p15:guide>
        <p15:guide id="16" pos="3251" userDrawn="1">
          <p15:clr>
            <a:srgbClr val="F26B43"/>
          </p15:clr>
        </p15:guide>
        <p15:guide id="17" pos="3398" userDrawn="1">
          <p15:clr>
            <a:srgbClr val="F26B43"/>
          </p15:clr>
        </p15:guide>
        <p15:guide id="18" pos="3695" userDrawn="1">
          <p15:clr>
            <a:srgbClr val="F26B43"/>
          </p15:clr>
        </p15:guide>
        <p15:guide id="19" pos="3839" userDrawn="1">
          <p15:clr>
            <a:srgbClr val="F26B43"/>
          </p15:clr>
        </p15:guide>
        <p15:guide id="20" pos="4136" userDrawn="1">
          <p15:clr>
            <a:srgbClr val="F26B43"/>
          </p15:clr>
        </p15:guide>
        <p15:guide id="21" pos="4283" userDrawn="1">
          <p15:clr>
            <a:srgbClr val="F26B43"/>
          </p15:clr>
        </p15:guide>
        <p15:guide id="22" pos="4580" userDrawn="1">
          <p15:clr>
            <a:srgbClr val="F26B43"/>
          </p15:clr>
        </p15:guide>
        <p15:guide id="23" pos="4727" userDrawn="1">
          <p15:clr>
            <a:srgbClr val="F26B43"/>
          </p15:clr>
        </p15:guide>
        <p15:guide id="24" pos="5022" userDrawn="1">
          <p15:clr>
            <a:srgbClr val="F26B43"/>
          </p15:clr>
        </p15:guide>
        <p15:guide id="25" pos="5465">
          <p15:clr>
            <a:srgbClr val="F26B43"/>
          </p15:clr>
        </p15:guide>
        <p15:guide id="26" pos="5169" userDrawn="1">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userDrawn="1">
          <p15:clr>
            <a:srgbClr val="F26B43"/>
          </p15:clr>
        </p15:guide>
        <p15:guide id="32" orient="horz" pos="2028">
          <p15:clr>
            <a:srgbClr val="F26B43"/>
          </p15:clr>
        </p15:guide>
        <p15:guide id="33" orient="horz" pos="2142">
          <p15:clr>
            <a:srgbClr val="F26B43"/>
          </p15:clr>
        </p15:guide>
        <p15:guide id="34" orient="horz" pos="2505" userDrawn="1">
          <p15:clr>
            <a:srgbClr val="F26B43"/>
          </p15:clr>
        </p15:guide>
        <p15:guide id="35" orient="horz" pos="2618" userDrawn="1">
          <p15:clr>
            <a:srgbClr val="F26B43"/>
          </p15:clr>
        </p15:guide>
        <p15:guide id="36" orient="horz" pos="2958">
          <p15:clr>
            <a:srgbClr val="F26B43"/>
          </p15:clr>
        </p15:guide>
        <p15:guide id="37" orient="horz" pos="91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7732" y="4905628"/>
            <a:ext cx="2411875" cy="184666"/>
          </a:xfrm>
          <a:prstGeom prst="rect">
            <a:avLst/>
          </a:prstGeom>
          <a:noFill/>
        </p:spPr>
        <p:txBody>
          <a:bodyPr wrap="square" lIns="0" rIns="0" rtlCol="0" anchor="ctr" anchorCtr="0">
            <a:noAutofit/>
          </a:bodyPr>
          <a:lstStyle/>
          <a:p>
            <a:pPr defTabSz="457200"/>
            <a:r>
              <a:rPr lang="en-US" sz="600">
                <a:solidFill>
                  <a:prstClr val="black"/>
                </a:solidFill>
              </a:rPr>
              <a:t>©</a:t>
            </a:r>
            <a:r>
              <a:rPr lang="sr-Cyrl-RS" sz="600">
                <a:solidFill>
                  <a:prstClr val="black"/>
                </a:solidFill>
              </a:rPr>
              <a:t>2022</a:t>
            </a:r>
            <a:r>
              <a:rPr lang="en-US" sz="600">
                <a:solidFill>
                  <a:prstClr val="black"/>
                </a:solidFill>
              </a:rPr>
              <a:t> Grant Thornton Srbija. All rights reserved.</a:t>
            </a:r>
            <a:endParaRPr lang="en-GB" sz="600" dirty="0">
              <a:solidFill>
                <a:prstClr val="black"/>
              </a:solidFill>
            </a:endParaRPr>
          </a:p>
        </p:txBody>
      </p:sp>
      <p:cxnSp>
        <p:nvCxnSpPr>
          <p:cNvPr id="10" name="Straight Connector 9"/>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359571"/>
            <a:ext cx="8203692" cy="843754"/>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0" y="1466849"/>
            <a:ext cx="8206318" cy="32289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2" name="GTLogo"/>
          <p:cNvGrpSpPr>
            <a:grpSpLocks noChangeAspect="1"/>
          </p:cNvGrpSpPr>
          <p:nvPr userDrawn="1">
            <p:custDataLst>
              <p:tags r:id="rId19"/>
            </p:custDataLst>
          </p:nvPr>
        </p:nvGrpSpPr>
        <p:grpSpPr>
          <a:xfrm>
            <a:off x="6581775" y="4827583"/>
            <a:ext cx="2123675" cy="230373"/>
            <a:chOff x="8093075" y="6253163"/>
            <a:chExt cx="2076763" cy="225284"/>
          </a:xfrm>
        </p:grpSpPr>
        <p:pic>
          <p:nvPicPr>
            <p:cNvPr id="14" name="GTLogo"/>
            <p:cNvPicPr>
              <a:picLocks/>
            </p:cNvPicPr>
            <p:nvPr/>
          </p:nvPicPr>
          <p:blipFill>
            <a:blip r:embed="rId20">
              <a:extLst>
                <a:ext uri="{28A0092B-C50C-407E-A947-70E740481C1C}">
                  <a14:useLocalDpi xmlns:a14="http://schemas.microsoft.com/office/drawing/2010/main" val="0"/>
                </a:ext>
              </a:extLst>
            </a:blip>
            <a:stretch>
              <a:fillRect/>
            </a:stretch>
          </p:blipFill>
          <p:spPr>
            <a:xfrm>
              <a:off x="8351838" y="6273800"/>
              <a:ext cx="1818000" cy="204647"/>
            </a:xfrm>
            <a:prstGeom prst="rect">
              <a:avLst/>
            </a:prstGeom>
          </p:spPr>
        </p:pic>
        <p:pic>
          <p:nvPicPr>
            <p:cNvPr id="15" name="GTLogo" descr="GTlogo-primary-no tagline-RGB2012.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093075" y="6253163"/>
              <a:ext cx="205559" cy="205559"/>
            </a:xfrm>
            <a:prstGeom prst="rect">
              <a:avLst/>
            </a:prstGeom>
          </p:spPr>
        </p:pic>
      </p:grpSp>
      <p:sp>
        <p:nvSpPr>
          <p:cNvPr id="2" name="Slide Number Placeholder 1"/>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pPr defTabSz="457200"/>
            <a:fld id="{8917037F-13F4-43B6-99FF-D710FE0C4777}" type="slidenum">
              <a:rPr lang="en-GB">
                <a:solidFill>
                  <a:prstClr val="black"/>
                </a:solidFill>
              </a:rPr>
              <a:pPr defTabSz="457200"/>
              <a:t>‹#›</a:t>
            </a:fld>
            <a:endParaRPr lang="en-GB" dirty="0">
              <a:solidFill>
                <a:prstClr val="black"/>
              </a:solidFill>
            </a:endParaRPr>
          </a:p>
        </p:txBody>
      </p:sp>
      <p:pic>
        <p:nvPicPr>
          <p:cNvPr id="4" name="GTLogoNoTag" hidden="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455767" y="4803143"/>
            <a:ext cx="1249683" cy="259081"/>
          </a:xfrm>
          <a:prstGeom prst="rect">
            <a:avLst/>
          </a:prstGeom>
        </p:spPr>
      </p:pic>
    </p:spTree>
    <p:extLst>
      <p:ext uri="{BB962C8B-B14F-4D97-AF65-F5344CB8AC3E}">
        <p14:creationId xmlns:p14="http://schemas.microsoft.com/office/powerpoint/2010/main" val="9933214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userDrawn="1">
          <p15:clr>
            <a:srgbClr val="F26B43"/>
          </p15:clr>
        </p15:guide>
        <p15:guide id="5" pos="737" userDrawn="1">
          <p15:clr>
            <a:srgbClr val="F26B43"/>
          </p15:clr>
        </p15:guide>
        <p15:guide id="6" pos="1034" userDrawn="1">
          <p15:clr>
            <a:srgbClr val="F26B43"/>
          </p15:clr>
        </p15:guide>
        <p15:guide id="7" pos="1179">
          <p15:clr>
            <a:srgbClr val="F26B43"/>
          </p15:clr>
        </p15:guide>
        <p15:guide id="8" pos="1479" userDrawn="1">
          <p15:clr>
            <a:srgbClr val="F26B43"/>
          </p15:clr>
        </p15:guide>
        <p15:guide id="9" pos="1625" userDrawn="1">
          <p15:clr>
            <a:srgbClr val="F26B43"/>
          </p15:clr>
        </p15:guide>
        <p15:guide id="10" pos="1922" userDrawn="1">
          <p15:clr>
            <a:srgbClr val="F26B43"/>
          </p15:clr>
        </p15:guide>
        <p15:guide id="11" pos="2066" userDrawn="1">
          <p15:clr>
            <a:srgbClr val="F26B43"/>
          </p15:clr>
        </p15:guide>
        <p15:guide id="12" pos="2364" userDrawn="1">
          <p15:clr>
            <a:srgbClr val="F26B43"/>
          </p15:clr>
        </p15:guide>
        <p15:guide id="13" pos="2511" userDrawn="1">
          <p15:clr>
            <a:srgbClr val="F26B43"/>
          </p15:clr>
        </p15:guide>
        <p15:guide id="14" pos="2808" userDrawn="1">
          <p15:clr>
            <a:srgbClr val="F26B43"/>
          </p15:clr>
        </p15:guide>
        <p15:guide id="15" pos="2954" userDrawn="1">
          <p15:clr>
            <a:srgbClr val="F26B43"/>
          </p15:clr>
        </p15:guide>
        <p15:guide id="16" pos="3251" userDrawn="1">
          <p15:clr>
            <a:srgbClr val="F26B43"/>
          </p15:clr>
        </p15:guide>
        <p15:guide id="17" pos="3398" userDrawn="1">
          <p15:clr>
            <a:srgbClr val="F26B43"/>
          </p15:clr>
        </p15:guide>
        <p15:guide id="18" pos="3695" userDrawn="1">
          <p15:clr>
            <a:srgbClr val="F26B43"/>
          </p15:clr>
        </p15:guide>
        <p15:guide id="19" pos="3839" userDrawn="1">
          <p15:clr>
            <a:srgbClr val="F26B43"/>
          </p15:clr>
        </p15:guide>
        <p15:guide id="20" pos="4136" userDrawn="1">
          <p15:clr>
            <a:srgbClr val="F26B43"/>
          </p15:clr>
        </p15:guide>
        <p15:guide id="21" pos="4283" userDrawn="1">
          <p15:clr>
            <a:srgbClr val="F26B43"/>
          </p15:clr>
        </p15:guide>
        <p15:guide id="22" pos="4580" userDrawn="1">
          <p15:clr>
            <a:srgbClr val="F26B43"/>
          </p15:clr>
        </p15:guide>
        <p15:guide id="23" pos="4727" userDrawn="1">
          <p15:clr>
            <a:srgbClr val="F26B43"/>
          </p15:clr>
        </p15:guide>
        <p15:guide id="24" pos="5022" userDrawn="1">
          <p15:clr>
            <a:srgbClr val="F26B43"/>
          </p15:clr>
        </p15:guide>
        <p15:guide id="25" pos="5465">
          <p15:clr>
            <a:srgbClr val="F26B43"/>
          </p15:clr>
        </p15:guide>
        <p15:guide id="26" pos="5169" userDrawn="1">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userDrawn="1">
          <p15:clr>
            <a:srgbClr val="F26B43"/>
          </p15:clr>
        </p15:guide>
        <p15:guide id="32" orient="horz" pos="2028">
          <p15:clr>
            <a:srgbClr val="F26B43"/>
          </p15:clr>
        </p15:guide>
        <p15:guide id="33" orient="horz" pos="2142">
          <p15:clr>
            <a:srgbClr val="F26B43"/>
          </p15:clr>
        </p15:guide>
        <p15:guide id="34" orient="horz" pos="2505" userDrawn="1">
          <p15:clr>
            <a:srgbClr val="F26B43"/>
          </p15:clr>
        </p15:guide>
        <p15:guide id="35" orient="horz" pos="2618" userDrawn="1">
          <p15:clr>
            <a:srgbClr val="F26B43"/>
          </p15:clr>
        </p15:guide>
        <p15:guide id="36" orient="horz" pos="2958">
          <p15:clr>
            <a:srgbClr val="F26B43"/>
          </p15:clr>
        </p15:guide>
        <p15:guide id="37" orient="horz" pos="91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7762" y="4905630"/>
            <a:ext cx="2411875" cy="184666"/>
          </a:xfrm>
          <a:prstGeom prst="rect">
            <a:avLst/>
          </a:prstGeom>
          <a:noFill/>
        </p:spPr>
        <p:txBody>
          <a:bodyPr wrap="square" lIns="0" tIns="45698" rIns="0" bIns="45698" rtlCol="0" anchor="ctr" anchorCtr="0">
            <a:noAutofit/>
          </a:bodyPr>
          <a:lstStyle/>
          <a:p>
            <a:pPr algn="l"/>
            <a:r>
              <a:rPr lang="en-US" sz="600">
                <a:solidFill>
                  <a:schemeClr val="tx1"/>
                </a:solidFill>
              </a:rPr>
              <a:t>©</a:t>
            </a:r>
            <a:r>
              <a:rPr lang="sr-Cyrl-RS" sz="600">
                <a:solidFill>
                  <a:schemeClr val="tx1"/>
                </a:solidFill>
              </a:rPr>
              <a:t>2022</a:t>
            </a:r>
            <a:r>
              <a:rPr lang="en-US" sz="600">
                <a:solidFill>
                  <a:schemeClr val="tx1"/>
                </a:solidFill>
              </a:rPr>
              <a:t> Grant Thornton Srbija. All rights reserved.</a:t>
            </a:r>
            <a:endParaRPr lang="en-GB" sz="600" dirty="0">
              <a:solidFill>
                <a:schemeClr val="tx1"/>
              </a:solidFill>
            </a:endParaRPr>
          </a:p>
        </p:txBody>
      </p:sp>
      <p:cxnSp>
        <p:nvCxnSpPr>
          <p:cNvPr id="10" name="Straight Connector 9"/>
          <p:cNvCxnSpPr/>
          <p:nvPr userDrawn="1"/>
        </p:nvCxnSpPr>
        <p:spPr>
          <a:xfrm>
            <a:off x="46940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359571"/>
            <a:ext cx="8203692" cy="843754"/>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1" y="1466849"/>
            <a:ext cx="8206318" cy="32289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2" name="GTLogo"/>
          <p:cNvGrpSpPr>
            <a:grpSpLocks noChangeAspect="1"/>
          </p:cNvGrpSpPr>
          <p:nvPr userDrawn="1">
            <p:custDataLst>
              <p:tags r:id="rId20"/>
            </p:custDataLst>
          </p:nvPr>
        </p:nvGrpSpPr>
        <p:grpSpPr>
          <a:xfrm>
            <a:off x="6581805" y="4827584"/>
            <a:ext cx="2123675" cy="230373"/>
            <a:chOff x="8093075" y="6253163"/>
            <a:chExt cx="2076763" cy="225284"/>
          </a:xfrm>
        </p:grpSpPr>
        <p:pic>
          <p:nvPicPr>
            <p:cNvPr id="14" name="GTLogo"/>
            <p:cNvPicPr>
              <a:picLocks/>
            </p:cNvPicPr>
            <p:nvPr/>
          </p:nvPicPr>
          <p:blipFill>
            <a:blip r:embed="rId21">
              <a:extLst>
                <a:ext uri="{28A0092B-C50C-407E-A947-70E740481C1C}">
                  <a14:useLocalDpi xmlns:a14="http://schemas.microsoft.com/office/drawing/2010/main" val="0"/>
                </a:ext>
              </a:extLst>
            </a:blip>
            <a:stretch>
              <a:fillRect/>
            </a:stretch>
          </p:blipFill>
          <p:spPr>
            <a:xfrm>
              <a:off x="8351838" y="6273800"/>
              <a:ext cx="1818000" cy="204647"/>
            </a:xfrm>
            <a:prstGeom prst="rect">
              <a:avLst/>
            </a:prstGeom>
          </p:spPr>
        </p:pic>
        <p:pic>
          <p:nvPicPr>
            <p:cNvPr id="15" name="GTLogo" descr="GTlogo-primary-no tagline-RGB2012.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093075" y="6253163"/>
              <a:ext cx="205559" cy="205559"/>
            </a:xfrm>
            <a:prstGeom prst="rect">
              <a:avLst/>
            </a:prstGeom>
          </p:spPr>
        </p:pic>
      </p:grpSp>
      <p:sp>
        <p:nvSpPr>
          <p:cNvPr id="2" name="Slide Number Placeholder 1"/>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fld id="{8917037F-13F4-43B6-99FF-D710FE0C4777}" type="slidenum">
              <a:rPr lang="en-GB" smtClean="0"/>
              <a:pPr/>
              <a:t>‹#›</a:t>
            </a:fld>
            <a:endParaRPr lang="en-GB" dirty="0"/>
          </a:p>
        </p:txBody>
      </p:sp>
      <p:pic>
        <p:nvPicPr>
          <p:cNvPr id="4" name="GTLogoNoTag" hidden="1"/>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455772" y="4803169"/>
            <a:ext cx="1249683" cy="259081"/>
          </a:xfrm>
          <a:prstGeom prst="rect">
            <a:avLst/>
          </a:prstGeom>
        </p:spPr>
      </p:pic>
    </p:spTree>
    <p:extLst>
      <p:ext uri="{BB962C8B-B14F-4D97-AF65-F5344CB8AC3E}">
        <p14:creationId xmlns:p14="http://schemas.microsoft.com/office/powerpoint/2010/main" val="293811561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Lst>
  <p:hf hdr="0" ftr="0" dt="0"/>
  <p:txStyles>
    <p:titleStyle>
      <a:lvl1pPr algn="l" defTabSz="456938" rtl="0" eaLnBrk="1" latinLnBrk="0" hangingPunct="1">
        <a:spcBef>
          <a:spcPct val="0"/>
        </a:spcBef>
        <a:buNone/>
        <a:defRPr sz="3000" b="1" kern="1200">
          <a:solidFill>
            <a:schemeClr val="accent1"/>
          </a:solidFill>
          <a:latin typeface="+mj-lt"/>
          <a:ea typeface="+mj-ea"/>
          <a:cs typeface="+mj-cs"/>
        </a:defRPr>
      </a:lvl1pPr>
    </p:titleStyle>
    <p:bodyStyle>
      <a:lvl1pPr marL="359802" indent="-359802" algn="l" defTabSz="456938"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19604" indent="-359802" algn="l" defTabSz="456938"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79406" indent="-359802" algn="l" defTabSz="456938"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39208" indent="-359802" algn="l" defTabSz="456938"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6938"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6938"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6938" rtl="0" eaLnBrk="1" latinLnBrk="0" hangingPunct="1">
        <a:defRPr sz="1800" kern="1200">
          <a:solidFill>
            <a:schemeClr val="tx1"/>
          </a:solidFill>
          <a:latin typeface="+mn-lt"/>
          <a:ea typeface="+mn-ea"/>
          <a:cs typeface="+mn-cs"/>
        </a:defRPr>
      </a:lvl1pPr>
      <a:lvl2pPr marL="456938" algn="l" defTabSz="456938" rtl="0" eaLnBrk="1" latinLnBrk="0" hangingPunct="1">
        <a:defRPr sz="1800" kern="1200">
          <a:solidFill>
            <a:schemeClr val="tx1"/>
          </a:solidFill>
          <a:latin typeface="+mn-lt"/>
          <a:ea typeface="+mn-ea"/>
          <a:cs typeface="+mn-cs"/>
        </a:defRPr>
      </a:lvl2pPr>
      <a:lvl3pPr marL="913905" algn="l" defTabSz="456938" rtl="0" eaLnBrk="1" latinLnBrk="0" hangingPunct="1">
        <a:defRPr sz="1800" kern="1200">
          <a:solidFill>
            <a:schemeClr val="tx1"/>
          </a:solidFill>
          <a:latin typeface="+mn-lt"/>
          <a:ea typeface="+mn-ea"/>
          <a:cs typeface="+mn-cs"/>
        </a:defRPr>
      </a:lvl3pPr>
      <a:lvl4pPr marL="1370852" algn="l" defTabSz="456938" rtl="0" eaLnBrk="1" latinLnBrk="0" hangingPunct="1">
        <a:defRPr sz="1800" kern="1200">
          <a:solidFill>
            <a:schemeClr val="tx1"/>
          </a:solidFill>
          <a:latin typeface="+mn-lt"/>
          <a:ea typeface="+mn-ea"/>
          <a:cs typeface="+mn-cs"/>
        </a:defRPr>
      </a:lvl4pPr>
      <a:lvl5pPr marL="1827809" algn="l" defTabSz="456938" rtl="0" eaLnBrk="1" latinLnBrk="0" hangingPunct="1">
        <a:defRPr sz="1800" kern="1200">
          <a:solidFill>
            <a:schemeClr val="tx1"/>
          </a:solidFill>
          <a:latin typeface="+mn-lt"/>
          <a:ea typeface="+mn-ea"/>
          <a:cs typeface="+mn-cs"/>
        </a:defRPr>
      </a:lvl5pPr>
      <a:lvl6pPr marL="2284746" algn="l" defTabSz="456938" rtl="0" eaLnBrk="1" latinLnBrk="0" hangingPunct="1">
        <a:defRPr sz="1800" kern="1200">
          <a:solidFill>
            <a:schemeClr val="tx1"/>
          </a:solidFill>
          <a:latin typeface="+mn-lt"/>
          <a:ea typeface="+mn-ea"/>
          <a:cs typeface="+mn-cs"/>
        </a:defRPr>
      </a:lvl6pPr>
      <a:lvl7pPr marL="2741684" algn="l" defTabSz="456938" rtl="0" eaLnBrk="1" latinLnBrk="0" hangingPunct="1">
        <a:defRPr sz="1800" kern="1200">
          <a:solidFill>
            <a:schemeClr val="tx1"/>
          </a:solidFill>
          <a:latin typeface="+mn-lt"/>
          <a:ea typeface="+mn-ea"/>
          <a:cs typeface="+mn-cs"/>
        </a:defRPr>
      </a:lvl7pPr>
      <a:lvl8pPr marL="3198640" algn="l" defTabSz="456938" rtl="0" eaLnBrk="1" latinLnBrk="0" hangingPunct="1">
        <a:defRPr sz="1800" kern="1200">
          <a:solidFill>
            <a:schemeClr val="tx1"/>
          </a:solidFill>
          <a:latin typeface="+mn-lt"/>
          <a:ea typeface="+mn-ea"/>
          <a:cs typeface="+mn-cs"/>
        </a:defRPr>
      </a:lvl8pPr>
      <a:lvl9pPr marL="3655588" algn="l" defTabSz="4569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3.xml"/><Relationship Id="rId1" Type="http://schemas.openxmlformats.org/officeDocument/2006/relationships/themeOverride" Target="../theme/themeOverride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35E361-175E-4C18-BD19-781953161452}"/>
              </a:ext>
            </a:extLst>
          </p:cNvPr>
          <p:cNvSpPr>
            <a:spLocks noGrp="1"/>
          </p:cNvSpPr>
          <p:nvPr>
            <p:ph type="body" sz="quarter" idx="10"/>
          </p:nvPr>
        </p:nvSpPr>
        <p:spPr/>
        <p:txBody>
          <a:bodyPr/>
          <a:lstStyle/>
          <a:p>
            <a:endParaRPr lang="sr-Latn-RS" dirty="0">
              <a:solidFill>
                <a:schemeClr val="accent6"/>
              </a:solidFill>
            </a:endParaRPr>
          </a:p>
          <a:p>
            <a:endParaRPr lang="en-US" dirty="0">
              <a:solidFill>
                <a:schemeClr val="accent6"/>
              </a:solidFill>
            </a:endParaRPr>
          </a:p>
        </p:txBody>
      </p:sp>
      <p:sp>
        <p:nvSpPr>
          <p:cNvPr id="3" name="Text Placeholder 2">
            <a:extLst>
              <a:ext uri="{FF2B5EF4-FFF2-40B4-BE49-F238E27FC236}">
                <a16:creationId xmlns:a16="http://schemas.microsoft.com/office/drawing/2014/main" id="{533452A1-2B10-4C20-81C8-8F4B90EB6632}"/>
              </a:ext>
            </a:extLst>
          </p:cNvPr>
          <p:cNvSpPr>
            <a:spLocks noGrp="1"/>
          </p:cNvSpPr>
          <p:nvPr>
            <p:ph type="body" sz="quarter" idx="11"/>
          </p:nvPr>
        </p:nvSpPr>
        <p:spPr>
          <a:xfrm>
            <a:off x="468313" y="3718559"/>
            <a:ext cx="3995537" cy="683320"/>
          </a:xfrm>
        </p:spPr>
        <p:txBody>
          <a:bodyPr/>
          <a:lstStyle/>
          <a:p>
            <a:r>
              <a:rPr lang="ru-RU" sz="1200"/>
              <a:t>Министартво пољопривреде, шумарства и водопривреде</a:t>
            </a:r>
          </a:p>
          <a:p>
            <a:r>
              <a:rPr lang="ru-RU" sz="1000"/>
              <a:t>у сарадњи са Светском Банком</a:t>
            </a:r>
          </a:p>
          <a:p>
            <a:r>
              <a:rPr lang="sr-Latn-RS"/>
              <a:t> </a:t>
            </a:r>
            <a:endParaRPr lang="en-US" dirty="0"/>
          </a:p>
        </p:txBody>
      </p:sp>
      <p:sp>
        <p:nvSpPr>
          <p:cNvPr id="5" name="Text Placeholder 4">
            <a:extLst>
              <a:ext uri="{FF2B5EF4-FFF2-40B4-BE49-F238E27FC236}">
                <a16:creationId xmlns:a16="http://schemas.microsoft.com/office/drawing/2014/main" id="{C19940D9-61CA-4217-855B-72B2B1E51818}"/>
              </a:ext>
            </a:extLst>
          </p:cNvPr>
          <p:cNvSpPr>
            <a:spLocks noGrp="1"/>
          </p:cNvSpPr>
          <p:nvPr>
            <p:ph type="body" sz="quarter" idx="13"/>
          </p:nvPr>
        </p:nvSpPr>
        <p:spPr>
          <a:xfrm>
            <a:off x="474621" y="1487557"/>
            <a:ext cx="4460450" cy="1954890"/>
          </a:xfrm>
        </p:spPr>
        <p:txBody>
          <a:bodyPr/>
          <a:lstStyle/>
          <a:p>
            <a:pPr>
              <a:lnSpc>
                <a:spcPts val="3000"/>
              </a:lnSpc>
              <a:spcAft>
                <a:spcPts val="0"/>
              </a:spcAft>
            </a:pPr>
            <a:r>
              <a:rPr lang="ru-RU" sz="2400"/>
              <a:t>Правилник о додели бесповратних средстава у оквиру пројекта за конкурентну пољопривреду</a:t>
            </a:r>
            <a:endParaRPr lang="ru-RU" sz="2400" dirty="0"/>
          </a:p>
        </p:txBody>
      </p:sp>
      <p:pic>
        <p:nvPicPr>
          <p:cNvPr id="17" name="Picture Placeholder 16">
            <a:extLst>
              <a:ext uri="{FF2B5EF4-FFF2-40B4-BE49-F238E27FC236}">
                <a16:creationId xmlns:a16="http://schemas.microsoft.com/office/drawing/2014/main" id="{4DDF1A96-212C-4F7D-B6E8-228B2DEDF482}"/>
              </a:ext>
            </a:extLst>
          </p:cNvPr>
          <p:cNvPicPr>
            <a:picLocks noGrp="1" noChangeAspect="1"/>
          </p:cNvPicPr>
          <p:nvPr>
            <p:ph type="pic" sz="quarter" idx="12"/>
          </p:nvPr>
        </p:nvPicPr>
        <p:blipFill rotWithShape="1">
          <a:blip r:embed="rId4"/>
          <a:srcRect l="9862" t="1" r="18872" b="-1"/>
          <a:stretch/>
        </p:blipFill>
        <p:spPr>
          <a:xfrm>
            <a:off x="4463850" y="1203351"/>
            <a:ext cx="4680181" cy="3940175"/>
          </a:xfrm>
        </p:spPr>
      </p:pic>
    </p:spTree>
    <p:extLst>
      <p:ext uri="{BB962C8B-B14F-4D97-AF65-F5344CB8AC3E}">
        <p14:creationId xmlns:p14="http://schemas.microsoft.com/office/powerpoint/2010/main" val="87554252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p:txBody>
          <a:bodyPr>
            <a:normAutofit fontScale="90000"/>
          </a:bodyPr>
          <a:lstStyle/>
          <a:p>
            <a:r>
              <a:rPr lang="sr-Cyrl-RS" sz="2000"/>
              <a:t>ПОСЕБНИ  УСЛОВИ ЗА УТВРЂИВАЊЕ ПРАВА ЗА КОРИШЋЕЊЕ БЕСПОВРАТНИХ СРЕДСТАВА  – СЕКТОР МЛЕКА –ПРИМАРНА ПРОИЗВОДЊА</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6" y="1203325"/>
            <a:ext cx="8203693" cy="3364910"/>
          </a:xfrm>
        </p:spPr>
        <p:txBody>
          <a:bodyPr/>
          <a:lstStyle/>
          <a:p>
            <a:pPr marL="285750" indent="-285750" algn="just">
              <a:buFont typeface="Wingdings" panose="05000000000000000000" pitchFamily="2" charset="2"/>
              <a:buChar char="Ø"/>
              <a:tabLst>
                <a:tab pos="1170305" algn="l"/>
              </a:tabLst>
            </a:pPr>
            <a:r>
              <a:rPr lang="sr-Cyrl-RS" sz="1100" b="1">
                <a:ea typeface="Calibri" panose="020F0502020204030204" pitchFamily="34" charset="0"/>
              </a:rPr>
              <a:t>Да</a:t>
            </a:r>
            <a:r>
              <a:rPr lang="en-US" sz="1100" b="1">
                <a:ea typeface="Calibri" panose="020F0502020204030204" pitchFamily="34" charset="0"/>
              </a:rPr>
              <a:t> Регистру има пријављен одговарајући сточни фонд </a:t>
            </a:r>
            <a:r>
              <a:rPr lang="en-US" sz="1100">
                <a:ea typeface="Calibri" panose="020F0502020204030204" pitchFamily="34" charset="0"/>
              </a:rPr>
              <a:t>(податке о врсти животиња и броју газдинства (HID) на којима се држе или узгајају);</a:t>
            </a:r>
            <a:endParaRPr lang="sr-Cyrl-RS" sz="1100">
              <a:ea typeface="Calibri" panose="020F0502020204030204" pitchFamily="34" charset="0"/>
            </a:endParaRPr>
          </a:p>
          <a:p>
            <a:pPr marL="285750" lvl="0" indent="-285750">
              <a:buFont typeface="Wingdings" panose="05000000000000000000" pitchFamily="2" charset="2"/>
              <a:buChar char="Ø"/>
              <a:tabLst>
                <a:tab pos="1170305" algn="l"/>
              </a:tabLst>
            </a:pPr>
            <a:r>
              <a:rPr lang="sr-Cyrl-RS" sz="1100">
                <a:ea typeface="Calibri" panose="020F0502020204030204" pitchFamily="34" charset="0"/>
              </a:rPr>
              <a:t>За инвестиције које се односе на </a:t>
            </a:r>
            <a:r>
              <a:rPr lang="sr-Cyrl-RS" sz="1100" b="1">
                <a:ea typeface="Calibri" panose="020F0502020204030204" pitchFamily="34" charset="0"/>
              </a:rPr>
              <a:t>производњу крављег млека</a:t>
            </a:r>
            <a:r>
              <a:rPr lang="sr-Cyrl-RS" sz="1100">
                <a:ea typeface="Calibri" panose="020F0502020204030204" pitchFamily="34" charset="0"/>
              </a:rPr>
              <a:t>, до </a:t>
            </a:r>
            <a:r>
              <a:rPr lang="sr-Cyrl-RS" sz="1100" b="1">
                <a:ea typeface="Calibri" panose="020F0502020204030204" pitchFamily="34" charset="0"/>
              </a:rPr>
              <a:t>највише</a:t>
            </a:r>
            <a:r>
              <a:rPr lang="sr-Cyrl-RS" sz="1100">
                <a:ea typeface="Calibri" panose="020F0502020204030204" pitchFamily="34" charset="0"/>
              </a:rPr>
              <a:t> </a:t>
            </a:r>
            <a:r>
              <a:rPr lang="sr-Cyrl-RS" sz="1100" b="1">
                <a:ea typeface="Calibri" panose="020F0502020204030204" pitchFamily="34" charset="0"/>
              </a:rPr>
              <a:t>19 млечних </a:t>
            </a:r>
            <a:r>
              <a:rPr lang="en-US" sz="1100" b="1">
                <a:ea typeface="Calibri" panose="020F0502020204030204" pitchFamily="34" charset="0"/>
              </a:rPr>
              <a:t>крава,</a:t>
            </a:r>
            <a:endParaRPr lang="sr-Latn-RS" sz="1100" b="1">
              <a:ea typeface="Calibri" panose="020F0502020204030204" pitchFamily="34" charset="0"/>
            </a:endParaRPr>
          </a:p>
          <a:p>
            <a:pPr marL="285750" lvl="0" indent="-285750">
              <a:buFont typeface="Wingdings" panose="05000000000000000000" pitchFamily="2" charset="2"/>
              <a:buChar char="Ø"/>
              <a:tabLst>
                <a:tab pos="1170305" algn="l"/>
              </a:tabLst>
            </a:pPr>
            <a:endParaRPr lang="en-US" sz="1100">
              <a:ea typeface="Times New Roman" panose="02020603050405020304" pitchFamily="18" charset="0"/>
            </a:endParaRPr>
          </a:p>
          <a:p>
            <a:pPr algn="just"/>
            <a:r>
              <a:rPr lang="sr-Cyrl-RS" sz="1100" b="1">
                <a:ea typeface="Times New Roman" panose="02020603050405020304" pitchFamily="18" charset="0"/>
              </a:rPr>
              <a:t> Врста капиталних инвестиција: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изградња и опремање </a:t>
            </a:r>
            <a:r>
              <a:rPr lang="sr-Cyrl-RS" sz="1100">
                <a:ea typeface="Calibri" panose="020F0502020204030204" pitchFamily="34" charset="0"/>
              </a:rPr>
              <a:t>објеката за смештај животиња</a:t>
            </a:r>
            <a:r>
              <a:rPr lang="sr-Latn-RS" sz="1100">
                <a:ea typeface="Calibri" panose="020F0502020204030204" pitchFamily="34" charset="0"/>
              </a:rPr>
              <a:t> у сврху производње млека;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изградња и опремање </a:t>
            </a:r>
            <a:r>
              <a:rPr lang="sr-Cyrl-RS" sz="1100">
                <a:ea typeface="Calibri" panose="020F0502020204030204" pitchFamily="34" charset="0"/>
              </a:rPr>
              <a:t>објеката</a:t>
            </a:r>
            <a:r>
              <a:rPr lang="sr-Latn-RS" sz="1100">
                <a:ea typeface="Calibri" panose="020F0502020204030204" pitchFamily="34" charset="0"/>
              </a:rPr>
              <a:t> за </a:t>
            </a:r>
            <a:r>
              <a:rPr lang="sr-Cyrl-RS" sz="1100">
                <a:ea typeface="Calibri" panose="020F0502020204030204" pitchFamily="34" charset="0"/>
              </a:rPr>
              <a:t>манипулацију</a:t>
            </a:r>
            <a:r>
              <a:rPr lang="sr-Latn-RS" sz="1100">
                <a:ea typeface="Calibri" panose="020F0502020204030204" pitchFamily="34" charset="0"/>
              </a:rPr>
              <a:t>, </a:t>
            </a:r>
            <a:r>
              <a:rPr lang="sr-Cyrl-RS" sz="1100">
                <a:ea typeface="Calibri" panose="020F0502020204030204" pitchFamily="34" charset="0"/>
              </a:rPr>
              <a:t>складиштење</a:t>
            </a:r>
            <a:r>
              <a:rPr lang="sr-Latn-RS" sz="1100">
                <a:ea typeface="Calibri" panose="020F0502020204030204" pitchFamily="34" charset="0"/>
              </a:rPr>
              <a:t> и </a:t>
            </a:r>
            <a:r>
              <a:rPr lang="sr-Cyrl-RS" sz="1100">
                <a:ea typeface="Calibri" panose="020F0502020204030204" pitchFamily="34" charset="0"/>
              </a:rPr>
              <a:t>дистрибуцију</a:t>
            </a:r>
            <a:r>
              <a:rPr lang="sr-Latn-RS" sz="1100">
                <a:ea typeface="Calibri" panose="020F0502020204030204" pitchFamily="34" charset="0"/>
              </a:rPr>
              <a:t> стајњака;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изградња и опремање </a:t>
            </a:r>
            <a:r>
              <a:rPr lang="sr-Cyrl-RS" sz="1100">
                <a:ea typeface="Calibri" panose="020F0502020204030204" pitchFamily="34" charset="0"/>
              </a:rPr>
              <a:t>објеката</a:t>
            </a:r>
            <a:r>
              <a:rPr lang="sr-Latn-RS" sz="1100">
                <a:ea typeface="Calibri" panose="020F0502020204030204" pitchFamily="34" charset="0"/>
              </a:rPr>
              <a:t> за </a:t>
            </a:r>
            <a:r>
              <a:rPr lang="sr-Cyrl-RS" sz="1100">
                <a:ea typeface="Calibri" panose="020F0502020204030204" pitchFamily="34" charset="0"/>
              </a:rPr>
              <a:t>мужу</a:t>
            </a:r>
            <a:r>
              <a:rPr lang="sr-Latn-RS" sz="1100">
                <a:ea typeface="Calibri" panose="020F0502020204030204" pitchFamily="34" charset="0"/>
              </a:rPr>
              <a:t>, хлађење и чување млека;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нове опреме и машина за </a:t>
            </a:r>
            <a:r>
              <a:rPr lang="sr-Cyrl-RS" sz="1100">
                <a:ea typeface="Calibri" panose="020F0502020204030204" pitchFamily="34" charset="0"/>
              </a:rPr>
              <a:t>манипулацију</a:t>
            </a:r>
            <a:r>
              <a:rPr lang="sr-Latn-RS" sz="1100">
                <a:ea typeface="Calibri" panose="020F0502020204030204" pitchFamily="34" charset="0"/>
              </a:rPr>
              <a:t> и транспорт чврстог или течног стајњака;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нове опреме и машина за припрему сточне хране, храњење и </a:t>
            </a:r>
            <a:r>
              <a:rPr lang="sr-Cyrl-RS" sz="1100">
                <a:ea typeface="Calibri" panose="020F0502020204030204" pitchFamily="34" charset="0"/>
              </a:rPr>
              <a:t>појење </a:t>
            </a:r>
            <a:r>
              <a:rPr lang="sr-Latn-RS" sz="1100">
                <a:ea typeface="Calibri" panose="020F0502020204030204" pitchFamily="34" charset="0"/>
              </a:rPr>
              <a:t>животиња;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нових сточних вага, рампи за утовар и истовар и торова за усмеравање и задржавање животиња;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нове опреме за обраду </a:t>
            </a:r>
            <a:r>
              <a:rPr lang="sr-Cyrl-RS" sz="1100">
                <a:ea typeface="Calibri" panose="020F0502020204030204" pitchFamily="34" charset="0"/>
              </a:rPr>
              <a:t>папака</a:t>
            </a:r>
            <a:r>
              <a:rPr lang="sr-Latn-RS" sz="1100">
                <a:ea typeface="Calibri" panose="020F0502020204030204" pitchFamily="34" charset="0"/>
              </a:rPr>
              <a:t>;</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нове опреме за електричне заштитне ограде за пашу;</a:t>
            </a:r>
            <a:endParaRPr lang="en-US" sz="1100">
              <a:ea typeface="Times New Roman" panose="02020603050405020304" pitchFamily="18" charset="0"/>
            </a:endParaRPr>
          </a:p>
          <a:p>
            <a:pPr marL="342900" lvl="0" indent="-342900">
              <a:buFont typeface="+mj-lt"/>
              <a:buAutoNum type="arabicParenR"/>
            </a:pPr>
            <a:r>
              <a:rPr lang="sr-Cyrl-RS" sz="1100">
                <a:ea typeface="Calibri" panose="020F0502020204030204" pitchFamily="34" charset="0"/>
              </a:rPr>
              <a:t>набавка новог трактора снаге до 80kW</a:t>
            </a:r>
            <a:r>
              <a:rPr lang="sr-Latn-RS" sz="1100">
                <a:ea typeface="Calibri" panose="020F0502020204030204" pitchFamily="34" charset="0"/>
              </a:rPr>
              <a:t>.</a:t>
            </a:r>
            <a:endParaRPr lang="en-US" sz="1100">
              <a:ea typeface="Times New Roman" panose="02020603050405020304" pitchFamily="18" charset="0"/>
            </a:endParaRPr>
          </a:p>
          <a:p>
            <a:endParaRPr lang="sr-Cyrl-RS" sz="2000" b="1"/>
          </a:p>
          <a:p>
            <a:endParaRPr lang="sr-Latn-RS" sz="2000" dirty="0"/>
          </a:p>
          <a:p>
            <a:endParaRPr lang="sr-Latn-RS" sz="2000" dirty="0"/>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10</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5604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469370" y="190342"/>
            <a:ext cx="8203692" cy="843754"/>
          </a:xfrm>
        </p:spPr>
        <p:txBody>
          <a:bodyPr>
            <a:normAutofit fontScale="90000"/>
          </a:bodyPr>
          <a:lstStyle/>
          <a:p>
            <a:r>
              <a:rPr lang="ru-RU" sz="2000"/>
              <a:t>ПОСЕБНИ  УСЛОВИ ЗА УТВРЂИВАЊЕ ПРАВА ЗА КОРИШЋЕЊЕ БЕСПОВРАТНИХ СРЕДСТАВА </a:t>
            </a:r>
            <a:r>
              <a:rPr lang="sr-Latn-RS" sz="2000"/>
              <a:t>- </a:t>
            </a:r>
            <a:r>
              <a:rPr lang="ru-RU" sz="2000"/>
              <a:t>ПЧЕЛАРСТВО И АКВАКУЛТУРА</a:t>
            </a:r>
            <a:r>
              <a:rPr lang="sr-Latn-RS" sz="2000"/>
              <a:t> </a:t>
            </a:r>
            <a:r>
              <a:rPr lang="ru-RU" sz="2000"/>
              <a:t>-ПРИМАРНА ПРОИЗВОДЊА</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7" y="1131488"/>
            <a:ext cx="3554820" cy="3183954"/>
          </a:xfrm>
        </p:spPr>
        <p:txBody>
          <a:bodyPr/>
          <a:lstStyle/>
          <a:p>
            <a:pPr marL="571500" lvl="0" indent="-571500">
              <a:lnSpc>
                <a:spcPct val="115000"/>
              </a:lnSpc>
              <a:spcAft>
                <a:spcPts val="1000"/>
              </a:spcAft>
              <a:buFont typeface="Wingdings" panose="05000000000000000000" pitchFamily="2" charset="2"/>
              <a:buChar char="Ø"/>
            </a:pPr>
            <a:r>
              <a:rPr lang="sr-Cyrl-RS" sz="1200" b="1">
                <a:solidFill>
                  <a:prstClr val="black"/>
                </a:solidFill>
                <a:ea typeface="Calibri" panose="020F0502020204030204" pitchFamily="34" charset="0"/>
              </a:rPr>
              <a:t>ПЧЕЛАРСТВО </a:t>
            </a:r>
            <a:r>
              <a:rPr lang="sr-Cyrl-RS" sz="1200" b="1">
                <a:solidFill>
                  <a:prstClr val="black"/>
                </a:solidFill>
                <a:ea typeface="Times New Roman" panose="02020603050405020304" pitchFamily="18" charset="0"/>
              </a:rPr>
              <a:t> </a:t>
            </a:r>
          </a:p>
          <a:p>
            <a:pPr lvl="0" algn="just"/>
            <a:r>
              <a:rPr lang="sr-Cyrl-RS" sz="1100" b="1">
                <a:solidFill>
                  <a:prstClr val="black"/>
                </a:solidFill>
                <a:ea typeface="Times New Roman" panose="02020603050405020304" pitchFamily="18" charset="0"/>
              </a:rPr>
              <a:t>Посебни услови</a:t>
            </a:r>
            <a:endParaRPr lang="en-US" sz="1100">
              <a:solidFill>
                <a:prstClr val="black"/>
              </a:solidFill>
              <a:ea typeface="Times New Roman" panose="02020603050405020304" pitchFamily="18" charset="0"/>
            </a:endParaRPr>
          </a:p>
          <a:p>
            <a:pPr lvl="0" algn="just"/>
            <a:endParaRPr lang="sr-Cyrl-RS" sz="1100" b="1">
              <a:solidFill>
                <a:prstClr val="black"/>
              </a:solidFill>
              <a:ea typeface="Times New Roman" panose="02020603050405020304" pitchFamily="18" charset="0"/>
            </a:endParaRPr>
          </a:p>
          <a:p>
            <a:pPr lvl="0" algn="just"/>
            <a:r>
              <a:rPr lang="sr-Cyrl-RS" sz="1100" b="1">
                <a:solidFill>
                  <a:prstClr val="black"/>
                </a:solidFill>
                <a:ea typeface="Times New Roman" panose="02020603050405020304" pitchFamily="18" charset="0"/>
              </a:rPr>
              <a:t>Од 5 до 1.000 кошница</a:t>
            </a:r>
            <a:r>
              <a:rPr lang="sr-Cyrl-RS" sz="1100">
                <a:solidFill>
                  <a:prstClr val="black"/>
                </a:solidFill>
                <a:ea typeface="Times New Roman" panose="02020603050405020304" pitchFamily="18" charset="0"/>
              </a:rPr>
              <a:t> пчела пријављених у Централној бази података о обележавању животиња.</a:t>
            </a:r>
            <a:endParaRPr lang="sr-Latn-RS" sz="1100">
              <a:solidFill>
                <a:prstClr val="black"/>
              </a:solidFill>
              <a:ea typeface="Times New Roman" panose="02020603050405020304" pitchFamily="18" charset="0"/>
            </a:endParaRPr>
          </a:p>
          <a:p>
            <a:pPr lvl="0" algn="just"/>
            <a:endParaRPr lang="en-US" sz="1100">
              <a:solidFill>
                <a:prstClr val="black"/>
              </a:solidFill>
              <a:ea typeface="Times New Roman" panose="02020603050405020304" pitchFamily="18" charset="0"/>
            </a:endParaRPr>
          </a:p>
          <a:p>
            <a:pPr algn="just"/>
            <a:r>
              <a:rPr lang="sr-Cyrl-RS" sz="1100" b="1">
                <a:ea typeface="Times New Roman" panose="02020603050405020304" pitchFamily="18" charset="0"/>
              </a:rPr>
              <a:t>Врста капиталних инвестиција</a:t>
            </a:r>
            <a:r>
              <a:rPr lang="sr-Latn-RS" sz="1100" b="1">
                <a:ea typeface="Times New Roman" panose="02020603050405020304" pitchFamily="18" charset="0"/>
              </a:rPr>
              <a:t>:</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a:t>
            </a:r>
            <a:r>
              <a:rPr lang="sr-Cyrl-RS" sz="1100">
                <a:ea typeface="Calibri" panose="020F0502020204030204" pitchFamily="34" charset="0"/>
              </a:rPr>
              <a:t>нове </a:t>
            </a:r>
            <a:r>
              <a:rPr lang="sr-Latn-RS" sz="1100">
                <a:ea typeface="Calibri" panose="020F0502020204030204" pitchFamily="34" charset="0"/>
              </a:rPr>
              <a:t>опреме за пчеларство;</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нових приколица за превоз пчелињих друштава</a:t>
            </a:r>
            <a:r>
              <a:rPr lang="sr-Cyrl-RS" sz="1100">
                <a:ea typeface="Calibri" panose="020F0502020204030204" pitchFamily="34" charset="0"/>
              </a:rPr>
              <a:t>.</a:t>
            </a:r>
            <a:endParaRPr lang="en-US" sz="1100">
              <a:ea typeface="Times New Roman" panose="02020603050405020304" pitchFamily="18" charset="0"/>
            </a:endParaRPr>
          </a:p>
          <a:p>
            <a:pPr marL="0" indent="0">
              <a:buNone/>
            </a:pPr>
            <a:endParaRPr lang="sr-Latn-RS" sz="2000" dirty="0"/>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11</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 Placeholder 2">
            <a:extLst>
              <a:ext uri="{FF2B5EF4-FFF2-40B4-BE49-F238E27FC236}">
                <a16:creationId xmlns:a16="http://schemas.microsoft.com/office/drawing/2014/main" id="{8D4391F1-6220-4C60-B289-5D356AA45A7F}"/>
              </a:ext>
            </a:extLst>
          </p:cNvPr>
          <p:cNvSpPr txBox="1">
            <a:spLocks/>
          </p:cNvSpPr>
          <p:nvPr/>
        </p:nvSpPr>
        <p:spPr>
          <a:xfrm>
            <a:off x="4571216" y="1034095"/>
            <a:ext cx="4436329" cy="3564219"/>
          </a:xfrm>
          <a:prstGeom prst="rect">
            <a:avLst/>
          </a:prstGeom>
        </p:spPr>
        <p:txBody>
          <a:bodyPr vert="horz" lIns="0" tIns="0" rIns="0" bIns="0" rtlCol="0">
            <a:noAutofit/>
          </a:bodyPr>
          <a:lstStyle>
            <a:lvl1pPr marL="359802" indent="-359802" algn="l" defTabSz="456938"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19604" indent="-359802" algn="l" defTabSz="456938"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79406" indent="-359802" algn="l" defTabSz="456938"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39208" indent="-359802" algn="l" defTabSz="456938"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6938"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6938"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pPr marL="571500" indent="-571500">
              <a:lnSpc>
                <a:spcPct val="115000"/>
              </a:lnSpc>
              <a:spcAft>
                <a:spcPts val="1000"/>
              </a:spcAft>
              <a:buFont typeface="Wingdings" panose="05000000000000000000" pitchFamily="2" charset="2"/>
              <a:buChar char="Ø"/>
            </a:pPr>
            <a:r>
              <a:rPr lang="sr-Cyrl-RS" sz="1200" b="1">
                <a:solidFill>
                  <a:prstClr val="black"/>
                </a:solidFill>
              </a:rPr>
              <a:t>АКВАКУЛТУРА </a:t>
            </a:r>
          </a:p>
          <a:p>
            <a:pPr lvl="0" algn="just"/>
            <a:r>
              <a:rPr lang="sr-Cyrl-RS" sz="1050" b="1">
                <a:solidFill>
                  <a:prstClr val="black"/>
                </a:solidFill>
                <a:ea typeface="Times New Roman" panose="02020603050405020304" pitchFamily="18" charset="0"/>
              </a:rPr>
              <a:t>Посебни услови</a:t>
            </a:r>
            <a:endParaRPr lang="en-US" sz="1050">
              <a:solidFill>
                <a:prstClr val="black"/>
              </a:solidFill>
              <a:ea typeface="Times New Roman" panose="02020603050405020304" pitchFamily="18" charset="0"/>
            </a:endParaRPr>
          </a:p>
          <a:p>
            <a:pPr lvl="0"/>
            <a:r>
              <a:rPr lang="sr-Cyrl-RS" sz="1050" b="1">
                <a:solidFill>
                  <a:prstClr val="black"/>
                </a:solidFill>
                <a:ea typeface="Calibri" panose="020F0502020204030204" pitchFamily="34" charset="0"/>
              </a:rPr>
              <a:t>Објекат за аквакултуру уписан у Регистар</a:t>
            </a:r>
            <a:r>
              <a:rPr lang="sr-Cyrl-RS" sz="1050">
                <a:solidFill>
                  <a:prstClr val="black"/>
                </a:solidFill>
                <a:ea typeface="Calibri" panose="020F0502020204030204" pitchFamily="34" charset="0"/>
              </a:rPr>
              <a:t>, као и Регистар објеката, односно Регистар одобрених објеката, у складу са законом којим се уређује ветеринарство.</a:t>
            </a:r>
            <a:endParaRPr lang="en-US" sz="1050">
              <a:solidFill>
                <a:prstClr val="black"/>
              </a:solidFill>
              <a:ea typeface="Times New Roman" panose="02020603050405020304" pitchFamily="18" charset="0"/>
            </a:endParaRPr>
          </a:p>
          <a:p>
            <a:pPr algn="just"/>
            <a:endParaRPr lang="en-US" sz="1050">
              <a:ea typeface="Times New Roman" panose="02020603050405020304" pitchFamily="18" charset="0"/>
            </a:endParaRPr>
          </a:p>
          <a:p>
            <a:pPr marL="342900" indent="-342900">
              <a:buFont typeface="+mj-lt"/>
              <a:buAutoNum type="arabicParenR"/>
            </a:pPr>
            <a:r>
              <a:rPr lang="sr-Latn-RS" sz="1050">
                <a:ea typeface="Calibri" panose="020F0502020204030204" pitchFamily="34" charset="0"/>
              </a:rPr>
              <a:t>набавка </a:t>
            </a:r>
            <a:r>
              <a:rPr lang="sr-Cyrl-RS" sz="1050">
                <a:ea typeface="Calibri" panose="020F0502020204030204" pitchFamily="34" charset="0"/>
              </a:rPr>
              <a:t>нове </a:t>
            </a:r>
            <a:r>
              <a:rPr lang="sr-Latn-RS" sz="1050">
                <a:ea typeface="Calibri" panose="020F0502020204030204" pitchFamily="34" charset="0"/>
              </a:rPr>
              <a:t>опреме за пчеларство;</a:t>
            </a:r>
            <a:endParaRPr lang="en-US" sz="1050">
              <a:ea typeface="Times New Roman" panose="02020603050405020304" pitchFamily="18" charset="0"/>
            </a:endParaRPr>
          </a:p>
          <a:p>
            <a:pPr marL="342900" indent="-342900">
              <a:buFont typeface="+mj-lt"/>
              <a:buAutoNum type="arabicParenR"/>
            </a:pPr>
            <a:r>
              <a:rPr lang="sr-Latn-RS" sz="1050">
                <a:ea typeface="Calibri" panose="020F0502020204030204" pitchFamily="34" charset="0"/>
              </a:rPr>
              <a:t>набавка нових приколица за превоз пчелињих друштава</a:t>
            </a:r>
            <a:r>
              <a:rPr lang="sr-Cyrl-RS" sz="1050">
                <a:ea typeface="Calibri" panose="020F0502020204030204" pitchFamily="34" charset="0"/>
              </a:rPr>
              <a:t>.</a:t>
            </a:r>
            <a:endParaRPr lang="en-US" sz="1050">
              <a:ea typeface="Times New Roman" panose="02020603050405020304" pitchFamily="18" charset="0"/>
            </a:endParaRPr>
          </a:p>
          <a:p>
            <a:pPr marL="0" indent="0" algn="just">
              <a:buNone/>
            </a:pPr>
            <a:endParaRPr lang="en-US" sz="1050">
              <a:ea typeface="Times New Roman" panose="02020603050405020304" pitchFamily="18" charset="0"/>
            </a:endParaRPr>
          </a:p>
          <a:p>
            <a:pPr algn="just"/>
            <a:r>
              <a:rPr lang="sr-Cyrl-RS" sz="1050" b="1">
                <a:ea typeface="Times New Roman" panose="02020603050405020304" pitchFamily="18" charset="0"/>
              </a:rPr>
              <a:t>Врста капиталних инвестиција</a:t>
            </a:r>
            <a:r>
              <a:rPr lang="sr-Latn-RS" sz="1050" b="1">
                <a:ea typeface="Times New Roman" panose="02020603050405020304" pitchFamily="18" charset="0"/>
              </a:rPr>
              <a:t>:</a:t>
            </a:r>
            <a:endParaRPr lang="en-US" sz="1050">
              <a:ea typeface="Times New Roman" panose="02020603050405020304" pitchFamily="18" charset="0"/>
            </a:endParaRPr>
          </a:p>
          <a:p>
            <a:pPr marL="342900" indent="-342900" algn="just">
              <a:buFont typeface="+mj-lt"/>
              <a:buAutoNum type="arabicParenR"/>
            </a:pPr>
            <a:r>
              <a:rPr lang="sr-Latn-RS" sz="1050">
                <a:ea typeface="Calibri" panose="020F0502020204030204" pitchFamily="34" charset="0"/>
              </a:rPr>
              <a:t>набавка нове опреме за </a:t>
            </a:r>
            <a:r>
              <a:rPr lang="sr-Cyrl-RS" sz="1050">
                <a:ea typeface="Calibri" panose="020F0502020204030204" pitchFamily="34" charset="0"/>
              </a:rPr>
              <a:t>аквакултуру</a:t>
            </a:r>
            <a:r>
              <a:rPr lang="sr-Latn-RS" sz="1050">
                <a:ea typeface="Calibri" panose="020F0502020204030204" pitchFamily="34" charset="0"/>
              </a:rPr>
              <a:t>;</a:t>
            </a:r>
            <a:endParaRPr lang="en-US" sz="1050">
              <a:ea typeface="Times New Roman" panose="02020603050405020304" pitchFamily="18" charset="0"/>
            </a:endParaRPr>
          </a:p>
          <a:p>
            <a:pPr marL="342900" indent="-342900" algn="just">
              <a:buFont typeface="+mj-lt"/>
              <a:buAutoNum type="arabicParenR"/>
            </a:pPr>
            <a:r>
              <a:rPr lang="sr-Latn-RS" sz="1050">
                <a:ea typeface="Calibri" panose="020F0502020204030204" pitchFamily="34" charset="0"/>
              </a:rPr>
              <a:t>набавка </a:t>
            </a:r>
            <a:r>
              <a:rPr lang="sr-Cyrl-RS" sz="1050">
                <a:ea typeface="Calibri" panose="020F0502020204030204" pitchFamily="34" charset="0"/>
              </a:rPr>
              <a:t>нове </a:t>
            </a:r>
            <a:r>
              <a:rPr lang="sr-Latn-RS" sz="1050">
                <a:ea typeface="Calibri" panose="020F0502020204030204" pitchFamily="34" charset="0"/>
              </a:rPr>
              <a:t>опреме и машина за припрему, руковање и дистрибуцију рибље хране</a:t>
            </a:r>
            <a:r>
              <a:rPr lang="sr-Cyrl-RS" sz="1050">
                <a:ea typeface="Calibri" panose="020F0502020204030204" pitchFamily="34" charset="0"/>
              </a:rPr>
              <a:t>;</a:t>
            </a:r>
            <a:endParaRPr lang="en-US" sz="1050">
              <a:ea typeface="Times New Roman" panose="02020603050405020304" pitchFamily="18" charset="0"/>
            </a:endParaRPr>
          </a:p>
          <a:p>
            <a:pPr marL="342900" indent="-342900" algn="just">
              <a:buFont typeface="+mj-lt"/>
              <a:buAutoNum type="arabicParenR"/>
            </a:pPr>
            <a:r>
              <a:rPr lang="sr-Latn-RS" sz="1050">
                <a:ea typeface="Calibri" panose="020F0502020204030204" pitchFamily="34" charset="0"/>
              </a:rPr>
              <a:t>изградња </a:t>
            </a:r>
            <a:r>
              <a:rPr lang="sr-Cyrl-RS" sz="1050">
                <a:ea typeface="Calibri" panose="020F0502020204030204" pitchFamily="34" charset="0"/>
              </a:rPr>
              <a:t>објеката за аквакултуру.</a:t>
            </a:r>
            <a:endParaRPr lang="sr-Cyrl-RS" sz="1800" b="1"/>
          </a:p>
          <a:p>
            <a:endParaRPr lang="sr-Latn-RS" sz="2000"/>
          </a:p>
          <a:p>
            <a:endParaRPr lang="sr-Latn-RS" sz="2000" dirty="0"/>
          </a:p>
        </p:txBody>
      </p:sp>
    </p:spTree>
    <p:extLst>
      <p:ext uri="{BB962C8B-B14F-4D97-AF65-F5344CB8AC3E}">
        <p14:creationId xmlns:p14="http://schemas.microsoft.com/office/powerpoint/2010/main" val="221267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fontScale="90000"/>
          </a:bodyPr>
          <a:lstStyle/>
          <a:p>
            <a:r>
              <a:rPr lang="ru-RU" sz="2000"/>
              <a:t>ПОСЕБНИ  УСЛОВИ ЗА УТВРЂИВАЊЕ ПРАВА ЗА КОРИШЋЕЊЕ БЕСПОВРАТНИХ СРЕДСТАВА –ВОЋЕ ПОВРЋЕ ГРОЖЂЕ И ЦВЕЋЕ-ПРИМАРНА ПРОИЗВОДЊА</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r>
              <a:rPr lang="sr-Cyrl-RS" sz="1100" b="1"/>
              <a:t>Уписано пољопривредно земљиште под воћем, поврћем, грожђем и цвећем и то површине:</a:t>
            </a:r>
          </a:p>
          <a:p>
            <a:pPr marL="342900" indent="-342900">
              <a:buFont typeface="+mj-lt"/>
              <a:buAutoNum type="arabicPeriod"/>
            </a:pPr>
            <a:r>
              <a:rPr lang="sr-Cyrl-RS" sz="1100"/>
              <a:t>до 0,5 ха производње биљака у заштићеном простору </a:t>
            </a:r>
          </a:p>
          <a:p>
            <a:pPr marL="342900" indent="-342900">
              <a:buFont typeface="+mj-lt"/>
              <a:buAutoNum type="arabicPeriod"/>
            </a:pPr>
            <a:r>
              <a:rPr lang="sr-Cyrl-RS" sz="1100"/>
              <a:t>до 2 ха јагодичастог воћа, односно 5 ха осталог воћа </a:t>
            </a:r>
          </a:p>
          <a:p>
            <a:pPr marL="342900" indent="-342900">
              <a:buFont typeface="+mj-lt"/>
              <a:buAutoNum type="arabicPeriod"/>
            </a:pPr>
            <a:r>
              <a:rPr lang="sr-Cyrl-RS" sz="1100"/>
              <a:t>до 2 ха грожђа на парцелама уписаних у виноградарски регистар </a:t>
            </a:r>
          </a:p>
          <a:p>
            <a:pPr marL="342900" indent="-342900">
              <a:buFont typeface="+mj-lt"/>
              <a:buAutoNum type="arabicPeriod"/>
            </a:pPr>
            <a:r>
              <a:rPr lang="sr-Cyrl-RS" sz="1100"/>
              <a:t>до 3 ха поврћа (на отвореном пољу) </a:t>
            </a:r>
          </a:p>
          <a:p>
            <a:pPr marL="342900" indent="-342900">
              <a:buFont typeface="+mj-lt"/>
              <a:buAutoNum type="arabicPeriod"/>
            </a:pPr>
            <a:r>
              <a:rPr lang="sr-Cyrl-RS" sz="1100"/>
              <a:t>од 0,1 до 50 ха цвећа (на отвореном пољу) </a:t>
            </a:r>
          </a:p>
          <a:p>
            <a:pPr marL="0" lvl="0" indent="0">
              <a:buNone/>
              <a:tabLst>
                <a:tab pos="1170305" algn="l"/>
              </a:tabLst>
            </a:pPr>
            <a:endParaRPr lang="sr-Latn-RS" sz="1100" b="1">
              <a:ea typeface="Calibri" panose="020F0502020204030204" pitchFamily="34" charset="0"/>
            </a:endParaRPr>
          </a:p>
          <a:p>
            <a:pPr lvl="0"/>
            <a:r>
              <a:rPr lang="sr-Cyrl-RS" sz="1100" b="1">
                <a:solidFill>
                  <a:prstClr val="black"/>
                </a:solidFill>
              </a:rPr>
              <a:t>ИНВЕСТИЦИЈЕ ЗА УНАПРЕЂЕЊЕ ПРОИЗВОДЊЕ У ЗАШТИЋЕНОМ ПРОСТОРУ</a:t>
            </a:r>
            <a:r>
              <a:rPr lang="sr-Latn-RS" sz="1100" b="1">
                <a:solidFill>
                  <a:prstClr val="black"/>
                </a:solidFill>
              </a:rPr>
              <a:t>:</a:t>
            </a:r>
            <a:r>
              <a:rPr lang="sr-Cyrl-RS" sz="1100" b="1">
                <a:solidFill>
                  <a:prstClr val="black"/>
                </a:solidFill>
              </a:rPr>
              <a:t> </a:t>
            </a:r>
          </a:p>
          <a:p>
            <a:pPr marL="285750" lvl="0" indent="-285750">
              <a:buFont typeface="Wingdings" panose="05000000000000000000" pitchFamily="2" charset="2"/>
              <a:buChar char="Ø"/>
            </a:pPr>
            <a:r>
              <a:rPr lang="sr-Cyrl-RS" sz="1100">
                <a:solidFill>
                  <a:prstClr val="black"/>
                </a:solidFill>
              </a:rPr>
              <a:t>Набавка, постављање и опремање пластеника за поврће, воће и цвеће, као и производњу расада ових култура </a:t>
            </a:r>
          </a:p>
          <a:p>
            <a:pPr marL="285750" lvl="0" indent="-285750">
              <a:buFont typeface="Wingdings" panose="05000000000000000000" pitchFamily="2" charset="2"/>
              <a:buChar char="Ø"/>
            </a:pPr>
            <a:r>
              <a:rPr lang="sr-Cyrl-RS" sz="1100">
                <a:solidFill>
                  <a:prstClr val="black"/>
                </a:solidFill>
              </a:rPr>
              <a:t>Опрема за вештачко опрашивање биљака </a:t>
            </a:r>
          </a:p>
          <a:p>
            <a:pPr marL="285750" lvl="0" indent="-285750">
              <a:buFont typeface="Wingdings" panose="05000000000000000000" pitchFamily="2" charset="2"/>
              <a:buChar char="Ø"/>
            </a:pPr>
            <a:r>
              <a:rPr lang="sr-Cyrl-RS" sz="1100">
                <a:solidFill>
                  <a:prstClr val="black"/>
                </a:solidFill>
              </a:rPr>
              <a:t>Набавка нове опреме и уређаја за додатно осветљење и засенчење заштићеног простора </a:t>
            </a:r>
          </a:p>
          <a:p>
            <a:pPr marL="285750" lvl="0" indent="-285750">
              <a:buFont typeface="Arial" panose="020B0604020202020204" pitchFamily="34" charset="0"/>
              <a:buChar char="•"/>
            </a:pPr>
            <a:r>
              <a:rPr lang="sr-Cyrl-RS" sz="1100">
                <a:solidFill>
                  <a:prstClr val="black"/>
                </a:solidFill>
              </a:rPr>
              <a:t>припрем</a:t>
            </a:r>
            <a:r>
              <a:rPr lang="sr-Latn-RS" sz="1100">
                <a:solidFill>
                  <a:prstClr val="black"/>
                </a:solidFill>
              </a:rPr>
              <a:t>a</a:t>
            </a:r>
            <a:r>
              <a:rPr lang="sr-Cyrl-RS" sz="1100">
                <a:solidFill>
                  <a:prstClr val="black"/>
                </a:solidFill>
              </a:rPr>
              <a:t> земљишта и супстрата за гајење биљака</a:t>
            </a:r>
          </a:p>
          <a:p>
            <a:pPr marL="285750" lvl="0" indent="-285750">
              <a:buFont typeface="Arial" panose="020B0604020202020204" pitchFamily="34" charset="0"/>
              <a:buChar char="•"/>
            </a:pPr>
            <a:r>
              <a:rPr lang="sr-Cyrl-RS" sz="1100">
                <a:solidFill>
                  <a:prstClr val="black"/>
                </a:solidFill>
              </a:rPr>
              <a:t>хидропонско гајење биљака </a:t>
            </a:r>
          </a:p>
          <a:p>
            <a:pPr marL="285750" lvl="0" indent="-285750">
              <a:buFont typeface="Arial" panose="020B0604020202020204" pitchFamily="34" charset="0"/>
              <a:buChar char="•"/>
            </a:pPr>
            <a:r>
              <a:rPr lang="sr-Cyrl-RS" sz="1100">
                <a:solidFill>
                  <a:prstClr val="black"/>
                </a:solidFill>
              </a:rPr>
              <a:t>заштит</a:t>
            </a:r>
            <a:r>
              <a:rPr lang="en-US" sz="1100">
                <a:solidFill>
                  <a:prstClr val="black"/>
                </a:solidFill>
              </a:rPr>
              <a:t>a</a:t>
            </a:r>
            <a:r>
              <a:rPr lang="sr-Cyrl-RS" sz="1100">
                <a:solidFill>
                  <a:prstClr val="black"/>
                </a:solidFill>
              </a:rPr>
              <a:t> биљака и стерилизациј</a:t>
            </a:r>
            <a:r>
              <a:rPr lang="en-US" sz="1100">
                <a:solidFill>
                  <a:prstClr val="black"/>
                </a:solidFill>
              </a:rPr>
              <a:t>a</a:t>
            </a:r>
            <a:r>
              <a:rPr lang="sr-Cyrl-RS" sz="1100">
                <a:solidFill>
                  <a:prstClr val="black"/>
                </a:solidFill>
              </a:rPr>
              <a:t> простора</a:t>
            </a:r>
          </a:p>
          <a:p>
            <a:pPr marL="285750" lvl="0" indent="-285750">
              <a:buFont typeface="Arial" panose="020B0604020202020204" pitchFamily="34" charset="0"/>
              <a:buChar char="•"/>
            </a:pPr>
            <a:r>
              <a:rPr lang="sr-Cyrl-RS" sz="1100">
                <a:solidFill>
                  <a:prstClr val="black"/>
                </a:solidFill>
              </a:rPr>
              <a:t>обогаћивање угљен диоксидом </a:t>
            </a:r>
          </a:p>
          <a:p>
            <a:endParaRPr lang="sr-Cyrl-RS" sz="2000" b="1"/>
          </a:p>
          <a:p>
            <a:endParaRPr lang="sr-Latn-RS" sz="2000" dirty="0"/>
          </a:p>
          <a:p>
            <a:endParaRPr lang="sr-Latn-RS" sz="2000" dirty="0"/>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12</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0673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652970" y="164040"/>
            <a:ext cx="8203692" cy="843754"/>
          </a:xfrm>
        </p:spPr>
        <p:txBody>
          <a:bodyPr>
            <a:normAutofit/>
          </a:bodyPr>
          <a:lstStyle/>
          <a:p>
            <a:r>
              <a:rPr lang="ru-RU" sz="2000"/>
              <a:t>ВРСТЕ ПРИХВАТЉИВИХ КАПИТАЛНИХ ИНВЕСТИЦИЈА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717047"/>
            <a:ext cx="8203693" cy="3927386"/>
          </a:xfrm>
        </p:spPr>
        <p:txBody>
          <a:bodyPr/>
          <a:lstStyle/>
          <a:p>
            <a:r>
              <a:rPr lang="sr-Cyrl-RS" sz="1000" b="1"/>
              <a:t>ИНВЕСТИЦИЈЕ У НАБАВКУ НОВИХ МАШИНА И ОПРЕМЕ ЗА ОПШТЕ И СПЕЦИЈАЛНЕ НАМЕНЕ ЗА ПРОИЗВОДЊУ БИЉАКА НА ОТВОРЕНОМ</a:t>
            </a:r>
          </a:p>
          <a:p>
            <a:pPr marL="285750" indent="-285750">
              <a:buFont typeface="Wingdings" panose="05000000000000000000" pitchFamily="2" charset="2"/>
              <a:buChar char="Ø"/>
            </a:pPr>
            <a:r>
              <a:rPr lang="sr-Cyrl-RS" sz="1000"/>
              <a:t>Нова опрема за обрезивање, млевење, сечење и уклањање остат</a:t>
            </a:r>
            <a:r>
              <a:rPr lang="sr-Latn-RS" sz="1000"/>
              <a:t>a</a:t>
            </a:r>
            <a:r>
              <a:rPr lang="sr-Cyrl-RS" sz="1000"/>
              <a:t>ка након обрезивања у воћу</a:t>
            </a:r>
          </a:p>
          <a:p>
            <a:pPr marL="285750" indent="-285750">
              <a:buFont typeface="Wingdings" panose="05000000000000000000" pitchFamily="2" charset="2"/>
              <a:buChar char="Ø"/>
            </a:pPr>
            <a:r>
              <a:rPr lang="sr-Cyrl-RS" sz="1000"/>
              <a:t>Набавка и постављење система за заштиту од града у вишегодишњим плантажама (противградне мреже)</a:t>
            </a:r>
          </a:p>
          <a:p>
            <a:pPr marL="285750" indent="-285750">
              <a:buFont typeface="Wingdings" panose="05000000000000000000" pitchFamily="2" charset="2"/>
              <a:buChar char="Ø"/>
            </a:pPr>
            <a:r>
              <a:rPr lang="sr-Cyrl-RS" sz="1000"/>
              <a:t>Набавка и постављање жичаних ограда око вишегодишњих засада </a:t>
            </a:r>
          </a:p>
          <a:p>
            <a:pPr marL="285750" indent="-285750">
              <a:buFont typeface="Wingdings" panose="05000000000000000000" pitchFamily="2" charset="2"/>
              <a:buChar char="Ø"/>
            </a:pPr>
            <a:r>
              <a:rPr lang="sr-Cyrl-RS" sz="1000"/>
              <a:t>Наб</a:t>
            </a:r>
            <a:r>
              <a:rPr lang="sr-Latn-RS" sz="1000"/>
              <a:t>a</a:t>
            </a:r>
            <a:r>
              <a:rPr lang="sr-Cyrl-RS" sz="1000"/>
              <a:t>вка нове опреме, машина и уређаја за наводњавање </a:t>
            </a:r>
          </a:p>
          <a:p>
            <a:pPr marL="285750" indent="-285750">
              <a:buFont typeface="Wingdings" panose="05000000000000000000" pitchFamily="2" charset="2"/>
              <a:buChar char="Ø"/>
            </a:pPr>
            <a:r>
              <a:rPr lang="sr-Cyrl-RS" sz="1000"/>
              <a:t>Набавка нових машина / опреме за системе заштиту од мраза </a:t>
            </a:r>
          </a:p>
          <a:p>
            <a:pPr marL="285750" indent="-285750">
              <a:buFont typeface="Wingdings" panose="05000000000000000000" pitchFamily="2" charset="2"/>
              <a:buChar char="Ø"/>
            </a:pPr>
            <a:r>
              <a:rPr lang="sr-Cyrl-RS" sz="1000"/>
              <a:t>Набавка нових машина за за основну обраду земљишта, за допунску обраду зе</a:t>
            </a:r>
            <a:r>
              <a:rPr lang="sr-Latn-RS" sz="1000"/>
              <a:t>m</a:t>
            </a:r>
            <a:r>
              <a:rPr lang="sr-Cyrl-RS" sz="1000"/>
              <a:t>љишта, за ђубрење, за сетву, за садњу, ако и садњу муличарењем, за заштиту биља, набавку новог трактора до 80</a:t>
            </a:r>
            <a:r>
              <a:rPr lang="sr-Latn-RS" sz="1000"/>
              <a:t> KW </a:t>
            </a:r>
          </a:p>
          <a:p>
            <a:pPr marL="0" indent="0">
              <a:buNone/>
            </a:pPr>
            <a:endParaRPr lang="sr-Cyrl-RS" sz="900"/>
          </a:p>
          <a:p>
            <a:pPr lvl="0"/>
            <a:r>
              <a:rPr lang="sr-Cyrl-RS" sz="1000" b="1">
                <a:solidFill>
                  <a:prstClr val="black"/>
                </a:solidFill>
              </a:rPr>
              <a:t>ИНВЕСТЦИЈЕ У НАБАВКУ НОВИХ МАШИНА И ОПРЕМЕ</a:t>
            </a:r>
            <a:r>
              <a:rPr lang="en-US" sz="1000" b="1">
                <a:solidFill>
                  <a:prstClr val="black"/>
                </a:solidFill>
              </a:rPr>
              <a:t> </a:t>
            </a:r>
            <a:r>
              <a:rPr lang="sr-Cyrl-RS" sz="1000" b="1">
                <a:solidFill>
                  <a:prstClr val="black"/>
                </a:solidFill>
              </a:rPr>
              <a:t>ЗА БЕРБУ / ЖЕТВУ, ТРАНСПОРТ И ПРИПРЕМУ ПОЉОПРИВРЕДНИХ ПРОИЗВОДА ЗА ТРЖИШТЕ </a:t>
            </a:r>
          </a:p>
          <a:p>
            <a:pPr marL="285750" lvl="0" indent="-285750">
              <a:buFont typeface="Wingdings" panose="05000000000000000000" pitchFamily="2" charset="2"/>
              <a:buChar char="Ø"/>
            </a:pPr>
            <a:r>
              <a:rPr lang="sr-Cyrl-RS" sz="1000">
                <a:solidFill>
                  <a:prstClr val="black"/>
                </a:solidFill>
              </a:rPr>
              <a:t>Набавка нових машина за бербу воћа и поврћа </a:t>
            </a:r>
          </a:p>
          <a:p>
            <a:pPr marL="285750" lvl="0" indent="-285750">
              <a:buFont typeface="Wingdings" panose="05000000000000000000" pitchFamily="2" charset="2"/>
              <a:buChar char="Ø"/>
            </a:pPr>
            <a:r>
              <a:rPr lang="sr-Cyrl-RS" sz="1000">
                <a:solidFill>
                  <a:prstClr val="black"/>
                </a:solidFill>
              </a:rPr>
              <a:t>Набавка нових машина за превоз пољопривредних производа </a:t>
            </a:r>
          </a:p>
          <a:p>
            <a:pPr marL="285750" lvl="0" indent="-285750">
              <a:buFont typeface="Wingdings" panose="05000000000000000000" pitchFamily="2" charset="2"/>
              <a:buChar char="Ø"/>
            </a:pPr>
            <a:r>
              <a:rPr lang="sr-Cyrl-RS" sz="1000">
                <a:solidFill>
                  <a:prstClr val="black"/>
                </a:solidFill>
              </a:rPr>
              <a:t>Набавка нових бокс палета за транспорт и складиштење производа </a:t>
            </a:r>
          </a:p>
          <a:p>
            <a:pPr marL="285750" lvl="0" indent="-285750">
              <a:buFont typeface="Wingdings" panose="05000000000000000000" pitchFamily="2" charset="2"/>
              <a:buChar char="Ø"/>
            </a:pPr>
            <a:r>
              <a:rPr lang="sr-Cyrl-RS" sz="1000">
                <a:solidFill>
                  <a:prstClr val="black"/>
                </a:solidFill>
              </a:rPr>
              <a:t>Набавка нове опреме за чишћење и прање производа </a:t>
            </a:r>
          </a:p>
          <a:p>
            <a:pPr marL="285750" lvl="0" indent="-285750">
              <a:buFont typeface="Wingdings" panose="05000000000000000000" pitchFamily="2" charset="2"/>
              <a:buChar char="Ø"/>
            </a:pPr>
            <a:r>
              <a:rPr lang="sr-Cyrl-RS" sz="1000">
                <a:solidFill>
                  <a:prstClr val="black"/>
                </a:solidFill>
              </a:rPr>
              <a:t>Набавка нове опреме за сортирање и калибрацију производа </a:t>
            </a:r>
          </a:p>
          <a:p>
            <a:pPr marL="285750" lvl="0" indent="-285750">
              <a:buFont typeface="Wingdings" panose="05000000000000000000" pitchFamily="2" charset="2"/>
              <a:buChar char="Ø"/>
            </a:pPr>
            <a:r>
              <a:rPr lang="sr-Cyrl-RS" sz="1000">
                <a:solidFill>
                  <a:prstClr val="black"/>
                </a:solidFill>
              </a:rPr>
              <a:t>Набавка нове опреме за паковање и маркетинг производа </a:t>
            </a:r>
          </a:p>
          <a:p>
            <a:endParaRPr lang="sr-Cyrl-RS" sz="900" b="1"/>
          </a:p>
          <a:p>
            <a:endParaRPr lang="sr-Latn-RS" sz="900" dirty="0"/>
          </a:p>
          <a:p>
            <a:endParaRPr lang="sr-Latn-RS" sz="900" dirty="0"/>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13</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6971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fontScale="90000"/>
          </a:bodyPr>
          <a:lstStyle/>
          <a:p>
            <a:r>
              <a:rPr lang="ru-RU" sz="2000"/>
              <a:t>ПОСЕБНИ  УСЛОВИ ЗА УТВРЂИВАЊЕ ПРАВА ЗА КОРИШЋЕЊЕ БЕСПОВРАТНИХ СРЕДСТАВА </a:t>
            </a:r>
            <a:r>
              <a:rPr lang="sr-Latn-RS" sz="2000"/>
              <a:t>-</a:t>
            </a:r>
            <a:r>
              <a:rPr lang="ru-RU" sz="2000"/>
              <a:t> ОСТАЛИ УСЕВИ </a:t>
            </a:r>
            <a:r>
              <a:rPr lang="sr-Latn-RS" sz="2000"/>
              <a:t>- </a:t>
            </a:r>
            <a:r>
              <a:rPr lang="ru-RU" sz="2000"/>
              <a:t>ПРИМАРНА ПРОИЗВОДЊА</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lvl="0" algn="just"/>
            <a:r>
              <a:rPr lang="sr-Cyrl-RS" sz="1050" b="1">
                <a:solidFill>
                  <a:prstClr val="black"/>
                </a:solidFill>
                <a:ea typeface="Calibri" panose="020F0502020204030204" pitchFamily="34" charset="0"/>
                <a:cs typeface="Calibri" panose="020F0502020204030204" pitchFamily="34" charset="0"/>
              </a:rPr>
              <a:t>Посебни услови  </a:t>
            </a:r>
            <a:endParaRPr lang="en-US" sz="1050">
              <a:solidFill>
                <a:prstClr val="black"/>
              </a:solidFill>
              <a:ea typeface="Times New Roman" panose="02020603050405020304" pitchFamily="18" charset="0"/>
              <a:cs typeface="Calibri" panose="020F0502020204030204" pitchFamily="34" charset="0"/>
            </a:endParaRPr>
          </a:p>
          <a:p>
            <a:pPr marL="742950" lvl="1" indent="-285750" algn="just">
              <a:buFont typeface="+mj-lt"/>
              <a:buAutoNum type="arabicParenR"/>
            </a:pPr>
            <a:r>
              <a:rPr lang="sr-Cyrl-RS" sz="1000" b="1">
                <a:solidFill>
                  <a:prstClr val="black"/>
                </a:solidFill>
                <a:ea typeface="Calibri" panose="020F0502020204030204" pitchFamily="34" charset="0"/>
                <a:cs typeface="Calibri" panose="020F0502020204030204" pitchFamily="34" charset="0"/>
              </a:rPr>
              <a:t>до 50 хектара</a:t>
            </a:r>
            <a:r>
              <a:rPr lang="sr-Cyrl-RS" sz="1000">
                <a:solidFill>
                  <a:prstClr val="black"/>
                </a:solidFill>
                <a:ea typeface="Calibri" panose="020F0502020204030204" pitchFamily="34" charset="0"/>
                <a:cs typeface="Calibri" panose="020F0502020204030204" pitchFamily="34" charset="0"/>
              </a:rPr>
              <a:t> под осталим усевима за инвестиције у </a:t>
            </a:r>
            <a:r>
              <a:rPr lang="sr-Cyrl-RS" sz="1000" b="1">
                <a:solidFill>
                  <a:prstClr val="black"/>
                </a:solidFill>
                <a:ea typeface="Calibri" panose="020F0502020204030204" pitchFamily="34" charset="0"/>
                <a:cs typeface="Calibri" panose="020F0502020204030204" pitchFamily="34" charset="0"/>
              </a:rPr>
              <a:t>набавку нових машина и опреме, изузев за набавку нових машина и опреме за наводњавање</a:t>
            </a:r>
            <a:r>
              <a:rPr lang="sr-Cyrl-RS" sz="1000">
                <a:solidFill>
                  <a:prstClr val="black"/>
                </a:solidFill>
                <a:ea typeface="Calibri" panose="020F0502020204030204" pitchFamily="34" charset="0"/>
                <a:cs typeface="Calibri" panose="020F0502020204030204" pitchFamily="34" charset="0"/>
              </a:rPr>
              <a:t>;</a:t>
            </a:r>
            <a:endParaRPr lang="en-US" sz="1000">
              <a:solidFill>
                <a:prstClr val="black"/>
              </a:solidFill>
              <a:ea typeface="Times New Roman" panose="02020603050405020304" pitchFamily="18" charset="0"/>
              <a:cs typeface="Calibri" panose="020F0502020204030204" pitchFamily="34" charset="0"/>
            </a:endParaRPr>
          </a:p>
          <a:p>
            <a:pPr marL="742950" lvl="1" indent="-285750" algn="just">
              <a:buFont typeface="+mj-lt"/>
              <a:buAutoNum type="arabicParenR"/>
            </a:pPr>
            <a:r>
              <a:rPr lang="sr-Cyrl-RS" sz="1000" b="1">
                <a:solidFill>
                  <a:prstClr val="black"/>
                </a:solidFill>
                <a:ea typeface="Calibri" panose="020F0502020204030204" pitchFamily="34" charset="0"/>
                <a:cs typeface="Calibri" panose="020F0502020204030204" pitchFamily="34" charset="0"/>
              </a:rPr>
              <a:t>до 100 хектара</a:t>
            </a:r>
            <a:r>
              <a:rPr lang="sr-Cyrl-RS" sz="1000">
                <a:solidFill>
                  <a:prstClr val="black"/>
                </a:solidFill>
                <a:ea typeface="Calibri" panose="020F0502020204030204" pitchFamily="34" charset="0"/>
                <a:cs typeface="Calibri" panose="020F0502020204030204" pitchFamily="34" charset="0"/>
              </a:rPr>
              <a:t> под осталим усевима за инвестиције у </a:t>
            </a:r>
            <a:r>
              <a:rPr lang="sr-Cyrl-RS" sz="1000" b="1">
                <a:solidFill>
                  <a:prstClr val="black"/>
                </a:solidFill>
                <a:ea typeface="Calibri" panose="020F0502020204030204" pitchFamily="34" charset="0"/>
                <a:cs typeface="Calibri" panose="020F0502020204030204" pitchFamily="34" charset="0"/>
              </a:rPr>
              <a:t>набавку нових машина и опреме за наводњавање</a:t>
            </a:r>
            <a:r>
              <a:rPr lang="sr-Cyrl-RS" sz="1000">
                <a:solidFill>
                  <a:prstClr val="black"/>
                </a:solidFill>
                <a:ea typeface="Calibri" panose="020F0502020204030204" pitchFamily="34" charset="0"/>
                <a:cs typeface="Calibri" panose="020F0502020204030204" pitchFamily="34" charset="0"/>
              </a:rPr>
              <a:t>.</a:t>
            </a:r>
            <a:endParaRPr lang="en-US" sz="1000">
              <a:solidFill>
                <a:prstClr val="black"/>
              </a:solidFill>
              <a:ea typeface="Times New Roman" panose="02020603050405020304" pitchFamily="18" charset="0"/>
              <a:cs typeface="Calibri" panose="020F0502020204030204" pitchFamily="34" charset="0"/>
            </a:endParaRPr>
          </a:p>
          <a:p>
            <a:endParaRPr lang="en-US" sz="900">
              <a:ea typeface="Times New Roman" panose="02020603050405020304" pitchFamily="18" charset="0"/>
              <a:cs typeface="Calibri" panose="020F0502020204030204" pitchFamily="34" charset="0"/>
            </a:endParaRPr>
          </a:p>
          <a:p>
            <a:r>
              <a:rPr lang="sr-Cyrl-RS" sz="1050" b="1">
                <a:ea typeface="Calibri" panose="020F0502020204030204" pitchFamily="34" charset="0"/>
                <a:cs typeface="Calibri" panose="020F0502020204030204" pitchFamily="34" charset="0"/>
              </a:rPr>
              <a:t> Врсте капиталних инвестиција </a:t>
            </a:r>
          </a:p>
          <a:p>
            <a:pPr marL="342900" indent="-342900">
              <a:buFont typeface="+mj-lt"/>
              <a:buAutoNum type="arabicPeriod"/>
            </a:pPr>
            <a:r>
              <a:rPr lang="sr-Latn-RS" sz="1000">
                <a:ea typeface="Calibri" panose="020F0502020204030204" pitchFamily="34" charset="0"/>
              </a:rPr>
              <a:t>набавка нових машина за основн</a:t>
            </a:r>
            <a:r>
              <a:rPr lang="sr-Cyrl-RS" sz="1000">
                <a:ea typeface="Calibri" panose="020F0502020204030204" pitchFamily="34" charset="0"/>
              </a:rPr>
              <a:t>у обраду земљишта</a:t>
            </a:r>
            <a:r>
              <a:rPr lang="sr-Latn-RS" sz="1000">
                <a:ea typeface="Calibri" panose="020F0502020204030204" pitchFamily="34" charset="0"/>
              </a:rPr>
              <a:t>;</a:t>
            </a:r>
            <a:endParaRPr lang="sr-Cyrl-RS" sz="1000">
              <a:ea typeface="Calibri" panose="020F0502020204030204" pitchFamily="34" charset="0"/>
            </a:endParaRPr>
          </a:p>
          <a:p>
            <a:pPr marL="342900" indent="-342900">
              <a:buFont typeface="+mj-lt"/>
              <a:buAutoNum type="arabicPeriod"/>
            </a:pPr>
            <a:r>
              <a:rPr lang="sr-Latn-RS" sz="1000">
                <a:ea typeface="Calibri" panose="020F0502020204030204" pitchFamily="34" charset="0"/>
              </a:rPr>
              <a:t>набавка нових машина за </a:t>
            </a:r>
            <a:r>
              <a:rPr lang="sr-Cyrl-RS" sz="1000">
                <a:ea typeface="Calibri" panose="020F0502020204030204" pitchFamily="34" charset="0"/>
              </a:rPr>
              <a:t>допунску обраду земљишта</a:t>
            </a:r>
            <a:r>
              <a:rPr lang="sr-Latn-RS" sz="1000">
                <a:ea typeface="Calibri" panose="020F0502020204030204" pitchFamily="34" charset="0"/>
              </a:rPr>
              <a:t>;</a:t>
            </a:r>
            <a:endParaRPr lang="sr-Cyrl-RS" sz="1000">
              <a:ea typeface="Calibri" panose="020F0502020204030204" pitchFamily="34" charset="0"/>
            </a:endParaRPr>
          </a:p>
          <a:p>
            <a:pPr marL="342900" indent="-342900">
              <a:buFont typeface="+mj-lt"/>
              <a:buAutoNum type="arabicPeriod"/>
            </a:pPr>
            <a:r>
              <a:rPr lang="sr-Latn-RS" sz="1000">
                <a:ea typeface="Calibri" panose="020F0502020204030204" pitchFamily="34" charset="0"/>
              </a:rPr>
              <a:t>набавка нових машина за </a:t>
            </a:r>
            <a:r>
              <a:rPr lang="sr-Cyrl-RS" sz="1000">
                <a:ea typeface="Calibri" panose="020F0502020204030204" pitchFamily="34" charset="0"/>
              </a:rPr>
              <a:t>међуредну обраду земљишта</a:t>
            </a:r>
            <a:r>
              <a:rPr lang="sr-Latn-RS" sz="1000">
                <a:ea typeface="Calibri" panose="020F0502020204030204" pitchFamily="34" charset="0"/>
              </a:rPr>
              <a:t>;</a:t>
            </a:r>
            <a:endParaRPr lang="sr-Cyrl-RS" sz="1000">
              <a:ea typeface="Calibri" panose="020F0502020204030204" pitchFamily="34" charset="0"/>
            </a:endParaRPr>
          </a:p>
          <a:p>
            <a:pPr marL="342900" indent="-342900">
              <a:buFont typeface="+mj-lt"/>
              <a:buAutoNum type="arabicPeriod"/>
            </a:pPr>
            <a:r>
              <a:rPr lang="sr-Latn-RS" sz="1000">
                <a:ea typeface="Calibri" panose="020F0502020204030204" pitchFamily="34" charset="0"/>
              </a:rPr>
              <a:t>набавка нових машина за ђубрење;</a:t>
            </a:r>
            <a:endParaRPr lang="en-US" sz="1000">
              <a:ea typeface="Times New Roman" panose="02020603050405020304" pitchFamily="18" charset="0"/>
            </a:endParaRPr>
          </a:p>
          <a:p>
            <a:pPr marL="342900" lvl="0" indent="-342900">
              <a:buFont typeface="+mj-lt"/>
              <a:buAutoNum type="arabicPeriod"/>
            </a:pPr>
            <a:r>
              <a:rPr lang="sr-Latn-RS" sz="1000">
                <a:ea typeface="Calibri" panose="020F0502020204030204" pitchFamily="34" charset="0"/>
              </a:rPr>
              <a:t>набавка нове механизације за сетву;</a:t>
            </a:r>
            <a:endParaRPr lang="en-US" sz="1000">
              <a:ea typeface="Times New Roman" panose="02020603050405020304" pitchFamily="18" charset="0"/>
            </a:endParaRPr>
          </a:p>
          <a:p>
            <a:pPr marL="342900" lvl="0" indent="-342900">
              <a:buFont typeface="+mj-lt"/>
              <a:buAutoNum type="arabicPeriod"/>
            </a:pPr>
            <a:r>
              <a:rPr lang="sr-Latn-RS" sz="1000">
                <a:ea typeface="Calibri" panose="020F0502020204030204" pitchFamily="34" charset="0"/>
              </a:rPr>
              <a:t>набавка нових машина за заштиту биља;</a:t>
            </a:r>
            <a:endParaRPr lang="en-US" sz="1000">
              <a:ea typeface="Times New Roman" panose="02020603050405020304" pitchFamily="18" charset="0"/>
            </a:endParaRPr>
          </a:p>
          <a:p>
            <a:pPr marL="342900" lvl="0" indent="-342900">
              <a:buFont typeface="+mj-lt"/>
              <a:buAutoNum type="arabicPeriod"/>
            </a:pPr>
            <a:r>
              <a:rPr lang="sr-Latn-RS" sz="1000">
                <a:ea typeface="Calibri" panose="020F0502020204030204" pitchFamily="34" charset="0"/>
              </a:rPr>
              <a:t>набавка нових машина за транспорт;</a:t>
            </a:r>
            <a:endParaRPr lang="en-US" sz="1000">
              <a:ea typeface="Times New Roman" panose="02020603050405020304" pitchFamily="18" charset="0"/>
            </a:endParaRPr>
          </a:p>
          <a:p>
            <a:pPr marL="342900" lvl="0" indent="-342900">
              <a:buFont typeface="+mj-lt"/>
              <a:buAutoNum type="arabicPeriod"/>
            </a:pPr>
            <a:r>
              <a:rPr lang="sr-Latn-RS" sz="1000">
                <a:ea typeface="Calibri" panose="020F0502020204030204" pitchFamily="34" charset="0"/>
              </a:rPr>
              <a:t>набавка нове опреме и машина за наводњавање;</a:t>
            </a:r>
            <a:endParaRPr lang="en-US" sz="1000">
              <a:ea typeface="Times New Roman" panose="02020603050405020304" pitchFamily="18" charset="0"/>
            </a:endParaRPr>
          </a:p>
          <a:p>
            <a:pPr marL="342900" lvl="0" indent="-342900">
              <a:buFont typeface="+mj-lt"/>
              <a:buAutoNum type="arabicPeriod"/>
            </a:pPr>
            <a:r>
              <a:rPr lang="sr-Cyrl-RS" sz="1000">
                <a:ea typeface="Calibri" panose="020F0502020204030204" pitchFamily="34" charset="0"/>
              </a:rPr>
              <a:t>набавка нових специјализованих машина за жетву (искључиво за лековито и ароматично биље), а </a:t>
            </a:r>
            <a:r>
              <a:rPr lang="sr-Latn-RS" sz="1000">
                <a:ea typeface="Calibri" panose="020F0502020204030204" pitchFamily="34" charset="0"/>
              </a:rPr>
              <a:t>искључујући комбајне за </a:t>
            </a:r>
            <a:r>
              <a:rPr lang="sr-Cyrl-RS" sz="1000">
                <a:ea typeface="Calibri" panose="020F0502020204030204" pitchFamily="34" charset="0"/>
              </a:rPr>
              <a:t>жетву </a:t>
            </a:r>
            <a:r>
              <a:rPr lang="sr-Latn-RS" sz="1000">
                <a:ea typeface="Calibri" panose="020F0502020204030204" pitchFamily="34" charset="0"/>
              </a:rPr>
              <a:t>жит</a:t>
            </a:r>
            <a:r>
              <a:rPr lang="sr-Cyrl-RS" sz="1000">
                <a:ea typeface="Calibri" panose="020F0502020204030204" pitchFamily="34" charset="0"/>
              </a:rPr>
              <a:t>арица, уљарица и индустријског биља).</a:t>
            </a:r>
            <a:endParaRPr lang="en-US" sz="1000">
              <a:ea typeface="Times New Roman" panose="02020603050405020304" pitchFamily="18" charset="0"/>
            </a:endParaRPr>
          </a:p>
          <a:p>
            <a:endParaRPr lang="sr-Cyrl-RS" sz="1000" b="1"/>
          </a:p>
          <a:p>
            <a:endParaRPr lang="sr-Latn-RS" sz="1000" dirty="0"/>
          </a:p>
          <a:p>
            <a:endParaRPr lang="sr-Latn-RS" sz="1000" dirty="0"/>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14</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37182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sr-Cyrl-RS" sz="2000"/>
              <a:t>ПОСЕБНИ  УСЛОВИ ЗА УТВРЂИВАЊЕ ПРАВА ЗА КОРИШЋЕЊЕ БЕСПОВРАТНИХ СРЕДСТАВА </a:t>
            </a:r>
            <a:r>
              <a:rPr lang="sr-Latn-RS" sz="2000"/>
              <a:t>-</a:t>
            </a:r>
            <a:r>
              <a:rPr lang="sr-Cyrl-RS" sz="2000"/>
              <a:t> СТАРИ ЗАНАТИ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lvl="0" algn="just"/>
            <a:r>
              <a:rPr lang="sr-Cyrl-RS" sz="1400" b="1">
                <a:solidFill>
                  <a:prstClr val="black"/>
                </a:solidFill>
                <a:latin typeface="+mj-lt"/>
                <a:ea typeface="Calibri" panose="020F0502020204030204" pitchFamily="34" charset="0"/>
                <a:cs typeface="Calibri" panose="020F0502020204030204" pitchFamily="34" charset="0"/>
              </a:rPr>
              <a:t>Посебни услови </a:t>
            </a:r>
            <a:endParaRPr lang="en-US" sz="1400">
              <a:solidFill>
                <a:prstClr val="black"/>
              </a:solidFill>
              <a:latin typeface="+mj-lt"/>
              <a:ea typeface="Times New Roman" panose="02020603050405020304" pitchFamily="18" charset="0"/>
              <a:cs typeface="Calibri" panose="020F0502020204030204" pitchFamily="34" charset="0"/>
            </a:endParaRPr>
          </a:p>
          <a:p>
            <a:pPr marL="0" lvl="0" indent="0" algn="just">
              <a:buNone/>
            </a:pPr>
            <a:r>
              <a:rPr lang="sr-Cyrl-RS" sz="1100">
                <a:solidFill>
                  <a:prstClr val="black"/>
                </a:solidFill>
                <a:latin typeface="+mj-lt"/>
                <a:ea typeface="Calibri" panose="020F0502020204030204" pitchFamily="34" charset="0"/>
                <a:cs typeface="Calibri" panose="020F0502020204030204" pitchFamily="34" charset="0"/>
              </a:rPr>
              <a:t> </a:t>
            </a:r>
            <a:endParaRPr lang="en-US" sz="1100">
              <a:solidFill>
                <a:prstClr val="black"/>
              </a:solidFill>
              <a:latin typeface="+mj-lt"/>
              <a:ea typeface="Times New Roman" panose="02020603050405020304" pitchFamily="18" charset="0"/>
              <a:cs typeface="Calibri" panose="020F0502020204030204" pitchFamily="34" charset="0"/>
            </a:endParaRPr>
          </a:p>
          <a:p>
            <a:pPr lvl="0"/>
            <a:r>
              <a:rPr lang="sr-Cyrl-RS" sz="1100" b="1">
                <a:solidFill>
                  <a:prstClr val="black"/>
                </a:solidFill>
                <a:latin typeface="+mj-lt"/>
                <a:ea typeface="Calibri" panose="020F0502020204030204" pitchFamily="34" charset="0"/>
                <a:cs typeface="Calibri" panose="020F0502020204030204" pitchFamily="34" charset="0"/>
              </a:rPr>
              <a:t>Да је регистрован за очување старих и уметничких заната</a:t>
            </a:r>
            <a:r>
              <a:rPr lang="sr-Cyrl-RS" sz="1100">
                <a:solidFill>
                  <a:prstClr val="black"/>
                </a:solidFill>
                <a:latin typeface="+mj-lt"/>
                <a:ea typeface="Calibri" panose="020F0502020204030204" pitchFamily="34" charset="0"/>
                <a:cs typeface="Calibri" panose="020F0502020204030204" pitchFamily="34" charset="0"/>
              </a:rPr>
              <a:t>, односно послова домаће радиности, који су </a:t>
            </a:r>
            <a:r>
              <a:rPr lang="sr-Cyrl-RS" sz="1100" b="1">
                <a:solidFill>
                  <a:prstClr val="black"/>
                </a:solidFill>
                <a:latin typeface="+mj-lt"/>
                <a:ea typeface="Calibri" panose="020F0502020204030204" pitchFamily="34" charset="0"/>
                <a:cs typeface="Calibri" panose="020F0502020204030204" pitchFamily="34" charset="0"/>
              </a:rPr>
              <a:t>сертификовани </a:t>
            </a:r>
            <a:r>
              <a:rPr lang="sr-Cyrl-RS" sz="1100">
                <a:solidFill>
                  <a:prstClr val="black"/>
                </a:solidFill>
                <a:latin typeface="+mj-lt"/>
                <a:ea typeface="Calibri" panose="020F0502020204030204" pitchFamily="34" charset="0"/>
                <a:cs typeface="Calibri" panose="020F0502020204030204" pitchFamily="34" charset="0"/>
              </a:rPr>
              <a:t>у складу са прописом којим се одређују послови који се сматрају старим и уметничким занатима, односно пословима домаће радиности, начину сертификовања и вођењу евиденције издатих сертификата.</a:t>
            </a:r>
            <a:endParaRPr lang="en-US" sz="1100">
              <a:solidFill>
                <a:prstClr val="black"/>
              </a:solidFill>
              <a:latin typeface="+mj-lt"/>
              <a:ea typeface="Times New Roman" panose="02020603050405020304" pitchFamily="18" charset="0"/>
              <a:cs typeface="Calibri" panose="020F0502020204030204" pitchFamily="34" charset="0"/>
            </a:endParaRPr>
          </a:p>
          <a:p>
            <a:pPr lvl="0" algn="just"/>
            <a:endParaRPr lang="en-US" sz="1100">
              <a:latin typeface="+mj-lt"/>
              <a:ea typeface="Times New Roman" panose="02020603050405020304" pitchFamily="18" charset="0"/>
              <a:cs typeface="Calibri" panose="020F0502020204030204" pitchFamily="34" charset="0"/>
            </a:endParaRPr>
          </a:p>
          <a:p>
            <a:pPr algn="just"/>
            <a:r>
              <a:rPr lang="sr-Cyrl-RS" sz="1200" b="1">
                <a:latin typeface="+mj-lt"/>
                <a:ea typeface="Calibri" panose="020F0502020204030204" pitchFamily="34" charset="0"/>
                <a:cs typeface="Calibri" panose="020F0502020204030204" pitchFamily="34" charset="0"/>
              </a:rPr>
              <a:t> Врста капиталних инвестиција </a:t>
            </a:r>
            <a:endParaRPr lang="en-US" sz="1200">
              <a:latin typeface="+mj-lt"/>
              <a:ea typeface="Times New Roman" panose="02020603050405020304" pitchFamily="18" charset="0"/>
              <a:cs typeface="Calibri" panose="020F0502020204030204" pitchFamily="34" charset="0"/>
            </a:endParaRPr>
          </a:p>
          <a:p>
            <a:pPr algn="just"/>
            <a:endParaRPr lang="sr-Cyrl-RS" sz="1100">
              <a:latin typeface="+mj-lt"/>
              <a:ea typeface="Calibri" panose="020F0502020204030204" pitchFamily="34" charset="0"/>
              <a:cs typeface="Calibri" panose="020F0502020204030204" pitchFamily="34" charset="0"/>
            </a:endParaRPr>
          </a:p>
          <a:p>
            <a:pPr marL="342900" indent="-342900" algn="just">
              <a:buFont typeface="+mj-lt"/>
              <a:buAutoNum type="arabicPeriod"/>
            </a:pPr>
            <a:r>
              <a:rPr lang="sr-Cyrl-RS" sz="1100">
                <a:latin typeface="+mj-lt"/>
                <a:ea typeface="Calibri" panose="020F0502020204030204" pitchFamily="34" charset="0"/>
                <a:cs typeface="Calibri" panose="020F0502020204030204" pitchFamily="34" charset="0"/>
              </a:rPr>
              <a:t>набавк</a:t>
            </a:r>
            <a:r>
              <a:rPr lang="en-US" sz="1100">
                <a:latin typeface="+mj-lt"/>
                <a:ea typeface="Calibri" panose="020F0502020204030204" pitchFamily="34" charset="0"/>
                <a:cs typeface="Calibri" panose="020F0502020204030204" pitchFamily="34" charset="0"/>
              </a:rPr>
              <a:t>a</a:t>
            </a:r>
            <a:r>
              <a:rPr lang="sr-Cyrl-RS" sz="1100">
                <a:latin typeface="+mj-lt"/>
                <a:ea typeface="Calibri" panose="020F0502020204030204" pitchFamily="34" charset="0"/>
                <a:cs typeface="Calibri" panose="020F0502020204030204" pitchFamily="34" charset="0"/>
              </a:rPr>
              <a:t> опреме и оруђа у сврху очувања и унапређења старих и уметничких заната, односно послова домаће радиности који су сертификовани, у складу са посебним прописом којим се одређују послови који се сматрају старим и уметничким занатима, односно пословима домаће радиности, начину сертификовања истих и вођењу посебне евиденције издатих сертификата;</a:t>
            </a:r>
            <a:endParaRPr lang="en-US" sz="1100">
              <a:latin typeface="+mj-lt"/>
              <a:ea typeface="Times New Roman" panose="02020603050405020304" pitchFamily="18" charset="0"/>
              <a:cs typeface="Calibri" panose="020F0502020204030204" pitchFamily="34" charset="0"/>
            </a:endParaRPr>
          </a:p>
          <a:p>
            <a:pPr marL="342900" lvl="0" indent="-342900">
              <a:buFont typeface="+mj-lt"/>
              <a:buAutoNum type="arabicPeriod"/>
            </a:pPr>
            <a:endParaRPr lang="sr-Cyrl-RS" sz="1100">
              <a:latin typeface="+mj-lt"/>
              <a:ea typeface="Calibri" panose="020F0502020204030204" pitchFamily="34" charset="0"/>
              <a:cs typeface="Calibri" panose="020F0502020204030204" pitchFamily="34" charset="0"/>
            </a:endParaRPr>
          </a:p>
          <a:p>
            <a:pPr marL="342900" lvl="0" indent="-342900">
              <a:buFont typeface="+mj-lt"/>
              <a:buAutoNum type="arabicPeriod"/>
            </a:pPr>
            <a:r>
              <a:rPr lang="sr-Latn-RS" sz="1100">
                <a:latin typeface="+mj-lt"/>
                <a:ea typeface="Calibri" panose="020F0502020204030204" pitchFamily="34" charset="0"/>
                <a:cs typeface="Calibri" panose="020F0502020204030204" pitchFamily="34" charset="0"/>
              </a:rPr>
              <a:t>набавка опреме и инвентара за опремање радног и продајног простора</a:t>
            </a:r>
            <a:r>
              <a:rPr lang="sr-Cyrl-RS" sz="1100">
                <a:latin typeface="+mj-lt"/>
                <a:ea typeface="Calibri" panose="020F0502020204030204" pitchFamily="34" charset="0"/>
                <a:cs typeface="Calibri" panose="020F0502020204030204" pitchFamily="34" charset="0"/>
              </a:rPr>
              <a:t> за производњу, односно продају производа</a:t>
            </a:r>
            <a:r>
              <a:rPr lang="sr-Latn-RS" sz="1100">
                <a:latin typeface="+mj-lt"/>
                <a:ea typeface="Calibri" panose="020F0502020204030204" pitchFamily="34" charset="0"/>
                <a:cs typeface="Calibri" panose="020F0502020204030204" pitchFamily="34" charset="0"/>
              </a:rPr>
              <a:t>.</a:t>
            </a:r>
            <a:endParaRPr lang="en-US" sz="1100">
              <a:latin typeface="+mj-lt"/>
              <a:ea typeface="Times New Roman" panose="02020603050405020304" pitchFamily="18" charset="0"/>
              <a:cs typeface="Calibri" panose="020F0502020204030204" pitchFamily="34" charset="0"/>
            </a:endParaRPr>
          </a:p>
          <a:p>
            <a:pPr marL="0" indent="0" algn="just">
              <a:buNone/>
            </a:pPr>
            <a:endParaRPr lang="en-US" sz="1100">
              <a:latin typeface="+mj-lt"/>
              <a:ea typeface="Times New Roman" panose="02020603050405020304" pitchFamily="18" charset="0"/>
              <a:cs typeface="Calibri" panose="020F0502020204030204" pitchFamily="34" charset="0"/>
            </a:endParaRP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15</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931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sr-Cyrl-RS" sz="2000"/>
              <a:t>ПОСЕБНИ  УСЛОВИ ЗА УТВРЂИВАЊЕ ПРАВА ЗА КОРИШЋЕЊЕ БЕСПОВРАТНИХ СРЕДСТАВА </a:t>
            </a:r>
            <a:r>
              <a:rPr lang="sr-Latn-RS" sz="2000"/>
              <a:t>-</a:t>
            </a:r>
            <a:r>
              <a:rPr lang="sr-Cyrl-RS" sz="2000"/>
              <a:t> ОСТАЛИ УСЕВИ </a:t>
            </a:r>
            <a:r>
              <a:rPr lang="sr-Latn-RS" sz="2000"/>
              <a:t>-</a:t>
            </a:r>
            <a:r>
              <a:rPr lang="sr-Cyrl-RS" sz="2000"/>
              <a:t> АГРЕГАТИ</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342900" lvl="0" indent="-342900">
              <a:buFont typeface="Wingdings" panose="05000000000000000000" pitchFamily="2" charset="2"/>
              <a:buChar char="Ø"/>
            </a:pPr>
            <a:r>
              <a:rPr lang="sr-Cyrl-RS" sz="1050">
                <a:latin typeface="+mj-lt"/>
                <a:ea typeface="Calibri" panose="020F0502020204030204" pitchFamily="34" charset="0"/>
                <a:cs typeface="Calibri" panose="020F0502020204030204" pitchFamily="34" charset="0"/>
              </a:rPr>
              <a:t>да је уписано у Централни регистар објеката;</a:t>
            </a:r>
            <a:endParaRPr lang="en-US" sz="1050">
              <a:latin typeface="+mj-lt"/>
              <a:ea typeface="Times New Roman" panose="02020603050405020304" pitchFamily="18" charset="0"/>
              <a:cs typeface="Calibri" panose="020F0502020204030204" pitchFamily="34" charset="0"/>
            </a:endParaRPr>
          </a:p>
          <a:p>
            <a:pPr marL="342900" lvl="0" indent="-342900">
              <a:buFont typeface="Wingdings" panose="05000000000000000000" pitchFamily="2" charset="2"/>
              <a:buChar char="Ø"/>
            </a:pPr>
            <a:r>
              <a:rPr lang="sr-Cyrl-RS" sz="1050">
                <a:latin typeface="+mj-lt"/>
                <a:ea typeface="Calibri" panose="020F0502020204030204" pitchFamily="34" charset="0"/>
                <a:cs typeface="Calibri" panose="020F0502020204030204" pitchFamily="34" charset="0"/>
              </a:rPr>
              <a:t>да је</a:t>
            </a:r>
            <a:r>
              <a:rPr lang="sr-Latn-RS" sz="1050">
                <a:latin typeface="+mj-lt"/>
                <a:ea typeface="Calibri" panose="020F0502020204030204" pitchFamily="34" charset="0"/>
                <a:cs typeface="Calibri" panose="020F0502020204030204" pitchFamily="34" charset="0"/>
              </a:rPr>
              <a:t> уписан</a:t>
            </a:r>
            <a:r>
              <a:rPr lang="sr-Cyrl-RS" sz="1050">
                <a:latin typeface="+mj-lt"/>
                <a:ea typeface="Calibri" panose="020F0502020204030204" pitchFamily="34" charset="0"/>
                <a:cs typeface="Calibri" panose="020F0502020204030204" pitchFamily="34" charset="0"/>
              </a:rPr>
              <a:t>о</a:t>
            </a:r>
            <a:r>
              <a:rPr lang="sr-Latn-RS" sz="1050">
                <a:latin typeface="+mj-lt"/>
                <a:ea typeface="Calibri" panose="020F0502020204030204" pitchFamily="34" charset="0"/>
                <a:cs typeface="Calibri" panose="020F0502020204030204" pitchFamily="34" charset="0"/>
              </a:rPr>
              <a:t> у одговарајући регистар корисника географских ознака у складу са прописима којима се уређује заштита географског порекла пољопривредних и прехрамбених производа за </a:t>
            </a:r>
            <a:r>
              <a:rPr lang="sr-Cyrl-RS" sz="1050">
                <a:latin typeface="+mj-lt"/>
                <a:ea typeface="Calibri" panose="020F0502020204030204" pitchFamily="34" charset="0"/>
                <a:cs typeface="Calibri" panose="020F0502020204030204" pitchFamily="34" charset="0"/>
              </a:rPr>
              <a:t>инвестиције</a:t>
            </a:r>
            <a:r>
              <a:rPr lang="sr-Latn-RS" sz="1050">
                <a:latin typeface="+mj-lt"/>
                <a:ea typeface="Calibri" panose="020F0502020204030204" pitchFamily="34" charset="0"/>
                <a:cs typeface="Calibri" panose="020F0502020204030204" pitchFamily="34" charset="0"/>
              </a:rPr>
              <a:t> у вези са куповином контролних етикета са назнакама производа са географском ознаком</a:t>
            </a:r>
            <a:r>
              <a:rPr lang="sr-Cyrl-RS" sz="1050">
                <a:latin typeface="+mj-lt"/>
                <a:ea typeface="Calibri" panose="020F0502020204030204" pitchFamily="34" charset="0"/>
                <a:cs typeface="Calibri" panose="020F0502020204030204" pitchFamily="34" charset="0"/>
              </a:rPr>
              <a:t>.</a:t>
            </a:r>
            <a:endParaRPr lang="sr-Latn-RS" sz="1050">
              <a:latin typeface="+mj-lt"/>
              <a:ea typeface="Calibri" panose="020F0502020204030204" pitchFamily="34" charset="0"/>
              <a:cs typeface="Calibri" panose="020F0502020204030204" pitchFamily="34" charset="0"/>
            </a:endParaRPr>
          </a:p>
          <a:p>
            <a:pPr marL="0" lvl="0" indent="0">
              <a:buNone/>
            </a:pPr>
            <a:endParaRPr lang="en-US" sz="1100">
              <a:latin typeface="Calibri" panose="020F0502020204030204" pitchFamily="34" charset="0"/>
              <a:ea typeface="Times New Roman" panose="02020603050405020304" pitchFamily="18" charset="0"/>
              <a:cs typeface="Calibri" panose="020F0502020204030204" pitchFamily="34" charset="0"/>
            </a:endParaRPr>
          </a:p>
          <a:p>
            <a:r>
              <a:rPr lang="sr-Cyrl-RS" sz="1100" b="1" u="sng">
                <a:latin typeface="+mj-lt"/>
                <a:ea typeface="Calibri" panose="020F0502020204030204" pitchFamily="34" charset="0"/>
                <a:cs typeface="Calibri" panose="020F0502020204030204" pitchFamily="34" charset="0"/>
              </a:rPr>
              <a:t>Инвестиције за прераду житарица</a:t>
            </a:r>
            <a:r>
              <a:rPr lang="sr-Cyrl-RS" sz="1100" b="1">
                <a:latin typeface="+mj-lt"/>
                <a:ea typeface="Calibri" panose="020F0502020204030204" pitchFamily="34" charset="0"/>
                <a:cs typeface="Calibri" panose="020F0502020204030204" pitchFamily="34" charset="0"/>
              </a:rPr>
              <a:t>: </a:t>
            </a:r>
            <a:endParaRPr lang="en-US" sz="1100">
              <a:latin typeface="+mj-lt"/>
              <a:ea typeface="Times New Roman" panose="02020603050405020304" pitchFamily="18" charset="0"/>
              <a:cs typeface="Calibri" panose="020F0502020204030204" pitchFamily="34" charset="0"/>
            </a:endParaRPr>
          </a:p>
          <a:p>
            <a:pPr marL="742950" lvl="1" indent="-285750">
              <a:buFont typeface="+mj-lt"/>
              <a:buAutoNum type="arabicParenR"/>
            </a:pPr>
            <a:r>
              <a:rPr lang="sr-Cyrl-RS" sz="1050">
                <a:latin typeface="+mj-lt"/>
                <a:ea typeface="Calibri" panose="020F0502020204030204" pitchFamily="34" charset="0"/>
                <a:cs typeface="Calibri" panose="020F0502020204030204" pitchFamily="34" charset="0"/>
              </a:rPr>
              <a:t>изградња објеката за пријем, чишћење, сушење, складиштење, прераду и паковање житарица са припадајућом унутрашњом и спољном инфраструктуром,</a:t>
            </a:r>
            <a:endParaRPr lang="en-US" sz="1050">
              <a:latin typeface="+mj-lt"/>
              <a:ea typeface="Times New Roman" panose="02020603050405020304" pitchFamily="18" charset="0"/>
              <a:cs typeface="Calibri" panose="020F0502020204030204" pitchFamily="34" charset="0"/>
            </a:endParaRPr>
          </a:p>
          <a:p>
            <a:pPr marL="742950" lvl="1" indent="-285750">
              <a:buFont typeface="+mj-lt"/>
              <a:buAutoNum type="arabicParenR"/>
            </a:pPr>
            <a:r>
              <a:rPr lang="sr-Cyrl-RS" sz="1050">
                <a:latin typeface="+mj-lt"/>
                <a:ea typeface="Calibri" panose="020F0502020204030204" pitchFamily="34" charset="0"/>
                <a:cs typeface="Calibri" panose="020F0502020204030204" pitchFamily="34" charset="0"/>
              </a:rPr>
              <a:t>набавка нових машина и опреме за прераду житарица,</a:t>
            </a:r>
            <a:endParaRPr lang="en-US" sz="1050">
              <a:latin typeface="+mj-lt"/>
              <a:ea typeface="Times New Roman" panose="02020603050405020304" pitchFamily="18" charset="0"/>
              <a:cs typeface="Calibri" panose="020F0502020204030204" pitchFamily="34" charset="0"/>
            </a:endParaRPr>
          </a:p>
          <a:p>
            <a:pPr marL="742950" lvl="1" indent="-285750">
              <a:buFont typeface="+mj-lt"/>
              <a:buAutoNum type="arabicParenR"/>
            </a:pPr>
            <a:r>
              <a:rPr lang="sr-Cyrl-RS" sz="1050">
                <a:latin typeface="+mj-lt"/>
                <a:ea typeface="Calibri" panose="020F0502020204030204" pitchFamily="34" charset="0"/>
                <a:cs typeface="Calibri" panose="020F0502020204030204" pitchFamily="34" charset="0"/>
              </a:rPr>
              <a:t>набавка нове опреме и уређаја за паковање и складиштење житарица, као и производа насталих њиховом прерадом,</a:t>
            </a:r>
            <a:endParaRPr lang="en-US" sz="1050">
              <a:latin typeface="+mj-lt"/>
              <a:ea typeface="Times New Roman" panose="02020603050405020304" pitchFamily="18" charset="0"/>
              <a:cs typeface="Calibri" panose="020F0502020204030204" pitchFamily="34" charset="0"/>
            </a:endParaRPr>
          </a:p>
          <a:p>
            <a:pPr marL="742950" lvl="1" indent="-285750">
              <a:buFont typeface="+mj-lt"/>
              <a:buAutoNum type="arabicParenR"/>
            </a:pPr>
            <a:r>
              <a:rPr lang="sr-Cyrl-RS" sz="1050">
                <a:latin typeface="+mj-lt"/>
                <a:ea typeface="Calibri" panose="020F0502020204030204" pitchFamily="34" charset="0"/>
                <a:cs typeface="Calibri" panose="020F0502020204030204" pitchFamily="34" charset="0"/>
              </a:rPr>
              <a:t>набавка нове опреме за чишћење, прање и дезинфекцију (стерилизацију) објеката, опреме, алата, уређаја и машина, укључујући опрему за свлачионице и санитарне уређаје,</a:t>
            </a:r>
            <a:endParaRPr lang="en-US" sz="1050">
              <a:latin typeface="+mj-lt"/>
              <a:ea typeface="Times New Roman" panose="02020603050405020304" pitchFamily="18" charset="0"/>
              <a:cs typeface="Calibri" panose="020F0502020204030204" pitchFamily="34" charset="0"/>
            </a:endParaRPr>
          </a:p>
          <a:p>
            <a:pPr marL="742950" lvl="1" indent="-285750">
              <a:buFont typeface="+mj-lt"/>
              <a:buAutoNum type="arabicParenR"/>
            </a:pPr>
            <a:r>
              <a:rPr lang="sr-Cyrl-RS" sz="1050">
                <a:latin typeface="+mj-lt"/>
                <a:ea typeface="Calibri" panose="020F0502020204030204" pitchFamily="34" charset="0"/>
                <a:cs typeface="Calibri" panose="020F0502020204030204" pitchFamily="34" charset="0"/>
              </a:rPr>
              <a:t>набавка нове опреме за дезинфекцију радника,</a:t>
            </a:r>
            <a:endParaRPr lang="en-US" sz="1050">
              <a:latin typeface="+mj-lt"/>
              <a:ea typeface="Times New Roman" panose="02020603050405020304" pitchFamily="18" charset="0"/>
              <a:cs typeface="Calibri" panose="020F0502020204030204" pitchFamily="34" charset="0"/>
            </a:endParaRPr>
          </a:p>
          <a:p>
            <a:pPr marL="742950" lvl="1" indent="-285750">
              <a:buFont typeface="+mj-lt"/>
              <a:buAutoNum type="arabicParenR"/>
            </a:pPr>
            <a:r>
              <a:rPr lang="sr-Cyrl-RS" sz="1050">
                <a:latin typeface="+mj-lt"/>
                <a:ea typeface="Calibri" panose="020F0502020204030204" pitchFamily="34" charset="0"/>
                <a:cs typeface="Calibri" panose="020F0502020204030204" pitchFamily="34" charset="0"/>
              </a:rPr>
              <a:t>набавка нове лабораторијске опреме (без стакленог посуђа) за унутрашњу употребу, као део погона за прераду,</a:t>
            </a:r>
            <a:endParaRPr lang="en-US" sz="1050">
              <a:latin typeface="+mj-lt"/>
              <a:ea typeface="Times New Roman" panose="02020603050405020304" pitchFamily="18" charset="0"/>
              <a:cs typeface="Calibri" panose="020F0502020204030204" pitchFamily="34" charset="0"/>
            </a:endParaRPr>
          </a:p>
          <a:p>
            <a:pPr marL="742950" lvl="1" indent="-285750">
              <a:buFont typeface="+mj-lt"/>
              <a:buAutoNum type="arabicParenR"/>
            </a:pPr>
            <a:r>
              <a:rPr lang="sr-Cyrl-RS" sz="1050">
                <a:latin typeface="+mj-lt"/>
                <a:ea typeface="Calibri" panose="020F0502020204030204" pitchFamily="34" charset="0"/>
                <a:cs typeface="Calibri" panose="020F0502020204030204" pitchFamily="34" charset="0"/>
              </a:rPr>
              <a:t>набавка етикета са ознакама производа са географском ознаком;</a:t>
            </a:r>
            <a:endParaRPr lang="en-US" sz="1050">
              <a:latin typeface="+mj-lt"/>
              <a:ea typeface="Times New Roman" panose="02020603050405020304" pitchFamily="18" charset="0"/>
              <a:cs typeface="Calibri" panose="020F0502020204030204" pitchFamily="34" charset="0"/>
            </a:endParaRP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16</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705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195759"/>
            <a:ext cx="8203692" cy="843754"/>
          </a:xfrm>
        </p:spPr>
        <p:txBody>
          <a:bodyPr>
            <a:normAutofit/>
          </a:bodyPr>
          <a:lstStyle/>
          <a:p>
            <a:r>
              <a:rPr lang="ru-RU" sz="2000"/>
              <a:t>ПОСЕБНИ  УСЛОВИ ЗА УТВРЂИВАЊЕ ПРАВА ЗА КОРИШЋЕЊЕ БЕСПОВРАТНИХ СРЕДСТАВА – ОСТАЛИ УСЕВИ – АГРЕГАТИ</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r>
              <a:rPr lang="sr-Cyrl-RS" sz="1400" b="1" u="sng">
                <a:ea typeface="Calibri" panose="020F0502020204030204" pitchFamily="34" charset="0"/>
              </a:rPr>
              <a:t>Инвестиције за прераду уљаних култура:</a:t>
            </a:r>
            <a:r>
              <a:rPr lang="sr-Cyrl-RS" sz="1400">
                <a:ea typeface="Calibri" panose="020F0502020204030204" pitchFamily="34" charset="0"/>
              </a:rPr>
              <a:t> </a:t>
            </a:r>
            <a:endParaRPr lang="en-US" sz="14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изградња објеката за пријем, чишћење, сушење, складиштење, прераду и паковање уљаних култура са припадајућом унутрашњом и спољном инфраструктуром,</a:t>
            </a:r>
            <a:endParaRPr lang="en-US" sz="12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набавка нове опреме и уређаја за хладно пресовање уљарица,</a:t>
            </a:r>
            <a:endParaRPr lang="en-US" sz="12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набавка нове опреме и уређаја за физичку прераду уљарица,</a:t>
            </a:r>
            <a:endParaRPr lang="en-US" sz="12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набавка нове опреме за пуњење и паковање уља,</a:t>
            </a:r>
            <a:endParaRPr lang="en-US" sz="12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набавка нове опреме за чишћење, прање и дезинфекцију (стерилизацију) објеката, опреме, алата, уређаја и машина, укључујући опрему за свлачионице и санитарне уређаје,</a:t>
            </a:r>
            <a:endParaRPr lang="en-US" sz="12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набавка нове опреме за дезинфекцију радника,</a:t>
            </a:r>
            <a:endParaRPr lang="en-US" sz="12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набавка нове лабораторијске опреме (без стакленог посуђа) за унутрашњу употребу, као део погона за прераду,</a:t>
            </a:r>
            <a:endParaRPr lang="en-US" sz="12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набавка етикета са ознакама производа са географском ознаком;</a:t>
            </a:r>
            <a:endParaRPr lang="en-US" sz="1200">
              <a:ea typeface="Times New Roman" panose="02020603050405020304" pitchFamily="18" charset="0"/>
              <a:cs typeface="Calibri" panose="020F0502020204030204" pitchFamily="34" charset="0"/>
            </a:endParaRPr>
          </a:p>
          <a:p>
            <a:pPr marL="0" indent="0">
              <a:buNone/>
            </a:pPr>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17</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277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90417"/>
            <a:ext cx="8203692" cy="843754"/>
          </a:xfrm>
        </p:spPr>
        <p:txBody>
          <a:bodyPr>
            <a:normAutofit/>
          </a:bodyPr>
          <a:lstStyle/>
          <a:p>
            <a:r>
              <a:rPr lang="sr-Cyrl-RS" sz="2000"/>
              <a:t>ПОСЕБНИ  УСЛОВИ ЗА УТВРЂИВАЊЕ ПРАВА ЗА КОРИШЋЕЊЕ БЕСПОВРАТНИХ СРЕДСТАВА – ОСТАЛИ УСЕВИ – АГРЕГАТИ</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69370" y="772290"/>
            <a:ext cx="8203693" cy="3858916"/>
          </a:xfrm>
        </p:spPr>
        <p:txBody>
          <a:bodyPr/>
          <a:lstStyle/>
          <a:p>
            <a:endParaRPr lang="sr-Cyrl-RS" sz="700" b="1">
              <a:latin typeface="+mj-lt"/>
            </a:endParaRPr>
          </a:p>
          <a:p>
            <a:pPr marL="742950" lvl="1" indent="-285750">
              <a:buFont typeface="+mj-lt"/>
              <a:buAutoNum type="arabicParenR"/>
            </a:pPr>
            <a:r>
              <a:rPr lang="en-US" sz="1100">
                <a:latin typeface="+mj-lt"/>
                <a:ea typeface="Calibri" panose="020F0502020204030204" pitchFamily="34" charset="0"/>
                <a:cs typeface="Calibri Light" panose="020F0302020204030204" pitchFamily="34" charset="0"/>
              </a:rPr>
              <a:t>изградња објеката за прераду, паковање и складиштење гајених зачинских, лековитих и ароматичних биљака са припадајућом унутрашњом и спољном инфраструктуром</a:t>
            </a:r>
            <a:r>
              <a:rPr lang="sr-Cyrl-RS" sz="1100">
                <a:latin typeface="+mj-lt"/>
                <a:ea typeface="Calibri" panose="020F0502020204030204" pitchFamily="34" charset="0"/>
                <a:cs typeface="Calibri Light" panose="020F0302020204030204" pitchFamily="34" charset="0"/>
              </a:rPr>
              <a:t>,</a:t>
            </a:r>
            <a:endParaRPr lang="en-US" sz="1100">
              <a:latin typeface="+mj-lt"/>
              <a:ea typeface="Times New Roman" panose="02020603050405020304" pitchFamily="18" charset="0"/>
              <a:cs typeface="Calibri Light" panose="020F0302020204030204" pitchFamily="34" charset="0"/>
            </a:endParaRPr>
          </a:p>
          <a:p>
            <a:pPr marL="742950" lvl="1" indent="-285750">
              <a:buFont typeface="+mj-lt"/>
              <a:buAutoNum type="arabicParenR"/>
            </a:pPr>
            <a:r>
              <a:rPr lang="sr-Cyrl-RS" sz="1100">
                <a:latin typeface="+mj-lt"/>
                <a:ea typeface="Calibri" panose="020F0502020204030204" pitchFamily="34" charset="0"/>
                <a:cs typeface="Calibri Light" panose="020F0302020204030204" pitchFamily="34" charset="0"/>
              </a:rPr>
              <a:t>набавка нове</a:t>
            </a:r>
            <a:r>
              <a:rPr lang="en-US" sz="1100">
                <a:latin typeface="+mj-lt"/>
                <a:ea typeface="Calibri" panose="020F0502020204030204" pitchFamily="34" charset="0"/>
                <a:cs typeface="Calibri Light" panose="020F0302020204030204" pitchFamily="34" charset="0"/>
              </a:rPr>
              <a:t> опреме и уређаја за сушење гајених зачина, лековитог и ароматичног биља, као и њихових производа</a:t>
            </a:r>
            <a:r>
              <a:rPr lang="sr-Cyrl-RS" sz="1100">
                <a:latin typeface="+mj-lt"/>
                <a:ea typeface="Calibri" panose="020F0502020204030204" pitchFamily="34" charset="0"/>
                <a:cs typeface="Calibri Light" panose="020F0302020204030204" pitchFamily="34" charset="0"/>
              </a:rPr>
              <a:t>,</a:t>
            </a:r>
            <a:endParaRPr lang="en-US" sz="1100">
              <a:latin typeface="+mj-lt"/>
              <a:ea typeface="Times New Roman" panose="02020603050405020304" pitchFamily="18" charset="0"/>
              <a:cs typeface="Calibri Light" panose="020F0302020204030204" pitchFamily="34" charset="0"/>
            </a:endParaRPr>
          </a:p>
          <a:p>
            <a:pPr marL="742950" lvl="1" indent="-285750">
              <a:buFont typeface="+mj-lt"/>
              <a:buAutoNum type="arabicParenR"/>
            </a:pPr>
            <a:r>
              <a:rPr lang="sr-Cyrl-RS" sz="1100">
                <a:latin typeface="+mj-lt"/>
                <a:ea typeface="Calibri" panose="020F0502020204030204" pitchFamily="34" charset="0"/>
                <a:cs typeface="Calibri Light" panose="020F0302020204030204" pitchFamily="34" charset="0"/>
              </a:rPr>
              <a:t>набавка нове</a:t>
            </a:r>
            <a:r>
              <a:rPr lang="en-US" sz="1100">
                <a:latin typeface="+mj-lt"/>
                <a:ea typeface="Calibri" panose="020F0502020204030204" pitchFamily="34" charset="0"/>
                <a:cs typeface="Calibri Light" panose="020F0302020204030204" pitchFamily="34" charset="0"/>
              </a:rPr>
              <a:t> опреме и уређаја за прераду гајених зачина, лековитог и ароматичног биља, као и њихових производа</a:t>
            </a:r>
            <a:r>
              <a:rPr lang="sr-Cyrl-RS" sz="1100">
                <a:latin typeface="+mj-lt"/>
                <a:ea typeface="Calibri" panose="020F0502020204030204" pitchFamily="34" charset="0"/>
                <a:cs typeface="Calibri Light" panose="020F0302020204030204" pitchFamily="34" charset="0"/>
              </a:rPr>
              <a:t>,</a:t>
            </a:r>
            <a:endParaRPr lang="en-US" sz="1100">
              <a:latin typeface="+mj-lt"/>
              <a:ea typeface="Times New Roman" panose="02020603050405020304" pitchFamily="18" charset="0"/>
              <a:cs typeface="Calibri Light" panose="020F0302020204030204" pitchFamily="34" charset="0"/>
            </a:endParaRPr>
          </a:p>
          <a:p>
            <a:pPr marL="742950" lvl="1" indent="-285750">
              <a:buFont typeface="+mj-lt"/>
              <a:buAutoNum type="arabicParenR"/>
            </a:pPr>
            <a:r>
              <a:rPr lang="sr-Cyrl-RS" sz="1100">
                <a:latin typeface="+mj-lt"/>
                <a:ea typeface="Calibri" panose="020F0502020204030204" pitchFamily="34" charset="0"/>
                <a:cs typeface="Calibri Light" panose="020F0302020204030204" pitchFamily="34" charset="0"/>
              </a:rPr>
              <a:t>набавка нове</a:t>
            </a:r>
            <a:r>
              <a:rPr lang="en-US" sz="1100">
                <a:latin typeface="+mj-lt"/>
                <a:ea typeface="Calibri" panose="020F0502020204030204" pitchFamily="34" charset="0"/>
                <a:cs typeface="Calibri Light" panose="020F0302020204030204" pitchFamily="34" charset="0"/>
              </a:rPr>
              <a:t> опреме и уређаја за дестилацију гајених зачина, лековитог и ароматичног биља, као и њихових производа</a:t>
            </a:r>
            <a:r>
              <a:rPr lang="sr-Cyrl-RS" sz="1100">
                <a:latin typeface="+mj-lt"/>
                <a:ea typeface="Calibri" panose="020F0502020204030204" pitchFamily="34" charset="0"/>
                <a:cs typeface="Calibri Light" panose="020F0302020204030204" pitchFamily="34" charset="0"/>
              </a:rPr>
              <a:t>,</a:t>
            </a:r>
            <a:endParaRPr lang="en-US" sz="1100">
              <a:latin typeface="+mj-lt"/>
              <a:ea typeface="Times New Roman" panose="02020603050405020304" pitchFamily="18" charset="0"/>
              <a:cs typeface="Calibri Light" panose="020F0302020204030204" pitchFamily="34" charset="0"/>
            </a:endParaRPr>
          </a:p>
          <a:p>
            <a:pPr marL="742950" lvl="1" indent="-285750">
              <a:buFont typeface="+mj-lt"/>
              <a:buAutoNum type="arabicParenR"/>
            </a:pPr>
            <a:r>
              <a:rPr lang="sr-Cyrl-RS" sz="1100">
                <a:latin typeface="+mj-lt"/>
                <a:ea typeface="Calibri" panose="020F0502020204030204" pitchFamily="34" charset="0"/>
                <a:cs typeface="Calibri Light" panose="020F0302020204030204" pitchFamily="34" charset="0"/>
              </a:rPr>
              <a:t>набавка нове</a:t>
            </a:r>
            <a:r>
              <a:rPr lang="en-US" sz="1100">
                <a:latin typeface="+mj-lt"/>
                <a:ea typeface="Calibri" panose="020F0502020204030204" pitchFamily="34" charset="0"/>
                <a:cs typeface="Calibri Light" panose="020F0302020204030204" pitchFamily="34" charset="0"/>
              </a:rPr>
              <a:t> опреме и уређаја за </a:t>
            </a:r>
            <a:r>
              <a:rPr lang="sr-Cyrl-RS" sz="1100">
                <a:latin typeface="+mj-lt"/>
                <a:ea typeface="Calibri" panose="020F0502020204030204" pitchFamily="34" charset="0"/>
                <a:cs typeface="Calibri Light" panose="020F0302020204030204" pitchFamily="34" charset="0"/>
              </a:rPr>
              <a:t>екстракцију уља из</a:t>
            </a:r>
            <a:r>
              <a:rPr lang="en-US" sz="1100">
                <a:latin typeface="+mj-lt"/>
                <a:ea typeface="Calibri" panose="020F0502020204030204" pitchFamily="34" charset="0"/>
                <a:cs typeface="Calibri Light" panose="020F0302020204030204" pitchFamily="34" charset="0"/>
              </a:rPr>
              <a:t> гајених зачина, лековитог и ароматичног биља, као и њихових производа</a:t>
            </a:r>
            <a:r>
              <a:rPr lang="sr-Cyrl-RS" sz="1100">
                <a:latin typeface="+mj-lt"/>
                <a:ea typeface="Calibri" panose="020F0502020204030204" pitchFamily="34" charset="0"/>
                <a:cs typeface="Calibri Light" panose="020F0302020204030204" pitchFamily="34" charset="0"/>
              </a:rPr>
              <a:t>,</a:t>
            </a:r>
            <a:endParaRPr lang="en-US" sz="1100">
              <a:latin typeface="+mj-lt"/>
              <a:ea typeface="Times New Roman" panose="02020603050405020304" pitchFamily="18" charset="0"/>
              <a:cs typeface="Calibri Light" panose="020F0302020204030204" pitchFamily="34" charset="0"/>
            </a:endParaRPr>
          </a:p>
          <a:p>
            <a:pPr marL="742950" lvl="1" indent="-285750">
              <a:buFont typeface="+mj-lt"/>
              <a:buAutoNum type="arabicParenR"/>
            </a:pPr>
            <a:r>
              <a:rPr lang="sr-Cyrl-RS" sz="1100">
                <a:latin typeface="+mj-lt"/>
                <a:ea typeface="Calibri" panose="020F0502020204030204" pitchFamily="34" charset="0"/>
                <a:cs typeface="Calibri Light" panose="020F0302020204030204" pitchFamily="34" charset="0"/>
              </a:rPr>
              <a:t>набавка нове</a:t>
            </a:r>
            <a:r>
              <a:rPr lang="en-US" sz="1100">
                <a:latin typeface="+mj-lt"/>
                <a:ea typeface="Calibri" panose="020F0502020204030204" pitchFamily="34" charset="0"/>
                <a:cs typeface="Calibri Light" panose="020F0302020204030204" pitchFamily="34" charset="0"/>
              </a:rPr>
              <a:t> опреме и уређаја за паковање и складиштење гајених зачин</a:t>
            </a:r>
            <a:r>
              <a:rPr lang="sr-Cyrl-RS" sz="1100">
                <a:latin typeface="+mj-lt"/>
                <a:ea typeface="Calibri" panose="020F0502020204030204" pitchFamily="34" charset="0"/>
                <a:cs typeface="Calibri Light" panose="020F0302020204030204" pitchFamily="34" charset="0"/>
              </a:rPr>
              <a:t>ског</a:t>
            </a:r>
            <a:r>
              <a:rPr lang="en-US" sz="1100">
                <a:latin typeface="+mj-lt"/>
                <a:ea typeface="Calibri" panose="020F0502020204030204" pitchFamily="34" charset="0"/>
                <a:cs typeface="Calibri Light" panose="020F0302020204030204" pitchFamily="34" charset="0"/>
              </a:rPr>
              <a:t>, лековитог и ароматичног биља, као и њихових производа</a:t>
            </a:r>
            <a:r>
              <a:rPr lang="sr-Cyrl-RS" sz="1100">
                <a:latin typeface="+mj-lt"/>
                <a:ea typeface="Calibri" panose="020F0502020204030204" pitchFamily="34" charset="0"/>
                <a:cs typeface="Calibri Light" panose="020F0302020204030204" pitchFamily="34" charset="0"/>
              </a:rPr>
              <a:t>,</a:t>
            </a:r>
            <a:endParaRPr lang="en-US" sz="1100">
              <a:latin typeface="+mj-lt"/>
              <a:ea typeface="Times New Roman" panose="02020603050405020304" pitchFamily="18" charset="0"/>
              <a:cs typeface="Calibri Light" panose="020F0302020204030204" pitchFamily="34" charset="0"/>
            </a:endParaRPr>
          </a:p>
          <a:p>
            <a:pPr marL="742950" lvl="1" indent="-285750">
              <a:buFont typeface="+mj-lt"/>
              <a:buAutoNum type="arabicParenR"/>
            </a:pPr>
            <a:r>
              <a:rPr lang="sr-Cyrl-RS" sz="1100">
                <a:latin typeface="+mj-lt"/>
                <a:ea typeface="Calibri" panose="020F0502020204030204" pitchFamily="34" charset="0"/>
                <a:cs typeface="Calibri Light" panose="020F0302020204030204" pitchFamily="34" charset="0"/>
              </a:rPr>
              <a:t>набавка нове</a:t>
            </a:r>
            <a:r>
              <a:rPr lang="en-US" sz="1100">
                <a:latin typeface="+mj-lt"/>
                <a:ea typeface="Calibri" panose="020F0502020204030204" pitchFamily="34" charset="0"/>
                <a:cs typeface="Calibri Light" panose="020F0302020204030204" pitchFamily="34" charset="0"/>
              </a:rPr>
              <a:t> опреме за чишћење, прање и дезинфекцију (стерилизацију) објеката, опреме, алата, уређаја и машина, укључујући опрему за свлачионице и санитарне уређаје</a:t>
            </a:r>
            <a:r>
              <a:rPr lang="sr-Cyrl-RS" sz="1100">
                <a:latin typeface="+mj-lt"/>
                <a:ea typeface="Calibri" panose="020F0502020204030204" pitchFamily="34" charset="0"/>
                <a:cs typeface="Calibri Light" panose="020F0302020204030204" pitchFamily="34" charset="0"/>
              </a:rPr>
              <a:t>,</a:t>
            </a:r>
            <a:endParaRPr lang="en-US" sz="1100">
              <a:latin typeface="+mj-lt"/>
              <a:ea typeface="Times New Roman" panose="02020603050405020304" pitchFamily="18" charset="0"/>
              <a:cs typeface="Calibri Light" panose="020F0302020204030204" pitchFamily="34" charset="0"/>
            </a:endParaRPr>
          </a:p>
          <a:p>
            <a:pPr marL="742950" lvl="1" indent="-285750">
              <a:buFont typeface="+mj-lt"/>
              <a:buAutoNum type="arabicParenR"/>
            </a:pPr>
            <a:r>
              <a:rPr lang="sr-Cyrl-RS" sz="1100">
                <a:latin typeface="+mj-lt"/>
                <a:ea typeface="Calibri" panose="020F0502020204030204" pitchFamily="34" charset="0"/>
                <a:cs typeface="Calibri Light" panose="020F0302020204030204" pitchFamily="34" charset="0"/>
              </a:rPr>
              <a:t>набавка нове</a:t>
            </a:r>
            <a:r>
              <a:rPr lang="en-US" sz="1100">
                <a:latin typeface="+mj-lt"/>
                <a:ea typeface="Calibri" panose="020F0502020204030204" pitchFamily="34" charset="0"/>
                <a:cs typeface="Calibri Light" panose="020F0302020204030204" pitchFamily="34" charset="0"/>
              </a:rPr>
              <a:t> опреме за дезинфекцију радника</a:t>
            </a:r>
            <a:r>
              <a:rPr lang="sr-Cyrl-RS" sz="1100">
                <a:latin typeface="+mj-lt"/>
                <a:ea typeface="Calibri" panose="020F0502020204030204" pitchFamily="34" charset="0"/>
                <a:cs typeface="Calibri Light" panose="020F0302020204030204" pitchFamily="34" charset="0"/>
              </a:rPr>
              <a:t>,</a:t>
            </a:r>
            <a:endParaRPr lang="en-US" sz="1100">
              <a:latin typeface="+mj-lt"/>
              <a:ea typeface="Times New Roman" panose="02020603050405020304" pitchFamily="18" charset="0"/>
              <a:cs typeface="Calibri Light" panose="020F0302020204030204" pitchFamily="34" charset="0"/>
            </a:endParaRPr>
          </a:p>
          <a:p>
            <a:pPr marL="742950" lvl="1" indent="-285750">
              <a:buFont typeface="+mj-lt"/>
              <a:buAutoNum type="arabicParenR"/>
            </a:pPr>
            <a:r>
              <a:rPr lang="sr-Cyrl-RS" sz="1100">
                <a:latin typeface="+mj-lt"/>
                <a:ea typeface="Calibri" panose="020F0502020204030204" pitchFamily="34" charset="0"/>
                <a:cs typeface="Calibri Light" panose="020F0302020204030204" pitchFamily="34" charset="0"/>
              </a:rPr>
              <a:t>набавка нове</a:t>
            </a:r>
            <a:r>
              <a:rPr lang="en-US" sz="1100">
                <a:latin typeface="+mj-lt"/>
                <a:ea typeface="Calibri" panose="020F0502020204030204" pitchFamily="34" charset="0"/>
                <a:cs typeface="Calibri Light" panose="020F0302020204030204" pitchFamily="34" charset="0"/>
              </a:rPr>
              <a:t> лабораторијске опреме (без стакленог посуђа) за унутрашњу употребу, као део погона за прераду</a:t>
            </a:r>
            <a:r>
              <a:rPr lang="sr-Cyrl-RS" sz="1100">
                <a:latin typeface="+mj-lt"/>
                <a:ea typeface="Calibri" panose="020F0502020204030204" pitchFamily="34" charset="0"/>
                <a:cs typeface="Calibri Light" panose="020F0302020204030204" pitchFamily="34" charset="0"/>
              </a:rPr>
              <a:t>,</a:t>
            </a:r>
            <a:endParaRPr lang="en-US" sz="1100">
              <a:latin typeface="+mj-lt"/>
              <a:ea typeface="Times New Roman" panose="02020603050405020304" pitchFamily="18" charset="0"/>
              <a:cs typeface="Calibri Light" panose="020F0302020204030204" pitchFamily="34" charset="0"/>
            </a:endParaRPr>
          </a:p>
          <a:p>
            <a:pPr marL="742950" lvl="1" indent="-285750">
              <a:buFont typeface="+mj-lt"/>
              <a:buAutoNum type="arabicParenR"/>
            </a:pPr>
            <a:r>
              <a:rPr lang="sr-Cyrl-RS" sz="1100">
                <a:latin typeface="+mj-lt"/>
                <a:ea typeface="Calibri" panose="020F0502020204030204" pitchFamily="34" charset="0"/>
                <a:cs typeface="Calibri Light" panose="020F0302020204030204" pitchFamily="34" charset="0"/>
              </a:rPr>
              <a:t>набавка етикета са ознакама производа са географском ознаком.</a:t>
            </a:r>
            <a:endParaRPr lang="en-US" sz="1100">
              <a:latin typeface="+mj-lt"/>
              <a:ea typeface="Times New Roman" panose="02020603050405020304" pitchFamily="18" charset="0"/>
              <a:cs typeface="Calibri Light" panose="020F0302020204030204" pitchFamily="34" charset="0"/>
            </a:endParaRPr>
          </a:p>
          <a:p>
            <a:endParaRPr lang="sr-Latn-RS" sz="700">
              <a:latin typeface="+mj-lt"/>
            </a:endParaRPr>
          </a:p>
          <a:p>
            <a:endParaRPr lang="sr-Latn-RS" sz="7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18</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089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sr-Cyrl-RS" sz="2000"/>
              <a:t>ПОСЕБНИ  УСЛОВИ ЗА УТВРЂИВАЊЕ ПРАВА ЗА КОРИШЋЕЊЕ БЕСПОВРАТНИХ СРЕДСТАВА – СЕКТОР МЛЕКА  – АГРЕГАТИ</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algn="just"/>
            <a:r>
              <a:rPr lang="sr-Cyrl-RS" sz="1200" b="1">
                <a:ea typeface="Calibri" panose="020F0502020204030204" pitchFamily="34" charset="0"/>
                <a:cs typeface="Calibri Light" panose="020F0302020204030204" pitchFamily="34" charset="0"/>
              </a:rPr>
              <a:t>Услови за одобравање</a:t>
            </a:r>
            <a:r>
              <a:rPr lang="sr-Cyrl-RS" sz="1200" b="1">
                <a:ea typeface="Times New Roman" panose="02020603050405020304" pitchFamily="18" charset="0"/>
                <a:cs typeface="Calibri Light" panose="020F0302020204030204" pitchFamily="34" charset="0"/>
              </a:rPr>
              <a:t> </a:t>
            </a:r>
            <a:endParaRPr lang="en-US" sz="1200">
              <a:ea typeface="Times New Roman" panose="02020603050405020304" pitchFamily="18" charset="0"/>
              <a:cs typeface="Calibri Light" panose="020F0302020204030204" pitchFamily="34" charset="0"/>
            </a:endParaRPr>
          </a:p>
          <a:p>
            <a:pPr marL="342900" lvl="0" indent="-342900">
              <a:buFont typeface="+mj-lt"/>
              <a:buAutoNum type="arabicParenR"/>
            </a:pPr>
            <a:r>
              <a:rPr lang="sr-Cyrl-RS" sz="1100">
                <a:ea typeface="Calibri" panose="020F0502020204030204" pitchFamily="34" charset="0"/>
                <a:cs typeface="Calibri Light" panose="020F0302020204030204" pitchFamily="34" charset="0"/>
              </a:rPr>
              <a:t>Да имају Р</a:t>
            </a:r>
            <a:r>
              <a:rPr lang="en-US" sz="1100">
                <a:ea typeface="Calibri" panose="020F0502020204030204" pitchFamily="34" charset="0"/>
                <a:cs typeface="Calibri Light" panose="020F0302020204030204" pitchFamily="34" charset="0"/>
              </a:rPr>
              <a:t>ешење о испуњености ветеринарско-санитарних услова, односно општих и посебних услова хигијене хране, издато од стране министарства надлежног за послове ветеринарства, којим се одобрава обављање одговарајуће делатности и додељује ветеринарски контролни број;</a:t>
            </a:r>
            <a:endParaRPr lang="en-US" sz="1100">
              <a:ea typeface="Times New Roman" panose="02020603050405020304" pitchFamily="18" charset="0"/>
              <a:cs typeface="Calibri Light" panose="020F0302020204030204" pitchFamily="34" charset="0"/>
            </a:endParaRPr>
          </a:p>
          <a:p>
            <a:pPr marL="342900" lvl="0" indent="-342900">
              <a:buFont typeface="+mj-lt"/>
              <a:buAutoNum type="arabicParenR"/>
            </a:pPr>
            <a:r>
              <a:rPr lang="en-US" sz="1100">
                <a:ea typeface="Calibri" panose="020F0502020204030204" pitchFamily="34" charset="0"/>
                <a:cs typeface="Calibri Light" panose="020F0302020204030204" pitchFamily="34" charset="0"/>
              </a:rPr>
              <a:t>утврђен капацитет за прераду млека мањи од 3</a:t>
            </a:r>
            <a:r>
              <a:rPr lang="sr-Cyrl-RS" sz="1100">
                <a:ea typeface="Calibri" panose="020F0502020204030204" pitchFamily="34" charset="0"/>
                <a:cs typeface="Calibri Light" panose="020F0302020204030204" pitchFamily="34" charset="0"/>
              </a:rPr>
              <a:t>.</a:t>
            </a:r>
            <a:r>
              <a:rPr lang="en-US" sz="1100">
                <a:ea typeface="Calibri" panose="020F0502020204030204" pitchFamily="34" charset="0"/>
                <a:cs typeface="Calibri Light" panose="020F0302020204030204" pitchFamily="34" charset="0"/>
              </a:rPr>
              <a:t>000 литара млека на дан</a:t>
            </a:r>
            <a:r>
              <a:rPr lang="sr-Cyrl-RS" sz="1100">
                <a:ea typeface="Calibri" panose="020F0502020204030204" pitchFamily="34" charset="0"/>
                <a:cs typeface="Calibri Light" panose="020F0302020204030204" pitchFamily="34" charset="0"/>
              </a:rPr>
              <a:t>;</a:t>
            </a:r>
            <a:endParaRPr lang="en-US" sz="1100">
              <a:ea typeface="Times New Roman" panose="02020603050405020304" pitchFamily="18" charset="0"/>
              <a:cs typeface="Calibri Light" panose="020F0302020204030204" pitchFamily="34" charset="0"/>
            </a:endParaRPr>
          </a:p>
          <a:p>
            <a:pPr marL="342900" lvl="0" indent="-342900">
              <a:buFont typeface="+mj-lt"/>
              <a:buAutoNum type="arabicParenR"/>
            </a:pPr>
            <a:r>
              <a:rPr lang="sr-Cyrl-RS" sz="1100">
                <a:ea typeface="Calibri" panose="020F0502020204030204" pitchFamily="34" charset="0"/>
                <a:cs typeface="Calibri Light" panose="020F0302020204030204" pitchFamily="34" charset="0"/>
              </a:rPr>
              <a:t>је</a:t>
            </a:r>
            <a:r>
              <a:rPr lang="sr-Latn-RS" sz="1100">
                <a:ea typeface="Calibri" panose="020F0502020204030204" pitchFamily="34" charset="0"/>
                <a:cs typeface="Calibri Light" panose="020F0302020204030204" pitchFamily="34" charset="0"/>
              </a:rPr>
              <a:t> уписан</a:t>
            </a:r>
            <a:r>
              <a:rPr lang="sr-Cyrl-RS" sz="1100">
                <a:ea typeface="Calibri" panose="020F0502020204030204" pitchFamily="34" charset="0"/>
                <a:cs typeface="Calibri Light" panose="020F0302020204030204" pitchFamily="34" charset="0"/>
              </a:rPr>
              <a:t>о</a:t>
            </a:r>
            <a:r>
              <a:rPr lang="sr-Latn-RS" sz="1100">
                <a:ea typeface="Calibri" panose="020F0502020204030204" pitchFamily="34" charset="0"/>
                <a:cs typeface="Calibri Light" panose="020F0302020204030204" pitchFamily="34" charset="0"/>
              </a:rPr>
              <a:t> у одговарајући регистар корисника географских ознака у складу са прописима којима се уређује заштита географског порекла пољопривредних и прехрамбених производа за подстицаје у вези са куповином контролних етикета са назнакама производа са географском ознаком</a:t>
            </a:r>
            <a:r>
              <a:rPr lang="sr-Cyrl-RS" sz="1100">
                <a:ea typeface="Calibri" panose="020F0502020204030204" pitchFamily="34" charset="0"/>
                <a:cs typeface="Calibri Light" panose="020F0302020204030204" pitchFamily="34" charset="0"/>
              </a:rPr>
              <a:t>.</a:t>
            </a:r>
            <a:endParaRPr lang="en-US" sz="1100">
              <a:ea typeface="Times New Roman" panose="02020603050405020304" pitchFamily="18" charset="0"/>
              <a:cs typeface="Calibri Light" panose="020F0302020204030204" pitchFamily="34" charset="0"/>
            </a:endParaRPr>
          </a:p>
          <a:p>
            <a:pPr algn="just"/>
            <a:r>
              <a:rPr lang="sr-Cyrl-RS" sz="1200" b="1">
                <a:ea typeface="Calibri" panose="020F0502020204030204" pitchFamily="34" charset="0"/>
              </a:rPr>
              <a:t>Врста капиталних инвестиција </a:t>
            </a:r>
            <a:endParaRPr lang="en-US" sz="1200">
              <a:ea typeface="Times New Roman" panose="02020603050405020304" pitchFamily="18" charset="0"/>
            </a:endParaRPr>
          </a:p>
          <a:p>
            <a:pPr marL="342900" lvl="0" indent="-342900">
              <a:buFont typeface="+mj-lt"/>
              <a:buAutoNum type="arabicParenR"/>
            </a:pPr>
            <a:r>
              <a:rPr lang="sr-Cyrl-RS" sz="1100">
                <a:ea typeface="Times New Roman" panose="02020603050405020304" pitchFamily="18" charset="0"/>
              </a:rPr>
              <a:t>набавка и инсталирање нове опреме у сврху коришћења обновљивих извора енергије и унапређење енергетске ефикасности;</a:t>
            </a:r>
            <a:endParaRPr lang="en-US" sz="1100">
              <a:ea typeface="Times New Roman" panose="02020603050405020304" pitchFamily="18" charset="0"/>
            </a:endParaRPr>
          </a:p>
          <a:p>
            <a:pPr marL="342900" lvl="0" indent="-342900">
              <a:buFont typeface="+mj-lt"/>
              <a:buAutoNum type="arabicParenR"/>
            </a:pPr>
            <a:r>
              <a:rPr lang="sr-Cyrl-RS" sz="1100">
                <a:ea typeface="Times New Roman" panose="02020603050405020304" pitchFamily="18" charset="0"/>
              </a:rPr>
              <a:t>набавка нове опреме за дигитализацију и/или аутоматизацију производних система, укључујући и набавку адекватних софтвера са пратећим хардвером</a:t>
            </a:r>
            <a:endParaRPr lang="en-US" sz="1100">
              <a:ea typeface="Times New Roman" panose="02020603050405020304" pitchFamily="18" charset="0"/>
            </a:endParaRPr>
          </a:p>
          <a:p>
            <a:pPr marL="342900" lvl="0" indent="-342900">
              <a:buFont typeface="+mj-lt"/>
              <a:buAutoNum type="arabicParenR"/>
            </a:pPr>
            <a:r>
              <a:rPr lang="sr-Cyrl-RS" sz="1100">
                <a:ea typeface="Calibri" panose="020F0502020204030204" pitchFamily="34" charset="0"/>
              </a:rPr>
              <a:t>инвестиције у изградњу и опремање објеката за пријем, манипулацију, утврђивање квалитета, чишћење, сушење, складиштење, као и откуп и даљу продају зрнастих производа,</a:t>
            </a:r>
            <a:r>
              <a:rPr lang="sr-Cyrl-RS" sz="1100" i="1">
                <a:ea typeface="Calibri" panose="020F0502020204030204" pitchFamily="34" charset="0"/>
              </a:rPr>
              <a:t> </a:t>
            </a:r>
            <a:r>
              <a:rPr lang="sr-Cyrl-RS" sz="1100">
                <a:ea typeface="Calibri" panose="020F0502020204030204" pitchFamily="34" charset="0"/>
              </a:rPr>
              <a:t>и то </a:t>
            </a:r>
            <a:r>
              <a:rPr lang="sr-Latn-RS" sz="1100">
                <a:ea typeface="Calibri" panose="020F0502020204030204" pitchFamily="34" charset="0"/>
              </a:rPr>
              <a:t>изградњ</a:t>
            </a:r>
            <a:r>
              <a:rPr lang="sr-Cyrl-RS" sz="1100">
                <a:ea typeface="Calibri" panose="020F0502020204030204" pitchFamily="34" charset="0"/>
              </a:rPr>
              <a:t>у</a:t>
            </a:r>
            <a:r>
              <a:rPr lang="sr-Latn-RS" sz="1100">
                <a:ea typeface="Calibri" panose="020F0502020204030204" pitchFamily="34" charset="0"/>
              </a:rPr>
              <a:t> објеката за пријем</a:t>
            </a:r>
            <a:r>
              <a:rPr lang="sr-Cyrl-RS" sz="1100">
                <a:ea typeface="Calibri" panose="020F0502020204030204" pitchFamily="34" charset="0"/>
              </a:rPr>
              <a:t>, </a:t>
            </a:r>
            <a:r>
              <a:rPr lang="sr-Latn-RS" sz="1100">
                <a:ea typeface="Calibri" panose="020F0502020204030204" pitchFamily="34" charset="0"/>
              </a:rPr>
              <a:t>одређивање квалитета, чишћење, сушење, складиштење и манипулацију </a:t>
            </a:r>
            <a:r>
              <a:rPr lang="sr-Cyrl-RS" sz="1100">
                <a:ea typeface="Calibri" panose="020F0502020204030204" pitchFamily="34" charset="0"/>
              </a:rPr>
              <a:t>зрнастим</a:t>
            </a:r>
            <a:r>
              <a:rPr lang="sr-Latn-RS" sz="1100">
                <a:ea typeface="Calibri" panose="020F0502020204030204" pitchFamily="34" charset="0"/>
              </a:rPr>
              <a:t> производима, са припадајућом унутрашњом и спољном инфраструктуром</a:t>
            </a:r>
            <a:endParaRPr lang="en-US" sz="1100">
              <a:ea typeface="Times New Roman" panose="02020603050405020304" pitchFamily="18" charset="0"/>
            </a:endParaRP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19</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8384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p:txBody>
          <a:bodyPr>
            <a:normAutofit/>
          </a:bodyPr>
          <a:lstStyle/>
          <a:p>
            <a:r>
              <a:rPr lang="ru-RU" sz="2000"/>
              <a:t>УСЛОВИ ЗА ОСТВАРИВАЊЕ ПРАВА НА КОРИШЋЕЊЕ БЕСПОВРАТНИХ СРЕДСТАВА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6" y="1075734"/>
            <a:ext cx="8203693" cy="3492501"/>
          </a:xfrm>
        </p:spPr>
        <p:txBody>
          <a:bodyPr/>
          <a:lstStyle/>
          <a:p>
            <a:r>
              <a:rPr lang="sr-Cyrl-RS" sz="1100" b="1"/>
              <a:t>Право на коришћење бесповратних средстава остварују лица уписана у Регистар пољопривредних газдинстава и то: </a:t>
            </a:r>
          </a:p>
          <a:p>
            <a:pPr marL="285750" indent="-285750">
              <a:buFont typeface="Wingdings" panose="05000000000000000000" pitchFamily="2" charset="2"/>
              <a:buChar char="Ø"/>
            </a:pPr>
            <a:r>
              <a:rPr lang="sr-Cyrl-RS" sz="1100"/>
              <a:t>Физичко лице – носилац комерцијалног ПГ </a:t>
            </a:r>
          </a:p>
          <a:p>
            <a:pPr marL="285750" indent="-285750">
              <a:buFont typeface="Wingdings" panose="05000000000000000000" pitchFamily="2" charset="2"/>
              <a:buChar char="Ø"/>
            </a:pPr>
            <a:r>
              <a:rPr lang="sr-Cyrl-RS" sz="1100"/>
              <a:t>Предузетник </a:t>
            </a:r>
          </a:p>
          <a:p>
            <a:pPr marL="285750" indent="-285750">
              <a:buFont typeface="Wingdings" panose="05000000000000000000" pitchFamily="2" charset="2"/>
              <a:buChar char="Ø"/>
            </a:pPr>
            <a:r>
              <a:rPr lang="sr-Cyrl-RS" sz="1100"/>
              <a:t>Привредно друштво </a:t>
            </a:r>
          </a:p>
          <a:p>
            <a:pPr marL="285750" indent="-285750">
              <a:buFont typeface="Wingdings" panose="05000000000000000000" pitchFamily="2" charset="2"/>
              <a:buChar char="Ø"/>
            </a:pPr>
            <a:r>
              <a:rPr lang="sr-Cyrl-RS" sz="1100"/>
              <a:t>Земљорадничка задруга са најмање 5 чланова уписаних у регистар као носиоци или чланови пет различитих комерцијалних пољопривредних газдинстава </a:t>
            </a:r>
          </a:p>
          <a:p>
            <a:r>
              <a:rPr lang="sr-Cyrl-RS" sz="1100" b="1"/>
              <a:t>Предузетници, привредна друштва и ЗЗ морају да испуњавају следеће услове:</a:t>
            </a:r>
          </a:p>
          <a:p>
            <a:pPr marL="285750" indent="-285750">
              <a:buFont typeface="Wingdings" panose="05000000000000000000" pitchFamily="2" charset="2"/>
              <a:buChar char="Ø"/>
            </a:pPr>
            <a:r>
              <a:rPr lang="sr-Cyrl-RS" sz="1100"/>
              <a:t>Уписани у регистар привредних субјеката и у активном статусу </a:t>
            </a:r>
          </a:p>
          <a:p>
            <a:pPr marL="285750" indent="-285750">
              <a:buFont typeface="Wingdings" panose="05000000000000000000" pitchFamily="2" charset="2"/>
              <a:buChar char="Ø"/>
            </a:pPr>
            <a:r>
              <a:rPr lang="sr-Cyrl-RS" sz="1100"/>
              <a:t>Да није изречена правоснажна судска или управна мера забране обављања делатности </a:t>
            </a:r>
          </a:p>
          <a:p>
            <a:pPr marL="285750" indent="-285750">
              <a:buFont typeface="Wingdings" panose="05000000000000000000" pitchFamily="2" charset="2"/>
              <a:buChar char="Ø"/>
            </a:pPr>
            <a:r>
              <a:rPr lang="sr-Cyrl-RS" sz="1100"/>
              <a:t>Да није осуђиван због привредног преступа </a:t>
            </a:r>
          </a:p>
          <a:p>
            <a:pPr marL="285750" indent="-285750">
              <a:buFont typeface="Wingdings" panose="05000000000000000000" pitchFamily="2" charset="2"/>
              <a:buChar char="Ø"/>
            </a:pPr>
            <a:r>
              <a:rPr lang="sr-Cyrl-RS" sz="1100"/>
              <a:t>Да није регистрован поступак ликвидације или стечаја </a:t>
            </a:r>
          </a:p>
          <a:p>
            <a:pPr marL="285750" indent="-285750">
              <a:buFont typeface="Wingdings" panose="05000000000000000000" pitchFamily="2" charset="2"/>
              <a:buChar char="Ø"/>
            </a:pPr>
            <a:r>
              <a:rPr lang="sr-Cyrl-RS" sz="1100"/>
              <a:t>Да је разврстан у микро</a:t>
            </a:r>
            <a:r>
              <a:rPr lang="en-US" sz="1100"/>
              <a:t> </a:t>
            </a:r>
            <a:r>
              <a:rPr lang="sr-Cyrl-RS" sz="1100"/>
              <a:t>мало или средње правно лице </a:t>
            </a:r>
          </a:p>
          <a:p>
            <a:pPr marL="285750" indent="-285750">
              <a:buFont typeface="Wingdings" panose="05000000000000000000" pitchFamily="2" charset="2"/>
              <a:buChar char="Ø"/>
            </a:pPr>
            <a:r>
              <a:rPr lang="sr-Cyrl-RS" sz="1100"/>
              <a:t>Да у структури власништва има мање од 25% јавног капитала и да није у групи повезаних лица у којој су неки од чланова велика правна лица (важи за привредна друштва</a:t>
            </a:r>
            <a:r>
              <a:rPr lang="sr-Cyrl-RS" sz="1200"/>
              <a:t>)</a:t>
            </a:r>
            <a:endParaRPr lang="sr-Cyrl-RS" sz="1600"/>
          </a:p>
          <a:p>
            <a:endParaRPr lang="sr-Cyrl-RS" sz="2000" b="1"/>
          </a:p>
          <a:p>
            <a:endParaRPr lang="sr-Latn-RS" sz="2000" dirty="0"/>
          </a:p>
          <a:p>
            <a:endParaRPr lang="sr-Latn-RS" sz="2000" dirty="0"/>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2</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0191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ru-RU" sz="2000"/>
              <a:t>ПОСЕБНИ  УСЛОВИ ЗА УТВРЂИВАЊЕ ПРАВА ЗА КОРИШЋЕЊЕ БЕСПОВРАТНИХ СРЕДСТАВА – СЕКТОР МЛЕКА  – АГРЕГАТИ</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endParaRPr lang="sr-Cyrl-RS" sz="1100" b="1">
              <a:latin typeface="+mj-lt"/>
            </a:endParaRPr>
          </a:p>
          <a:p>
            <a:pPr algn="just"/>
            <a:r>
              <a:rPr lang="sr-Cyrl-RS" sz="1400" b="1">
                <a:ea typeface="Calibri" panose="020F0502020204030204" pitchFamily="34" charset="0"/>
              </a:rPr>
              <a:t>Као и </a:t>
            </a:r>
            <a:endParaRPr lang="en-US" sz="1400">
              <a:ea typeface="Times New Roman" panose="02020603050405020304" pitchFamily="18" charset="0"/>
            </a:endParaRPr>
          </a:p>
          <a:p>
            <a:pPr marL="342900" indent="-342900" algn="just">
              <a:buFont typeface="+mj-lt"/>
              <a:buAutoNum type="arabicPeriod"/>
            </a:pPr>
            <a:r>
              <a:rPr lang="sr-Latn-RS" sz="1200">
                <a:ea typeface="Calibri" panose="020F0502020204030204" pitchFamily="34" charset="0"/>
              </a:rPr>
              <a:t>набавка </a:t>
            </a:r>
            <a:r>
              <a:rPr lang="sr-Cyrl-RS" sz="1200">
                <a:ea typeface="Calibri" panose="020F0502020204030204" pitchFamily="34" charset="0"/>
              </a:rPr>
              <a:t>нових </a:t>
            </a:r>
            <a:r>
              <a:rPr lang="sr-Latn-RS" sz="1200">
                <a:ea typeface="Calibri" panose="020F0502020204030204" pitchFamily="34" charset="0"/>
              </a:rPr>
              <a:t>специјалних возила за превоз сировог млека </a:t>
            </a:r>
            <a:r>
              <a:rPr lang="sr-Cyrl-RS" sz="1200">
                <a:ea typeface="Calibri" panose="020F0502020204030204" pitchFamily="34" charset="0"/>
              </a:rPr>
              <a:t>са </a:t>
            </a:r>
            <a:r>
              <a:rPr lang="sr-Latn-RS" sz="1200">
                <a:ea typeface="Calibri" panose="020F0502020204030204" pitchFamily="34" charset="0"/>
              </a:rPr>
              <a:t>одговарајућом опремом (мерни уређаји и уређаји за узорковање);</a:t>
            </a:r>
            <a:endParaRPr lang="sr-Cyrl-RS" sz="1200">
              <a:ea typeface="Calibri" panose="020F0502020204030204" pitchFamily="34" charset="0"/>
            </a:endParaRPr>
          </a:p>
          <a:p>
            <a:pPr marL="342900" indent="-342900" algn="just">
              <a:buFont typeface="+mj-lt"/>
              <a:buAutoNum type="arabicPeriod"/>
            </a:pPr>
            <a:r>
              <a:rPr lang="sr-Latn-RS" sz="1200">
                <a:ea typeface="Calibri" panose="020F0502020204030204" pitchFamily="34" charset="0"/>
              </a:rPr>
              <a:t>набавка </a:t>
            </a:r>
            <a:r>
              <a:rPr lang="sr-Cyrl-RS" sz="1200">
                <a:ea typeface="Calibri" panose="020F0502020204030204" pitchFamily="34" charset="0"/>
              </a:rPr>
              <a:t>нове </a:t>
            </a:r>
            <a:r>
              <a:rPr lang="sr-Latn-RS" sz="1200">
                <a:ea typeface="Calibri" panose="020F0502020204030204" pitchFamily="34" charset="0"/>
              </a:rPr>
              <a:t>опреме за узорковање, пријем, прераду, пуњење и паковање млека и млечних производа;</a:t>
            </a:r>
            <a:endParaRPr lang="en-US" sz="1200">
              <a:ea typeface="Times New Roman" panose="02020603050405020304" pitchFamily="18" charset="0"/>
            </a:endParaRPr>
          </a:p>
          <a:p>
            <a:pPr marL="342900" lvl="0" indent="-342900">
              <a:buFont typeface="+mj-lt"/>
              <a:buAutoNum type="arabicPeriod"/>
            </a:pPr>
            <a:r>
              <a:rPr lang="sr-Latn-RS" sz="1200">
                <a:ea typeface="Calibri" panose="020F0502020204030204" pitchFamily="34" charset="0"/>
              </a:rPr>
              <a:t>набавка </a:t>
            </a:r>
            <a:r>
              <a:rPr lang="sr-Cyrl-RS" sz="1200">
                <a:ea typeface="Calibri" panose="020F0502020204030204" pitchFamily="34" charset="0"/>
              </a:rPr>
              <a:t>нове </a:t>
            </a:r>
            <a:r>
              <a:rPr lang="sr-Latn-RS" sz="1200">
                <a:ea typeface="Calibri" panose="020F0502020204030204" pitchFamily="34" charset="0"/>
              </a:rPr>
              <a:t>опреме за чишћење, прање и дезинфекцију (стерилизацију) објеката, опреме, алата, уређаја и машина, укључујући опрему за свлачионице и санитарне просторије;</a:t>
            </a:r>
            <a:endParaRPr lang="en-US" sz="1200">
              <a:ea typeface="Times New Roman" panose="02020603050405020304" pitchFamily="18" charset="0"/>
            </a:endParaRPr>
          </a:p>
          <a:p>
            <a:pPr marL="342900" lvl="0" indent="-342900">
              <a:buFont typeface="+mj-lt"/>
              <a:buAutoNum type="arabicPeriod"/>
            </a:pPr>
            <a:r>
              <a:rPr lang="sr-Latn-RS" sz="1200">
                <a:ea typeface="Calibri" panose="020F0502020204030204" pitchFamily="34" charset="0"/>
              </a:rPr>
              <a:t>набавка </a:t>
            </a:r>
            <a:r>
              <a:rPr lang="sr-Cyrl-RS" sz="1200">
                <a:ea typeface="Calibri" panose="020F0502020204030204" pitchFamily="34" charset="0"/>
              </a:rPr>
              <a:t>нове </a:t>
            </a:r>
            <a:r>
              <a:rPr lang="sr-Latn-RS" sz="1200">
                <a:ea typeface="Calibri" panose="020F0502020204030204" pitchFamily="34" charset="0"/>
              </a:rPr>
              <a:t>лабораторијске опреме (без стакленог посуђа) за унутрашњу употребу, као део постројења за прераду;</a:t>
            </a:r>
            <a:endParaRPr lang="en-US" sz="1200">
              <a:ea typeface="Times New Roman" panose="02020603050405020304" pitchFamily="18" charset="0"/>
            </a:endParaRPr>
          </a:p>
          <a:p>
            <a:pPr marL="342900" lvl="0" indent="-342900">
              <a:buFont typeface="+mj-lt"/>
              <a:buAutoNum type="arabicPeriod"/>
            </a:pPr>
            <a:r>
              <a:rPr lang="sr-Latn-RS" sz="1200">
                <a:ea typeface="Calibri" panose="020F0502020204030204" pitchFamily="34" charset="0"/>
              </a:rPr>
              <a:t>набавка </a:t>
            </a:r>
            <a:r>
              <a:rPr lang="sr-Cyrl-RS" sz="1200">
                <a:ea typeface="Calibri" panose="020F0502020204030204" pitchFamily="34" charset="0"/>
              </a:rPr>
              <a:t>нове </a:t>
            </a:r>
            <a:r>
              <a:rPr lang="sr-Latn-RS" sz="1200">
                <a:ea typeface="Calibri" panose="020F0502020204030204" pitchFamily="34" charset="0"/>
              </a:rPr>
              <a:t>опреме за дезинфекцију радника;</a:t>
            </a:r>
            <a:endParaRPr lang="en-US" sz="1200">
              <a:ea typeface="Times New Roman" panose="02020603050405020304" pitchFamily="18" charset="0"/>
            </a:endParaRPr>
          </a:p>
          <a:p>
            <a:pPr marL="342900" lvl="0" indent="-342900">
              <a:buFont typeface="+mj-lt"/>
              <a:buAutoNum type="arabicPeriod"/>
            </a:pPr>
            <a:r>
              <a:rPr lang="sr-Latn-RS" sz="1200">
                <a:ea typeface="Calibri" panose="020F0502020204030204" pitchFamily="34" charset="0"/>
              </a:rPr>
              <a:t>набавка етикета са ознакама млечних производа са географском ознаком.</a:t>
            </a:r>
            <a:endParaRPr lang="en-US" sz="1200">
              <a:ea typeface="Times New Roman" panose="02020603050405020304" pitchFamily="18" charset="0"/>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20</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1371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2338"/>
            <a:ext cx="8203692" cy="843754"/>
          </a:xfrm>
        </p:spPr>
        <p:txBody>
          <a:bodyPr>
            <a:normAutofit/>
          </a:bodyPr>
          <a:lstStyle/>
          <a:p>
            <a:r>
              <a:rPr lang="ru-RU" sz="2000"/>
              <a:t>ПОСЕБНИ  УСЛОВИ ЗА УТВРЂИВАЊЕ ПРАВА ЗА КОРИШЋЕЊЕ БЕСПОВРАТНИХ СРЕДСТАВА </a:t>
            </a:r>
            <a:r>
              <a:rPr lang="sr-Latn-RS" sz="2000"/>
              <a:t>-</a:t>
            </a:r>
            <a:r>
              <a:rPr lang="ru-RU" sz="2000"/>
              <a:t> СЕКТОР МЕСА  </a:t>
            </a:r>
            <a:r>
              <a:rPr lang="sr-Latn-RS" sz="2000"/>
              <a:t>-</a:t>
            </a:r>
            <a:r>
              <a:rPr lang="ru-RU" sz="2000"/>
              <a:t> АГРЕГАТИ</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endParaRPr lang="sr-Cyrl-RS" sz="1100" b="1">
              <a:latin typeface="+mj-lt"/>
            </a:endParaRPr>
          </a:p>
          <a:p>
            <a:pPr algn="just"/>
            <a:r>
              <a:rPr lang="sr-Cyrl-RS" sz="1400" b="1">
                <a:ea typeface="Calibri" panose="020F0502020204030204" pitchFamily="34" charset="0"/>
              </a:rPr>
              <a:t>Услови за одобравање</a:t>
            </a:r>
            <a:endParaRPr lang="en-US" sz="1400">
              <a:ea typeface="Times New Roman" panose="02020603050405020304" pitchFamily="18" charset="0"/>
            </a:endParaRPr>
          </a:p>
          <a:p>
            <a:pPr marL="0" indent="0" algn="just">
              <a:buNone/>
            </a:pPr>
            <a:r>
              <a:rPr lang="sr-Cyrl-RS" sz="1100" b="1">
                <a:ea typeface="Times New Roman" panose="02020603050405020304" pitchFamily="18" charset="0"/>
              </a:rPr>
              <a:t> </a:t>
            </a:r>
            <a:endParaRPr lang="en-US" sz="11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Имају </a:t>
            </a:r>
            <a:r>
              <a:rPr lang="en-US" sz="1200">
                <a:ea typeface="Calibri" panose="020F0502020204030204" pitchFamily="34" charset="0"/>
              </a:rPr>
              <a:t>решење о испуњености ветеринарско-санитарних услова, односно општих и посебних услова хигијене хране, издато од стране министарства надлежног за послове ветеринарства, којим се одобрава обављање одговарајуће делатности и додељује ветеринарски контролни број;</a:t>
            </a:r>
            <a:endParaRPr lang="en-US" sz="1200">
              <a:ea typeface="Times New Roman" panose="02020603050405020304" pitchFamily="18" charset="0"/>
            </a:endParaRPr>
          </a:p>
          <a:p>
            <a:pPr marL="342900" lvl="0" indent="-342900">
              <a:buFont typeface="+mj-lt"/>
              <a:buAutoNum type="arabicParenR"/>
            </a:pPr>
            <a:r>
              <a:rPr lang="en-US" sz="1200">
                <a:ea typeface="Calibri" panose="020F0502020204030204" pitchFamily="34" charset="0"/>
              </a:rPr>
              <a:t>утврђен дневни капацитет клања мањи од </a:t>
            </a:r>
            <a:r>
              <a:rPr lang="sr-Cyrl-RS" sz="1200">
                <a:ea typeface="Calibri" panose="020F0502020204030204" pitchFamily="34" charset="0"/>
              </a:rPr>
              <a:t>10</a:t>
            </a:r>
            <a:r>
              <a:rPr lang="en-US" sz="1200">
                <a:ea typeface="Calibri" panose="020F0502020204030204" pitchFamily="34" charset="0"/>
              </a:rPr>
              <a:t> говеда, односно 50 свиња/оваца/коза, односно 4</a:t>
            </a:r>
            <a:r>
              <a:rPr lang="sr-Cyrl-RS" sz="1200">
                <a:ea typeface="Calibri" panose="020F0502020204030204" pitchFamily="34" charset="0"/>
              </a:rPr>
              <a:t>.</a:t>
            </a:r>
            <a:r>
              <a:rPr lang="en-US" sz="1200">
                <a:ea typeface="Calibri" panose="020F0502020204030204" pitchFamily="34" charset="0"/>
              </a:rPr>
              <a:t>000 бројлера</a:t>
            </a:r>
            <a:r>
              <a:rPr lang="sr-Cyrl-RS" sz="1200">
                <a:ea typeface="Calibri" panose="020F0502020204030204" pitchFamily="34" charset="0"/>
              </a:rPr>
              <a:t>;</a:t>
            </a:r>
            <a:endParaRPr lang="en-US" sz="12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је</a:t>
            </a:r>
            <a:r>
              <a:rPr lang="sr-Latn-RS" sz="1200">
                <a:ea typeface="Calibri" panose="020F0502020204030204" pitchFamily="34" charset="0"/>
              </a:rPr>
              <a:t> уписан</a:t>
            </a:r>
            <a:r>
              <a:rPr lang="sr-Cyrl-RS" sz="1200">
                <a:ea typeface="Calibri" panose="020F0502020204030204" pitchFamily="34" charset="0"/>
              </a:rPr>
              <a:t>о</a:t>
            </a:r>
            <a:r>
              <a:rPr lang="sr-Latn-RS" sz="1200">
                <a:ea typeface="Calibri" panose="020F0502020204030204" pitchFamily="34" charset="0"/>
              </a:rPr>
              <a:t> у одговарајући регистар корисника географских ознака у складу са прописима којима се уређује заштита географског порекла пољопривредних и прехрамбених производа за подстицаје у вези са куповином контролних етикета са назнакама производа са географском ознаком</a:t>
            </a:r>
            <a:r>
              <a:rPr lang="sr-Cyrl-RS" sz="1200">
                <a:ea typeface="Calibri" panose="020F0502020204030204" pitchFamily="34" charset="0"/>
              </a:rPr>
              <a:t>.</a:t>
            </a:r>
            <a:endParaRPr lang="en-US" sz="1200">
              <a:ea typeface="Times New Roman" panose="02020603050405020304" pitchFamily="18" charset="0"/>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21</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8076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57137"/>
            <a:ext cx="8203692" cy="843754"/>
          </a:xfrm>
        </p:spPr>
        <p:txBody>
          <a:bodyPr>
            <a:normAutofit/>
          </a:bodyPr>
          <a:lstStyle/>
          <a:p>
            <a:r>
              <a:rPr lang="ru-RU" sz="2000"/>
              <a:t>ПОСЕБНИ  УСЛОВИ ЗА УТВРЂИВАЊЕ ПРАВА ЗА КОРИШЋЕЊЕ БЕСПОВРАТНИХ СРЕДСТАВА </a:t>
            </a:r>
            <a:r>
              <a:rPr lang="sr-Latn-RS" sz="2000"/>
              <a:t>-</a:t>
            </a:r>
            <a:r>
              <a:rPr lang="ru-RU" sz="2000"/>
              <a:t> СЕКТОР МЕСА  </a:t>
            </a:r>
            <a:r>
              <a:rPr lang="sr-Latn-RS" sz="2000"/>
              <a:t>-</a:t>
            </a:r>
            <a:r>
              <a:rPr lang="ru-RU" sz="2000"/>
              <a:t> АГРЕГАТИ</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endParaRPr lang="sr-Cyrl-RS" sz="700" b="1">
              <a:latin typeface="+mj-lt"/>
            </a:endParaRPr>
          </a:p>
          <a:p>
            <a:pPr algn="just"/>
            <a:r>
              <a:rPr lang="sr-Cyrl-RS" sz="1250" b="1">
                <a:latin typeface="+mj-lt"/>
                <a:ea typeface="Calibri" panose="020F0502020204030204" pitchFamily="34" charset="0"/>
              </a:rPr>
              <a:t>Врста капиталних инвестиција</a:t>
            </a:r>
            <a:endParaRPr lang="en-US" sz="1250">
              <a:latin typeface="+mj-lt"/>
              <a:ea typeface="Times New Roman" panose="02020603050405020304" pitchFamily="18" charset="0"/>
            </a:endParaRPr>
          </a:p>
          <a:p>
            <a:pPr marL="0" indent="0" algn="just">
              <a:buNone/>
            </a:pPr>
            <a:endParaRPr lang="en-US" sz="1100">
              <a:latin typeface="+mj-lt"/>
              <a:ea typeface="Times New Roman" panose="02020603050405020304" pitchFamily="18" charset="0"/>
            </a:endParaRPr>
          </a:p>
          <a:p>
            <a:pPr marL="742950" lvl="1" indent="-285750">
              <a:buFont typeface="+mj-lt"/>
              <a:buAutoNum type="arabicParenR"/>
            </a:pPr>
            <a:r>
              <a:rPr lang="sr-Latn-RS" sz="1100">
                <a:latin typeface="+mj-lt"/>
                <a:ea typeface="Calibri" panose="020F0502020204030204" pitchFamily="34" charset="0"/>
              </a:rPr>
              <a:t>набавка </a:t>
            </a:r>
            <a:r>
              <a:rPr lang="sr-Cyrl-RS" sz="1100">
                <a:latin typeface="+mj-lt"/>
                <a:ea typeface="Calibri" panose="020F0502020204030204" pitchFamily="34" charset="0"/>
              </a:rPr>
              <a:t>нове</a:t>
            </a:r>
            <a:r>
              <a:rPr lang="sr-Latn-RS" sz="1100">
                <a:latin typeface="+mj-lt"/>
                <a:ea typeface="Calibri" panose="020F0502020204030204" pitchFamily="34" charset="0"/>
              </a:rPr>
              <a:t> опреме за омамљивање, клање и прераду трупова;</a:t>
            </a:r>
            <a:endParaRPr lang="en-US" sz="1100">
              <a:latin typeface="+mj-lt"/>
              <a:ea typeface="Times New Roman" panose="02020603050405020304" pitchFamily="18" charset="0"/>
            </a:endParaRPr>
          </a:p>
          <a:p>
            <a:pPr marL="742950" lvl="1" indent="-285750">
              <a:buFont typeface="+mj-lt"/>
              <a:buAutoNum type="arabicParenR"/>
            </a:pPr>
            <a:r>
              <a:rPr lang="sr-Latn-RS" sz="1100">
                <a:latin typeface="+mj-lt"/>
                <a:ea typeface="Calibri" panose="020F0502020204030204" pitchFamily="34" charset="0"/>
              </a:rPr>
              <a:t>набавка </a:t>
            </a:r>
            <a:r>
              <a:rPr lang="sr-Cyrl-RS" sz="1100">
                <a:latin typeface="+mj-lt"/>
                <a:ea typeface="Calibri" panose="020F0502020204030204" pitchFamily="34" charset="0"/>
              </a:rPr>
              <a:t>нових </a:t>
            </a:r>
            <a:r>
              <a:rPr lang="sr-Latn-RS" sz="1100">
                <a:latin typeface="+mj-lt"/>
                <a:ea typeface="Calibri" panose="020F0502020204030204" pitchFamily="34" charset="0"/>
              </a:rPr>
              <a:t>уређаја за мерење удела мишићног ткива у труповима;</a:t>
            </a:r>
            <a:endParaRPr lang="en-US" sz="1100">
              <a:latin typeface="+mj-lt"/>
              <a:ea typeface="Times New Roman" panose="02020603050405020304" pitchFamily="18" charset="0"/>
            </a:endParaRPr>
          </a:p>
          <a:p>
            <a:pPr marL="742950" lvl="1" indent="-285750">
              <a:buFont typeface="+mj-lt"/>
              <a:buAutoNum type="arabicParenR"/>
            </a:pPr>
            <a:r>
              <a:rPr lang="sr-Latn-RS" sz="1100">
                <a:latin typeface="+mj-lt"/>
                <a:ea typeface="Calibri" panose="020F0502020204030204" pitchFamily="34" charset="0"/>
              </a:rPr>
              <a:t>набавка </a:t>
            </a:r>
            <a:r>
              <a:rPr lang="sr-Cyrl-RS" sz="1100">
                <a:latin typeface="+mj-lt"/>
                <a:ea typeface="Calibri" panose="020F0502020204030204" pitchFamily="34" charset="0"/>
              </a:rPr>
              <a:t>нове</a:t>
            </a:r>
            <a:r>
              <a:rPr lang="sr-Latn-RS" sz="1100">
                <a:latin typeface="+mj-lt"/>
                <a:ea typeface="Calibri" panose="020F0502020204030204" pitchFamily="34" charset="0"/>
              </a:rPr>
              <a:t> опреме за чишћење, прање и дезинфекцију (стерилизација) објеката, опреме, алата, уређаја и машина, укључујући опрему за свлачионице и санитарне просторије;</a:t>
            </a:r>
            <a:endParaRPr lang="en-US" sz="1100">
              <a:latin typeface="+mj-lt"/>
              <a:ea typeface="Times New Roman" panose="02020603050405020304" pitchFamily="18" charset="0"/>
            </a:endParaRPr>
          </a:p>
          <a:p>
            <a:pPr marL="742950" lvl="1" indent="-285750">
              <a:buFont typeface="+mj-lt"/>
              <a:buAutoNum type="arabicParenR"/>
            </a:pPr>
            <a:r>
              <a:rPr lang="sr-Latn-RS" sz="1100">
                <a:latin typeface="+mj-lt"/>
                <a:ea typeface="Calibri" panose="020F0502020204030204" pitchFamily="34" charset="0"/>
              </a:rPr>
              <a:t>набавка </a:t>
            </a:r>
            <a:r>
              <a:rPr lang="sr-Cyrl-RS" sz="1100">
                <a:latin typeface="+mj-lt"/>
                <a:ea typeface="Calibri" panose="020F0502020204030204" pitchFamily="34" charset="0"/>
              </a:rPr>
              <a:t>нове</a:t>
            </a:r>
            <a:r>
              <a:rPr lang="sr-Latn-RS" sz="1100">
                <a:latin typeface="+mj-lt"/>
                <a:ea typeface="Calibri" panose="020F0502020204030204" pitchFamily="34" charset="0"/>
              </a:rPr>
              <a:t> опреме за прикупљање, пријем, чување/ складиштење (хлађење), уклањање и прераду нуспроизвода животињског порекла који нису за људску употребу;</a:t>
            </a:r>
            <a:endParaRPr lang="en-US" sz="1100">
              <a:latin typeface="+mj-lt"/>
              <a:ea typeface="Times New Roman" panose="02020603050405020304" pitchFamily="18" charset="0"/>
            </a:endParaRPr>
          </a:p>
          <a:p>
            <a:pPr marL="742950" lvl="1" indent="-285750">
              <a:buFont typeface="+mj-lt"/>
              <a:buAutoNum type="arabicParenR"/>
            </a:pPr>
            <a:r>
              <a:rPr lang="sr-Latn-RS" sz="1100">
                <a:latin typeface="+mj-lt"/>
                <a:ea typeface="Calibri" panose="020F0502020204030204" pitchFamily="34" charset="0"/>
              </a:rPr>
              <a:t>набавка </a:t>
            </a:r>
            <a:r>
              <a:rPr lang="sr-Cyrl-RS" sz="1100">
                <a:latin typeface="+mj-lt"/>
                <a:ea typeface="Calibri" panose="020F0502020204030204" pitchFamily="34" charset="0"/>
              </a:rPr>
              <a:t>нове</a:t>
            </a:r>
            <a:r>
              <a:rPr lang="sr-Latn-RS" sz="1100">
                <a:latin typeface="+mj-lt"/>
                <a:ea typeface="Calibri" panose="020F0502020204030204" pitchFamily="34" charset="0"/>
              </a:rPr>
              <a:t> опреме и уређаја за сечење, обраду, прераду, паковање и етикетирање меса и млевеног меса, месних прерађевина, машински одвојеног меса и месних производа;</a:t>
            </a:r>
            <a:endParaRPr lang="en-US" sz="1100">
              <a:latin typeface="+mj-lt"/>
              <a:ea typeface="Times New Roman" panose="02020603050405020304" pitchFamily="18" charset="0"/>
            </a:endParaRPr>
          </a:p>
          <a:p>
            <a:pPr marL="742950" lvl="1" indent="-285750">
              <a:buFont typeface="+mj-lt"/>
              <a:buAutoNum type="arabicParenR"/>
            </a:pPr>
            <a:r>
              <a:rPr lang="sr-Latn-RS" sz="1100">
                <a:latin typeface="+mj-lt"/>
                <a:ea typeface="Calibri" panose="020F0502020204030204" pitchFamily="34" charset="0"/>
              </a:rPr>
              <a:t>набавка </a:t>
            </a:r>
            <a:r>
              <a:rPr lang="sr-Cyrl-RS" sz="1100">
                <a:latin typeface="+mj-lt"/>
                <a:ea typeface="Calibri" panose="020F0502020204030204" pitchFamily="34" charset="0"/>
              </a:rPr>
              <a:t>нове</a:t>
            </a:r>
            <a:r>
              <a:rPr lang="sr-Latn-RS" sz="1100">
                <a:latin typeface="+mj-lt"/>
                <a:ea typeface="Calibri" panose="020F0502020204030204" pitchFamily="34" charset="0"/>
              </a:rPr>
              <a:t> опреме и уређаја за хлађење, пастеризацију и стерилизацију меса и месних производа;</a:t>
            </a:r>
            <a:endParaRPr lang="sr-Cyrl-RS" sz="1100">
              <a:latin typeface="+mj-lt"/>
              <a:ea typeface="Calibri" panose="020F0502020204030204" pitchFamily="34" charset="0"/>
            </a:endParaRPr>
          </a:p>
          <a:p>
            <a:pPr marL="742950" lvl="1" indent="-285750">
              <a:buFont typeface="+mj-lt"/>
              <a:buAutoNum type="arabicParenR"/>
            </a:pPr>
            <a:r>
              <a:rPr lang="sr-Latn-RS" sz="1100">
                <a:latin typeface="+mj-lt"/>
                <a:ea typeface="Calibri" panose="020F0502020204030204" pitchFamily="34" charset="0"/>
              </a:rPr>
              <a:t>набавка </a:t>
            </a:r>
            <a:r>
              <a:rPr lang="sr-Cyrl-RS" sz="1100">
                <a:latin typeface="+mj-lt"/>
                <a:ea typeface="Calibri" panose="020F0502020204030204" pitchFamily="34" charset="0"/>
              </a:rPr>
              <a:t>нове</a:t>
            </a:r>
            <a:r>
              <a:rPr lang="sr-Latn-RS" sz="1100">
                <a:latin typeface="+mj-lt"/>
                <a:ea typeface="Calibri" panose="020F0502020204030204" pitchFamily="34" charset="0"/>
              </a:rPr>
              <a:t> лабораторијске опреме (без стакленог посуђа) за унутрашњу употребу, као део погона за прераду;</a:t>
            </a:r>
            <a:endParaRPr lang="en-US" sz="1100">
              <a:latin typeface="+mj-lt"/>
              <a:ea typeface="Times New Roman" panose="02020603050405020304" pitchFamily="18" charset="0"/>
            </a:endParaRPr>
          </a:p>
          <a:p>
            <a:pPr marL="742950" lvl="1" indent="-285750">
              <a:buFont typeface="+mj-lt"/>
              <a:buAutoNum type="arabicParenR"/>
            </a:pPr>
            <a:r>
              <a:rPr lang="sr-Latn-RS" sz="1100">
                <a:latin typeface="+mj-lt"/>
                <a:ea typeface="Calibri" panose="020F0502020204030204" pitchFamily="34" charset="0"/>
              </a:rPr>
              <a:t>набавка нове опреме за дезинфекцију радника;</a:t>
            </a:r>
            <a:endParaRPr lang="en-US" sz="1100">
              <a:latin typeface="+mj-lt"/>
              <a:ea typeface="Times New Roman" panose="02020603050405020304" pitchFamily="18" charset="0"/>
            </a:endParaRPr>
          </a:p>
          <a:p>
            <a:pPr marL="742950" lvl="1" indent="-285750">
              <a:buFont typeface="+mj-lt"/>
              <a:buAutoNum type="arabicParenR"/>
            </a:pPr>
            <a:r>
              <a:rPr lang="sr-Latn-RS" sz="1100">
                <a:latin typeface="+mj-lt"/>
                <a:ea typeface="Calibri" panose="020F0502020204030204" pitchFamily="34" charset="0"/>
              </a:rPr>
              <a:t>набавка етикета са ознакама месних производа са географском ознаком.</a:t>
            </a:r>
            <a:endParaRPr lang="en-US" sz="1100">
              <a:latin typeface="+mj-lt"/>
              <a:ea typeface="Times New Roman" panose="02020603050405020304" pitchFamily="18" charset="0"/>
            </a:endParaRPr>
          </a:p>
          <a:p>
            <a:endParaRPr lang="sr-Latn-RS" sz="700">
              <a:latin typeface="+mj-lt"/>
            </a:endParaRPr>
          </a:p>
          <a:p>
            <a:endParaRPr lang="sr-Latn-RS" sz="7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22</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63450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61170" y="138726"/>
            <a:ext cx="8203692" cy="843754"/>
          </a:xfrm>
        </p:spPr>
        <p:txBody>
          <a:bodyPr>
            <a:normAutofit/>
          </a:bodyPr>
          <a:lstStyle/>
          <a:p>
            <a:r>
              <a:rPr lang="sr-Cyrl-RS" sz="2000"/>
              <a:t>ПОСЕБНИ  УСЛОВИ ЗА УТВРЂИВАЊЕ ПРАВА ЗА КОРИШЋЕЊЕ БЕСПОВРАТНИХ СРЕДСТАВА </a:t>
            </a:r>
            <a:r>
              <a:rPr lang="sr-Latn-RS" sz="2000"/>
              <a:t>-</a:t>
            </a:r>
            <a:r>
              <a:rPr lang="sr-Cyrl-RS" sz="2000"/>
              <a:t> СЕКТОР</a:t>
            </a:r>
            <a:r>
              <a:rPr lang="sr-Latn-RS" sz="2000"/>
              <a:t> </a:t>
            </a:r>
            <a:r>
              <a:rPr lang="sr-Cyrl-RS" sz="2000"/>
              <a:t>ВИНА </a:t>
            </a:r>
            <a:r>
              <a:rPr lang="sr-Latn-RS" sz="2000"/>
              <a:t>-</a:t>
            </a:r>
            <a:r>
              <a:rPr lang="sr-Cyrl-RS" sz="2000"/>
              <a:t> АГРЕГАТИ</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endParaRPr lang="sr-Cyrl-RS" sz="1100" b="1">
              <a:latin typeface="+mj-lt"/>
            </a:endParaRPr>
          </a:p>
          <a:p>
            <a:pPr algn="just"/>
            <a:r>
              <a:rPr lang="sr-Cyrl-RS" sz="1250" b="1">
                <a:ea typeface="Calibri" panose="020F0502020204030204" pitchFamily="34" charset="0"/>
              </a:rPr>
              <a:t>Врста капиталних инвестиција</a:t>
            </a:r>
            <a:r>
              <a:rPr lang="sr-Cyrl-RS" sz="1250">
                <a:ea typeface="Calibri" panose="020F0502020204030204" pitchFamily="34" charset="0"/>
              </a:rPr>
              <a:t> </a:t>
            </a:r>
            <a:endParaRPr lang="sr-Latn-RS" sz="1250">
              <a:ea typeface="Calibri" panose="020F0502020204030204" pitchFamily="34" charset="0"/>
            </a:endParaRPr>
          </a:p>
          <a:p>
            <a:pPr marL="0" indent="0" algn="just">
              <a:buNone/>
            </a:pPr>
            <a:endParaRPr lang="en-US" sz="1250">
              <a:ea typeface="Times New Roman" panose="02020603050405020304" pitchFamily="18" charset="0"/>
            </a:endParaRPr>
          </a:p>
          <a:p>
            <a:pPr marL="342900" lvl="0" indent="-342900">
              <a:buFont typeface="+mj-lt"/>
              <a:buAutoNum type="arabicParenR"/>
            </a:pPr>
            <a:r>
              <a:rPr lang="sr-Latn-RS" sz="1200">
                <a:ea typeface="Calibri" panose="020F0502020204030204" pitchFamily="34" charset="0"/>
              </a:rPr>
              <a:t>набавка </a:t>
            </a:r>
            <a:r>
              <a:rPr lang="sr-Cyrl-RS" sz="1200">
                <a:ea typeface="Calibri" panose="020F0502020204030204" pitchFamily="34" charset="0"/>
              </a:rPr>
              <a:t>нове</a:t>
            </a:r>
            <a:r>
              <a:rPr lang="sr-Latn-RS" sz="1200">
                <a:ea typeface="Calibri" panose="020F0502020204030204" pitchFamily="34" charset="0"/>
              </a:rPr>
              <a:t> опреме за производњу вина</a:t>
            </a:r>
            <a:r>
              <a:rPr lang="sr-Cyrl-RS" sz="1200">
                <a:ea typeface="Calibri" panose="020F0502020204030204" pitchFamily="34" charset="0"/>
              </a:rPr>
              <a:t> и опремање винарија</a:t>
            </a:r>
            <a:r>
              <a:rPr lang="sr-Latn-RS" sz="1200">
                <a:ea typeface="Calibri" panose="020F0502020204030204" pitchFamily="34" charset="0"/>
              </a:rPr>
              <a:t>;</a:t>
            </a:r>
            <a:endParaRPr lang="en-US" sz="1200">
              <a:ea typeface="Times New Roman" panose="02020603050405020304" pitchFamily="18" charset="0"/>
            </a:endParaRPr>
          </a:p>
          <a:p>
            <a:pPr marL="342900" lvl="0" indent="-342900">
              <a:buFont typeface="+mj-lt"/>
              <a:buAutoNum type="arabicParenR"/>
            </a:pPr>
            <a:r>
              <a:rPr lang="sr-Latn-RS" sz="1200">
                <a:ea typeface="Calibri" panose="020F0502020204030204" pitchFamily="34" charset="0"/>
              </a:rPr>
              <a:t>набавка налепница које означавају вина са географском ознаком.</a:t>
            </a:r>
            <a:endParaRPr lang="en-US" sz="1200">
              <a:ea typeface="Times New Roman" panose="02020603050405020304" pitchFamily="18" charset="0"/>
            </a:endParaRPr>
          </a:p>
          <a:p>
            <a:pPr algn="just"/>
            <a:endParaRPr lang="sr-Latn-RS" sz="1100" b="1">
              <a:ea typeface="Times New Roman" panose="02020603050405020304" pitchFamily="18" charset="0"/>
            </a:endParaRPr>
          </a:p>
          <a:p>
            <a:pPr algn="just"/>
            <a:endParaRPr lang="en-US" sz="1100">
              <a:ea typeface="Times New Roman" panose="02020603050405020304" pitchFamily="18" charset="0"/>
            </a:endParaRPr>
          </a:p>
          <a:p>
            <a:pPr algn="just"/>
            <a:r>
              <a:rPr lang="sr-Cyrl-RS" sz="1250" b="1">
                <a:ea typeface="Calibri" panose="020F0502020204030204" pitchFamily="34" charset="0"/>
              </a:rPr>
              <a:t>Услови за одобравање</a:t>
            </a:r>
            <a:r>
              <a:rPr lang="sr-Cyrl-RS" sz="1100">
                <a:ea typeface="Calibri" panose="020F0502020204030204" pitchFamily="34" charset="0"/>
              </a:rPr>
              <a:t> </a:t>
            </a:r>
            <a:endParaRPr lang="sr-Latn-RS" sz="1100">
              <a:ea typeface="Calibri" panose="020F0502020204030204" pitchFamily="34" charset="0"/>
            </a:endParaRPr>
          </a:p>
          <a:p>
            <a:pPr marL="0" indent="0" algn="just">
              <a:buNone/>
            </a:pPr>
            <a:endParaRPr lang="en-US" sz="11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да </a:t>
            </a:r>
            <a:r>
              <a:rPr lang="en-US" sz="1200">
                <a:ea typeface="Calibri" panose="020F0502020204030204" pitchFamily="34" charset="0"/>
              </a:rPr>
              <a:t>је уписано у Виноградарски регистар и Винарски регистар у складу са законом којим се уређује вино</a:t>
            </a:r>
            <a:r>
              <a:rPr lang="sr-Cyrl-RS" sz="1200">
                <a:ea typeface="Calibri" panose="020F0502020204030204" pitchFamily="34" charset="0"/>
              </a:rPr>
              <a:t>;</a:t>
            </a:r>
            <a:endParaRPr lang="en-US" sz="12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да у Винарском регистру има уписан капацитет мањи од 20.000 литара вина на годишњем нивоу.</a:t>
            </a:r>
            <a:endParaRPr lang="en-US" sz="1200">
              <a:ea typeface="Times New Roman" panose="02020603050405020304" pitchFamily="18" charset="0"/>
            </a:endParaRPr>
          </a:p>
          <a:p>
            <a:pPr marL="342900" lvl="0" indent="-342900">
              <a:buFont typeface="+mj-lt"/>
              <a:buAutoNum type="arabicParenR"/>
            </a:pPr>
            <a:r>
              <a:rPr lang="en-US" sz="1200">
                <a:ea typeface="Calibri" panose="020F0502020204030204" pitchFamily="34" charset="0"/>
              </a:rPr>
              <a:t>ако је уписано у одговарајућу евиденцију у складу са законом којим се уређује вино.</a:t>
            </a:r>
            <a:endParaRPr lang="en-US" sz="1200">
              <a:ea typeface="Times New Roman" panose="02020603050405020304" pitchFamily="18" charset="0"/>
            </a:endParaRPr>
          </a:p>
          <a:p>
            <a:pPr marL="285750" indent="-285750">
              <a:buFont typeface="Arial" panose="020B0604020202020204" pitchFamily="34" charset="0"/>
              <a:buChar char="•"/>
            </a:pPr>
            <a:endParaRPr lang="sr-Cyrl-RS" sz="1100"/>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23</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2638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ru-RU" sz="2000"/>
              <a:t>ПОСЕБНИ  УСЛОВИ ЗА УТВРЂИВАЊЕ ПРАВА ЗА КОРИШЋЕЊЕ БЕСПОВРАТНИХ СРЕДСТАВА </a:t>
            </a:r>
            <a:r>
              <a:rPr lang="sr-Latn-RS" sz="2000"/>
              <a:t>-</a:t>
            </a:r>
            <a:r>
              <a:rPr lang="ru-RU" sz="2000"/>
              <a:t> ПЧЕЛАРСТВО </a:t>
            </a:r>
            <a:r>
              <a:rPr lang="sr-Latn-RS" sz="2000"/>
              <a:t>-</a:t>
            </a:r>
            <a:r>
              <a:rPr lang="ru-RU" sz="2000"/>
              <a:t> АГРЕГАТИ</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endParaRPr lang="sr-Cyrl-RS" sz="1100" b="1">
              <a:latin typeface="+mj-lt"/>
            </a:endParaRPr>
          </a:p>
          <a:p>
            <a:pPr algn="just"/>
            <a:r>
              <a:rPr lang="sr-Cyrl-RS" sz="1400" b="1">
                <a:latin typeface="+mj-lt"/>
                <a:ea typeface="Calibri" panose="020F0502020204030204" pitchFamily="34" charset="0"/>
                <a:cs typeface="Calibri" panose="020F0502020204030204" pitchFamily="34" charset="0"/>
              </a:rPr>
              <a:t>Услови за одобравање</a:t>
            </a:r>
            <a:endParaRPr lang="en-US" sz="1400">
              <a:latin typeface="+mj-lt"/>
              <a:ea typeface="Times New Roman" panose="02020603050405020304" pitchFamily="18" charset="0"/>
              <a:cs typeface="Calibri" panose="020F0502020204030204" pitchFamily="34" charset="0"/>
            </a:endParaRPr>
          </a:p>
          <a:p>
            <a:pPr marL="0" indent="0" algn="just">
              <a:buNone/>
            </a:pPr>
            <a:r>
              <a:rPr lang="sr-Cyrl-RS" sz="1250" b="1">
                <a:latin typeface="+mj-lt"/>
                <a:ea typeface="Times New Roman" panose="02020603050405020304" pitchFamily="18" charset="0"/>
                <a:cs typeface="Calibri" panose="020F0502020204030204" pitchFamily="34" charset="0"/>
              </a:rPr>
              <a:t> </a:t>
            </a:r>
            <a:endParaRPr lang="en-US" sz="1250">
              <a:latin typeface="+mj-lt"/>
              <a:ea typeface="Times New Roman" panose="02020603050405020304" pitchFamily="18" charset="0"/>
              <a:cs typeface="Calibri" panose="020F0502020204030204" pitchFamily="34" charset="0"/>
            </a:endParaRPr>
          </a:p>
          <a:p>
            <a:pPr marL="742950" lvl="1" indent="-285750">
              <a:buFont typeface="+mj-lt"/>
              <a:buAutoNum type="arabicParenR"/>
            </a:pPr>
            <a:r>
              <a:rPr lang="sr-Cyrl-RS" sz="1250">
                <a:latin typeface="+mj-lt"/>
                <a:ea typeface="Calibri" panose="020F0502020204030204" pitchFamily="34" charset="0"/>
                <a:cs typeface="Calibri" panose="020F0502020204030204" pitchFamily="34" charset="0"/>
              </a:rPr>
              <a:t>решење о испуњености ветеринарско-санитарних услова, односно општих и посебних услова хигијене хране, издато од стране министарства надлежног за послове ветеринарства, којим се одобрава обављање одговарајуће делатности и додељује ветеринарски контролни број;</a:t>
            </a:r>
            <a:endParaRPr lang="en-US" sz="1250">
              <a:latin typeface="+mj-lt"/>
              <a:ea typeface="Times New Roman" panose="02020603050405020304" pitchFamily="18" charset="0"/>
              <a:cs typeface="Calibri" panose="020F0502020204030204" pitchFamily="34" charset="0"/>
            </a:endParaRPr>
          </a:p>
          <a:p>
            <a:pPr marL="742950" lvl="1" indent="-285750">
              <a:buFont typeface="+mj-lt"/>
              <a:buAutoNum type="arabicParenR"/>
            </a:pPr>
            <a:r>
              <a:rPr lang="sr-Cyrl-RS" sz="1250">
                <a:latin typeface="+mj-lt"/>
                <a:ea typeface="Calibri" panose="020F0502020204030204" pitchFamily="34" charset="0"/>
                <a:cs typeface="Calibri" panose="020F0502020204030204" pitchFamily="34" charset="0"/>
              </a:rPr>
              <a:t>је уписано у одговарајући регистар корисника географских ознака у складу са прописима којима се уређује заштита географског порекла пољопривредних и прехрамбених производа за подстицаје у вези са куповином контролних етикета са назнакама производа са географском ознаком.</a:t>
            </a:r>
            <a:endParaRPr lang="en-US" sz="1250">
              <a:latin typeface="+mj-lt"/>
              <a:ea typeface="Times New Roman" panose="02020603050405020304" pitchFamily="18" charset="0"/>
              <a:cs typeface="Calibri" panose="020F0502020204030204" pitchFamily="34" charset="0"/>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24</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20542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sr-Cyrl-RS" sz="2000"/>
              <a:t>ПОСЕБНИ  УСЛОВИ ЗА УТВРЂИВАЊЕ ПРАВА ЗА КОРИШЋЕЊЕ БЕСПОВРАТНИХ СРЕДСТАВА </a:t>
            </a:r>
            <a:r>
              <a:rPr lang="en-US" sz="2000"/>
              <a:t>– </a:t>
            </a:r>
            <a:r>
              <a:rPr lang="sr-Cyrl-RS" sz="2000"/>
              <a:t>ПЧЕЛАРСТВО</a:t>
            </a:r>
            <a:r>
              <a:rPr lang="en-US" sz="2000"/>
              <a:t> - </a:t>
            </a:r>
            <a:r>
              <a:rPr lang="sr-Cyrl-RS" sz="2000"/>
              <a:t>АГРЕГАТИ</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endParaRPr lang="sr-Cyrl-RS" sz="1100" b="1">
              <a:latin typeface="+mj-lt"/>
            </a:endParaRPr>
          </a:p>
          <a:p>
            <a:pPr algn="just"/>
            <a:r>
              <a:rPr lang="sr-Cyrl-RS" sz="1250" b="1">
                <a:ea typeface="Calibri" panose="020F0502020204030204" pitchFamily="34" charset="0"/>
              </a:rPr>
              <a:t>Врста капиталних инвестиција</a:t>
            </a:r>
          </a:p>
          <a:p>
            <a:pPr algn="just"/>
            <a:endParaRPr lang="en-US" sz="1100">
              <a:ea typeface="Times New Roman" panose="02020603050405020304" pitchFamily="18" charset="0"/>
            </a:endParaRPr>
          </a:p>
          <a:p>
            <a:pPr marL="342900" indent="-342900" algn="just">
              <a:buFont typeface="+mj-lt"/>
              <a:buAutoNum type="arabicPeriod"/>
            </a:pPr>
            <a:r>
              <a:rPr lang="en-US" sz="1100">
                <a:latin typeface="+mj-lt"/>
                <a:ea typeface="Calibri" panose="020F0502020204030204" pitchFamily="34" charset="0"/>
              </a:rPr>
              <a:t>изградња објеката за прераду, паковање и складиштење пчелињих производа са припадајућом унутрашњом и спољном инфраструктуром;</a:t>
            </a:r>
            <a:endParaRPr lang="sr-Cyrl-RS" sz="1100">
              <a:latin typeface="+mj-lt"/>
              <a:ea typeface="Calibri" panose="020F0502020204030204" pitchFamily="34" charset="0"/>
            </a:endParaRPr>
          </a:p>
          <a:p>
            <a:pPr marL="342900" indent="-342900" algn="just">
              <a:buFont typeface="+mj-lt"/>
              <a:buAutoNum type="arabicPeriod"/>
            </a:pPr>
            <a:r>
              <a:rPr lang="en-US" sz="1100">
                <a:latin typeface="+mj-lt"/>
                <a:ea typeface="Calibri" panose="020F0502020204030204" pitchFamily="34" charset="0"/>
              </a:rPr>
              <a:t>набавка </a:t>
            </a:r>
            <a:r>
              <a:rPr lang="sr-Cyrl-RS" sz="1100">
                <a:latin typeface="+mj-lt"/>
                <a:ea typeface="Calibri" panose="020F0502020204030204" pitchFamily="34" charset="0"/>
              </a:rPr>
              <a:t>нове </a:t>
            </a:r>
            <a:r>
              <a:rPr lang="en-US" sz="1100">
                <a:latin typeface="+mj-lt"/>
                <a:ea typeface="Calibri" panose="020F0502020204030204" pitchFamily="34" charset="0"/>
              </a:rPr>
              <a:t>опреме и уређаја за </a:t>
            </a:r>
            <a:r>
              <a:rPr lang="sr-Cyrl-RS" sz="1100">
                <a:latin typeface="+mj-lt"/>
                <a:ea typeface="Calibri" panose="020F0502020204030204" pitchFamily="34" charset="0"/>
              </a:rPr>
              <a:t>дораду/</a:t>
            </a:r>
            <a:r>
              <a:rPr lang="en-US" sz="1100">
                <a:latin typeface="+mj-lt"/>
                <a:ea typeface="Calibri" panose="020F0502020204030204" pitchFamily="34" charset="0"/>
              </a:rPr>
              <a:t>прераду пчелињих производа;</a:t>
            </a:r>
            <a:endParaRPr lang="en-US" sz="1100">
              <a:latin typeface="+mj-lt"/>
              <a:ea typeface="Times New Roman" panose="02020603050405020304" pitchFamily="18" charset="0"/>
            </a:endParaRPr>
          </a:p>
          <a:p>
            <a:pPr marL="342900" lvl="0" indent="-342900">
              <a:buFont typeface="+mj-lt"/>
              <a:buAutoNum type="arabicPeriod"/>
            </a:pPr>
            <a:r>
              <a:rPr lang="sr-Cyrl-RS" sz="1100">
                <a:latin typeface="+mj-lt"/>
                <a:ea typeface="Calibri" panose="020F0502020204030204" pitchFamily="34" charset="0"/>
              </a:rPr>
              <a:t>набавка нове</a:t>
            </a:r>
            <a:r>
              <a:rPr lang="en-US" sz="1100">
                <a:latin typeface="+mj-lt"/>
                <a:ea typeface="Calibri" panose="020F0502020204030204" pitchFamily="34" charset="0"/>
              </a:rPr>
              <a:t> опреме и уређаја за паковање и складиштење пчелињих производа;</a:t>
            </a:r>
            <a:endParaRPr lang="en-US" sz="1100">
              <a:latin typeface="+mj-lt"/>
              <a:ea typeface="Times New Roman" panose="02020603050405020304" pitchFamily="18" charset="0"/>
            </a:endParaRPr>
          </a:p>
          <a:p>
            <a:pPr marL="342900" lvl="0" indent="-342900">
              <a:buFont typeface="+mj-lt"/>
              <a:buAutoNum type="arabicPeriod"/>
            </a:pPr>
            <a:r>
              <a:rPr lang="sr-Cyrl-RS" sz="1100">
                <a:latin typeface="+mj-lt"/>
                <a:ea typeface="Calibri" panose="020F0502020204030204" pitchFamily="34" charset="0"/>
              </a:rPr>
              <a:t>набавка нове</a:t>
            </a:r>
            <a:r>
              <a:rPr lang="en-US" sz="1100">
                <a:latin typeface="+mj-lt"/>
                <a:ea typeface="Calibri" panose="020F0502020204030204" pitchFamily="34" charset="0"/>
              </a:rPr>
              <a:t> опреме за чишћење, прање и дезинфекцију (стерилизацију) објеката, опреме, алата, уређаја и машина, укључујући опрему за свлачионице и санитарне уређаје;</a:t>
            </a:r>
            <a:endParaRPr lang="en-US" sz="1100">
              <a:latin typeface="+mj-lt"/>
              <a:ea typeface="Times New Roman" panose="02020603050405020304" pitchFamily="18" charset="0"/>
            </a:endParaRPr>
          </a:p>
          <a:p>
            <a:pPr marL="342900" lvl="0" indent="-342900">
              <a:buFont typeface="+mj-lt"/>
              <a:buAutoNum type="arabicPeriod"/>
            </a:pPr>
            <a:r>
              <a:rPr lang="sr-Cyrl-RS" sz="1100">
                <a:latin typeface="+mj-lt"/>
                <a:ea typeface="Calibri" panose="020F0502020204030204" pitchFamily="34" charset="0"/>
              </a:rPr>
              <a:t>набавка нове</a:t>
            </a:r>
            <a:r>
              <a:rPr lang="en-US" sz="1100">
                <a:latin typeface="+mj-lt"/>
                <a:ea typeface="Calibri" panose="020F0502020204030204" pitchFamily="34" charset="0"/>
              </a:rPr>
              <a:t> опреме за дезинфекцију радника;</a:t>
            </a:r>
            <a:endParaRPr lang="sr-Cyrl-RS" sz="1100">
              <a:latin typeface="+mj-lt"/>
              <a:ea typeface="Calibri" panose="020F0502020204030204" pitchFamily="34" charset="0"/>
            </a:endParaRPr>
          </a:p>
          <a:p>
            <a:pPr marL="342900" lvl="0" indent="-342900">
              <a:buFont typeface="+mj-lt"/>
              <a:buAutoNum type="arabicPeriod"/>
            </a:pPr>
            <a:r>
              <a:rPr lang="sr-Cyrl-RS" sz="1100">
                <a:latin typeface="+mj-lt"/>
                <a:ea typeface="Calibri" panose="020F0502020204030204" pitchFamily="34" charset="0"/>
              </a:rPr>
              <a:t>набавка нове</a:t>
            </a:r>
            <a:r>
              <a:rPr lang="en-US" sz="1100">
                <a:latin typeface="+mj-lt"/>
                <a:ea typeface="Calibri" panose="020F0502020204030204" pitchFamily="34" charset="0"/>
              </a:rPr>
              <a:t> лабораторијске опреме (без стакленог посуђа) за унутрашњу употребу, као део погона за прераду</a:t>
            </a:r>
            <a:r>
              <a:rPr lang="sr-Cyrl-RS" sz="1100">
                <a:latin typeface="+mj-lt"/>
                <a:ea typeface="Calibri" panose="020F0502020204030204" pitchFamily="34" charset="0"/>
              </a:rPr>
              <a:t>;</a:t>
            </a:r>
            <a:endParaRPr lang="en-US" sz="1100">
              <a:latin typeface="+mj-lt"/>
              <a:ea typeface="Times New Roman" panose="02020603050405020304" pitchFamily="18" charset="0"/>
            </a:endParaRPr>
          </a:p>
          <a:p>
            <a:pPr marL="342900" lvl="0" indent="-342900">
              <a:buFont typeface="+mj-lt"/>
              <a:buAutoNum type="arabicPeriod"/>
            </a:pPr>
            <a:r>
              <a:rPr lang="sr-Latn-RS" sz="1100">
                <a:latin typeface="+mj-lt"/>
                <a:ea typeface="Calibri" panose="020F0502020204030204" pitchFamily="34" charset="0"/>
              </a:rPr>
              <a:t>набавка етикета са ознакама производа са географском ознаком.</a:t>
            </a:r>
            <a:endParaRPr lang="en-US" sz="1100">
              <a:latin typeface="+mj-lt"/>
              <a:ea typeface="Times New Roman" panose="02020603050405020304" pitchFamily="18" charset="0"/>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25</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2079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sr-Cyrl-RS" sz="2000"/>
              <a:t>ПОСЕБНИ  УСЛОВИ ЗА УТВРЂИВАЊЕ ПРАВА ЗА КОРИШЋЕЊЕ БЕСПОВРАТНИХ СРЕДСТАВА </a:t>
            </a:r>
            <a:r>
              <a:rPr lang="en-US" sz="2000"/>
              <a:t>-</a:t>
            </a:r>
            <a:r>
              <a:rPr lang="sr-Cyrl-RS" sz="2000"/>
              <a:t> АГРЕГАТИ </a:t>
            </a:r>
            <a:r>
              <a:rPr lang="en-US" sz="2000"/>
              <a:t>-</a:t>
            </a:r>
            <a:r>
              <a:rPr lang="sr-Cyrl-RS" sz="2000"/>
              <a:t> СТАРИ ЗАНАТИ</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algn="just"/>
            <a:r>
              <a:rPr lang="sr-Cyrl-RS" sz="1400" b="1">
                <a:ea typeface="Calibri" panose="020F0502020204030204" pitchFamily="34" charset="0"/>
              </a:rPr>
              <a:t>Врста капиталних инвестиција</a:t>
            </a:r>
            <a:endParaRPr lang="en-US" sz="1400">
              <a:ea typeface="Times New Roman" panose="02020603050405020304" pitchFamily="18" charset="0"/>
            </a:endParaRPr>
          </a:p>
          <a:p>
            <a:pPr marL="0" indent="0" algn="just">
              <a:buNone/>
            </a:pPr>
            <a:r>
              <a:rPr lang="sr-Cyrl-RS" sz="1100" b="1">
                <a:ea typeface="Times New Roman" panose="02020603050405020304" pitchFamily="18" charset="0"/>
              </a:rPr>
              <a:t> </a:t>
            </a:r>
            <a:endParaRPr lang="en-US" sz="11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у набавку опреме и инвентара за опремање радног и продајног простора за производњу, односно продају производа.</a:t>
            </a:r>
            <a:endParaRPr lang="en-US" sz="1200">
              <a:ea typeface="Times New Roman" panose="02020603050405020304" pitchFamily="18" charset="0"/>
            </a:endParaRPr>
          </a:p>
          <a:p>
            <a:pPr marL="0" indent="0" algn="just">
              <a:buNone/>
            </a:pPr>
            <a:r>
              <a:rPr lang="sr-Cyrl-RS" sz="1100" b="1">
                <a:ea typeface="Calibri" panose="020F0502020204030204" pitchFamily="34" charset="0"/>
              </a:rPr>
              <a:t> </a:t>
            </a:r>
            <a:endParaRPr lang="en-US" sz="1100" b="1">
              <a:ea typeface="Calibri" panose="020F0502020204030204" pitchFamily="34" charset="0"/>
            </a:endParaRPr>
          </a:p>
          <a:p>
            <a:pPr marL="0" indent="0" algn="just">
              <a:buNone/>
            </a:pPr>
            <a:endParaRPr lang="en-US" sz="1100" b="1">
              <a:ea typeface="Times New Roman" panose="02020603050405020304" pitchFamily="18" charset="0"/>
            </a:endParaRPr>
          </a:p>
          <a:p>
            <a:pPr algn="just"/>
            <a:r>
              <a:rPr lang="sr-Cyrl-RS" sz="1400" b="1">
                <a:ea typeface="Calibri" panose="020F0502020204030204" pitchFamily="34" charset="0"/>
              </a:rPr>
              <a:t>Услови за одобравање</a:t>
            </a:r>
            <a:endParaRPr lang="en-US" sz="1400">
              <a:ea typeface="Times New Roman" panose="02020603050405020304" pitchFamily="18" charset="0"/>
            </a:endParaRPr>
          </a:p>
          <a:p>
            <a:pPr algn="just"/>
            <a:endParaRPr lang="en-US" sz="1100">
              <a:ea typeface="Times New Roman" panose="02020603050405020304" pitchFamily="18" charset="0"/>
            </a:endParaRPr>
          </a:p>
          <a:p>
            <a:pPr marL="342900" lvl="0" indent="-342900">
              <a:buFont typeface="+mj-lt"/>
              <a:buAutoNum type="arabicParenR"/>
            </a:pPr>
            <a:r>
              <a:rPr lang="sr-Cyrl-RS" sz="1200">
                <a:ea typeface="Calibri" panose="020F0502020204030204" pitchFamily="34" charset="0"/>
              </a:rPr>
              <a:t>регистровано за очување старих и уметничких заната, односно послова домаће радиности, који су сертификовани у складу са прописом којим се уређују одређивања послова који се сматрају старим и уметничким занатима, односно пословима домаће радиности, начину сертификовања и вођењу евиденције издатих сертификата.</a:t>
            </a:r>
            <a:endParaRPr lang="en-US" sz="1200">
              <a:ea typeface="Times New Roman" panose="02020603050405020304" pitchFamily="18" charset="0"/>
            </a:endParaRP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26</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90624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sr-Cyrl-RS" sz="2000"/>
              <a:t>ДОЗВОЉЕНЕ ИНВЕСТИЦИЈЕ  –  АГРЕГАТИ – СВИ СЕКТОРИ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342900" lvl="0" indent="-342900">
              <a:buSzPts val="1100"/>
              <a:buFont typeface="+mj-lt"/>
              <a:buAutoNum type="arabicParenR"/>
            </a:pPr>
            <a:r>
              <a:rPr lang="sr-Cyrl-RS" sz="1100">
                <a:latin typeface="+mj-lt"/>
                <a:ea typeface="Times New Roman" panose="02020603050405020304" pitchFamily="18" charset="0"/>
                <a:cs typeface="Calibri" panose="020F0502020204030204" pitchFamily="34" charset="0"/>
              </a:rPr>
              <a:t>набавк</a:t>
            </a:r>
            <a:r>
              <a:rPr lang="en-US" sz="1100">
                <a:latin typeface="+mj-lt"/>
                <a:ea typeface="Times New Roman" panose="02020603050405020304" pitchFamily="18" charset="0"/>
                <a:cs typeface="Calibri" panose="020F0502020204030204" pitchFamily="34" charset="0"/>
              </a:rPr>
              <a:t>a </a:t>
            </a:r>
            <a:r>
              <a:rPr lang="sr-Cyrl-RS" sz="1100">
                <a:latin typeface="+mj-lt"/>
                <a:ea typeface="Times New Roman" panose="02020603050405020304" pitchFamily="18" charset="0"/>
                <a:cs typeface="Calibri" panose="020F0502020204030204" pitchFamily="34" charset="0"/>
              </a:rPr>
              <a:t>и инсталирање нове опреме у сврху коришћења обновљивих извора енергије и унапређење енергетске ефикасности;</a:t>
            </a:r>
            <a:endParaRPr lang="en-US" sz="1100">
              <a:latin typeface="+mj-lt"/>
              <a:ea typeface="Times New Roman" panose="02020603050405020304" pitchFamily="18" charset="0"/>
              <a:cs typeface="Calibri" panose="020F0502020204030204" pitchFamily="34" charset="0"/>
            </a:endParaRPr>
          </a:p>
          <a:p>
            <a:pPr marL="180583" indent="0">
              <a:buNone/>
            </a:pPr>
            <a:r>
              <a:rPr lang="sr-Cyrl-RS" sz="1100">
                <a:latin typeface="+mj-lt"/>
                <a:ea typeface="Times New Roman" panose="02020603050405020304" pitchFamily="18" charset="0"/>
                <a:cs typeface="Calibri" panose="020F0502020204030204" pitchFamily="34" charset="0"/>
              </a:rPr>
              <a:t> </a:t>
            </a:r>
            <a:endParaRPr lang="en-US" sz="1100">
              <a:latin typeface="+mj-lt"/>
              <a:ea typeface="Times New Roman" panose="02020603050405020304" pitchFamily="18" charset="0"/>
              <a:cs typeface="Calibri" panose="020F0502020204030204" pitchFamily="34" charset="0"/>
            </a:endParaRPr>
          </a:p>
          <a:p>
            <a:pPr marL="342900" lvl="0" indent="-342900">
              <a:buSzPts val="1100"/>
              <a:buFont typeface="+mj-lt"/>
              <a:buAutoNum type="arabicParenR" startAt="2"/>
            </a:pPr>
            <a:r>
              <a:rPr lang="sr-Cyrl-RS" sz="1100">
                <a:latin typeface="+mj-lt"/>
                <a:ea typeface="Times New Roman" panose="02020603050405020304" pitchFamily="18" charset="0"/>
                <a:cs typeface="Calibri" panose="020F0502020204030204" pitchFamily="34" charset="0"/>
              </a:rPr>
              <a:t>набавк</a:t>
            </a:r>
            <a:r>
              <a:rPr lang="en-US" sz="1100">
                <a:latin typeface="+mj-lt"/>
                <a:ea typeface="Times New Roman" panose="02020603050405020304" pitchFamily="18" charset="0"/>
                <a:cs typeface="Calibri" panose="020F0502020204030204" pitchFamily="34" charset="0"/>
              </a:rPr>
              <a:t>a</a:t>
            </a:r>
            <a:r>
              <a:rPr lang="sr-Cyrl-RS" sz="1100">
                <a:latin typeface="+mj-lt"/>
                <a:ea typeface="Times New Roman" panose="02020603050405020304" pitchFamily="18" charset="0"/>
                <a:cs typeface="Calibri" panose="020F0502020204030204" pitchFamily="34" charset="0"/>
              </a:rPr>
              <a:t> нове опреме за дигитализацију и/или аутоматизацију производних система, укључујући и набавку адекватних софтвера са пратећим хардвером</a:t>
            </a:r>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27</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81709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pPr algn="ctr"/>
            <a:r>
              <a:rPr lang="sr-Cyrl-RS" sz="2000"/>
              <a:t>ФАЗЕ У РЕАЛИЗАЦИЈИ ПРОЈЕКТА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buFont typeface="Wingdings" panose="05000000000000000000" pitchFamily="2" charset="2"/>
              <a:buChar char="v"/>
            </a:pPr>
            <a:r>
              <a:rPr lang="sr-Cyrl-RS" sz="1400" b="1"/>
              <a:t>ФАЗА 1</a:t>
            </a:r>
          </a:p>
          <a:p>
            <a:r>
              <a:rPr lang="sr-Cyrl-RS" sz="1400">
                <a:solidFill>
                  <a:prstClr val="black"/>
                </a:solidFill>
              </a:rPr>
              <a:t>ОСТВАРИВАЊА ПРАВА ЗА КОРИШЋЕЊЕ БЕСПОВРАТНИХ СРЕДСТАВА</a:t>
            </a:r>
          </a:p>
          <a:p>
            <a:pPr marL="285750" lvl="0" indent="-285750">
              <a:buFont typeface="Wingdings" panose="05000000000000000000" pitchFamily="2" charset="2"/>
              <a:buChar char="v"/>
            </a:pPr>
            <a:endParaRPr lang="sr-Cyrl-RS" sz="1400" b="1">
              <a:solidFill>
                <a:prstClr val="black"/>
              </a:solidFill>
            </a:endParaRPr>
          </a:p>
          <a:p>
            <a:pPr marL="285750" lvl="0" indent="-285750">
              <a:buFont typeface="Wingdings" panose="05000000000000000000" pitchFamily="2" charset="2"/>
              <a:buChar char="v"/>
            </a:pPr>
            <a:r>
              <a:rPr lang="sr-Cyrl-RS" sz="1400" b="1">
                <a:solidFill>
                  <a:prstClr val="black"/>
                </a:solidFill>
              </a:rPr>
              <a:t>ФАЗА 2</a:t>
            </a:r>
          </a:p>
          <a:p>
            <a:r>
              <a:rPr lang="sr-Cyrl-RS" sz="1400">
                <a:solidFill>
                  <a:prstClr val="black"/>
                </a:solidFill>
              </a:rPr>
              <a:t>ОСТВАРИВАЊА ПРАВА НА ОДОБРЕЊЕ ПРОЈЕКТА</a:t>
            </a:r>
          </a:p>
          <a:p>
            <a:pPr marL="285750" lvl="0" indent="-285750">
              <a:buFont typeface="Wingdings" panose="05000000000000000000" pitchFamily="2" charset="2"/>
              <a:buChar char="v"/>
            </a:pPr>
            <a:endParaRPr lang="sr-Cyrl-RS" sz="1400" b="1">
              <a:solidFill>
                <a:prstClr val="black"/>
              </a:solidFill>
            </a:endParaRPr>
          </a:p>
          <a:p>
            <a:pPr marL="285750" lvl="0" indent="-285750">
              <a:buFont typeface="Wingdings" panose="05000000000000000000" pitchFamily="2" charset="2"/>
              <a:buChar char="v"/>
            </a:pPr>
            <a:r>
              <a:rPr lang="sr-Cyrl-RS" sz="1400" b="1">
                <a:solidFill>
                  <a:prstClr val="black"/>
                </a:solidFill>
              </a:rPr>
              <a:t>ФАЗА 3</a:t>
            </a:r>
          </a:p>
          <a:p>
            <a:r>
              <a:rPr lang="sr-Cyrl-RS" sz="1400">
                <a:solidFill>
                  <a:prstClr val="black"/>
                </a:solidFill>
              </a:rPr>
              <a:t>ПОСТУПАК РЕАЛИЗАЦИЈЕ ИНВЕСТИЦИЈЕ</a:t>
            </a:r>
          </a:p>
          <a:p>
            <a:endParaRPr lang="sr-Cyrl-RS" sz="1400" b="1">
              <a:solidFill>
                <a:prstClr val="black"/>
              </a:solidFill>
            </a:endParaRPr>
          </a:p>
          <a:p>
            <a:pPr marL="285750" indent="-285750">
              <a:spcAft>
                <a:spcPts val="800"/>
              </a:spcAft>
              <a:buFont typeface="Wingdings" panose="05000000000000000000" pitchFamily="2" charset="2"/>
              <a:buChar char="v"/>
            </a:pPr>
            <a:r>
              <a:rPr lang="sr-Cyrl-RS" sz="1400" b="1">
                <a:solidFill>
                  <a:prstClr val="black"/>
                </a:solidFill>
              </a:rPr>
              <a:t>ФАЗА 4 </a:t>
            </a:r>
          </a:p>
          <a:p>
            <a:pPr lvl="0">
              <a:lnSpc>
                <a:spcPct val="107000"/>
              </a:lnSpc>
              <a:spcAft>
                <a:spcPts val="800"/>
              </a:spcAft>
            </a:pPr>
            <a:r>
              <a:rPr lang="sr-Cyrl-RS" sz="1400">
                <a:solidFill>
                  <a:prstClr val="black"/>
                </a:solidFill>
              </a:rPr>
              <a:t>ИСПЛАТА БЕСПОВРАТНИХ СРЕДСТАВА </a:t>
            </a:r>
            <a:endParaRPr lang="sr-Cyrl-RS" sz="1100">
              <a:solidFill>
                <a:prstClr val="black"/>
              </a:solidFill>
            </a:endParaRP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28</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43403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157801"/>
            <a:ext cx="8203693" cy="3486632"/>
          </a:xfrm>
        </p:spPr>
        <p:txBody>
          <a:bodyPr/>
          <a:lstStyle/>
          <a:p>
            <a:endParaRPr lang="sr-Cyrl-RS" sz="1100" b="1">
              <a:latin typeface="+mj-lt"/>
            </a:endParaRPr>
          </a:p>
          <a:p>
            <a:endParaRPr lang="sr-Latn-RS" sz="1100">
              <a:latin typeface="+mj-lt"/>
            </a:endParaRPr>
          </a:p>
          <a:p>
            <a:pPr algn="ctr">
              <a:buFont typeface="Wingdings" panose="05000000000000000000" pitchFamily="2" charset="2"/>
              <a:buChar char="v"/>
            </a:pPr>
            <a:r>
              <a:rPr lang="sr-Cyrl-RS" b="1">
                <a:solidFill>
                  <a:srgbClr val="3D1B6D"/>
                </a:solidFill>
              </a:rPr>
              <a:t>ФАЗА 1 </a:t>
            </a:r>
            <a:endParaRPr lang="en-US" b="1">
              <a:solidFill>
                <a:srgbClr val="3D1B6D"/>
              </a:solidFill>
            </a:endParaRPr>
          </a:p>
          <a:p>
            <a:pPr marL="0" indent="0" algn="ctr">
              <a:buNone/>
            </a:pPr>
            <a:r>
              <a:rPr lang="sr-Cyrl-RS" sz="1800" b="1">
                <a:solidFill>
                  <a:srgbClr val="3D1B6D"/>
                </a:solidFill>
              </a:rPr>
              <a:t>ОСТВАРИВАЊА ПРАВА ЗА КОРИШЋЕЊЕ БЕСПОВРАТНИХ СРЕДСТАВА</a:t>
            </a: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29</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1092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p:txBody>
          <a:bodyPr>
            <a:normAutofit/>
          </a:bodyPr>
          <a:lstStyle/>
          <a:p>
            <a:r>
              <a:rPr lang="ru-RU" sz="2000"/>
              <a:t>ПРИХВАТЉИВЕ ИНВЕСТИЦИЈЕ И ТРОШКОВИ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6" y="1075734"/>
            <a:ext cx="8203693" cy="3492501"/>
          </a:xfrm>
        </p:spPr>
        <p:txBody>
          <a:bodyPr/>
          <a:lstStyle/>
          <a:p>
            <a:pPr marL="0" indent="0">
              <a:buNone/>
            </a:pPr>
            <a:r>
              <a:rPr lang="sr-Cyrl-RS" sz="1200" b="1"/>
              <a:t>1.</a:t>
            </a:r>
            <a:r>
              <a:rPr lang="sr-Latn-RS" sz="1200" b="1"/>
              <a:t> </a:t>
            </a:r>
            <a:r>
              <a:rPr lang="sr-Cyrl-RS" sz="1200" b="1"/>
              <a:t>Припремни трошкови</a:t>
            </a:r>
            <a:r>
              <a:rPr lang="sr-Cyrl-RS" sz="1200"/>
              <a:t> </a:t>
            </a:r>
          </a:p>
          <a:p>
            <a:r>
              <a:rPr lang="sr-Cyrl-RS" sz="1100"/>
              <a:t>Трошкови који настају од момента објављивања Јавног позива, а пре потписивања уговора са Министарством</a:t>
            </a:r>
          </a:p>
          <a:p>
            <a:r>
              <a:rPr lang="sr-Cyrl-RS" sz="1100"/>
              <a:t>(трошкови пословног плана 3%, укупни припремни трошкови 5 % од укупног износа прихватљивих трошкова)</a:t>
            </a:r>
          </a:p>
          <a:p>
            <a:pPr marL="0" indent="0">
              <a:buNone/>
            </a:pPr>
            <a:r>
              <a:rPr lang="sr-Cyrl-RS" sz="1100"/>
              <a:t> </a:t>
            </a:r>
          </a:p>
          <a:p>
            <a:pPr marL="0" indent="0">
              <a:buNone/>
            </a:pPr>
            <a:r>
              <a:rPr lang="sr-Cyrl-RS" sz="1200" b="1"/>
              <a:t>2. Капиталне инвестиције </a:t>
            </a:r>
          </a:p>
          <a:p>
            <a:r>
              <a:rPr lang="sr-Cyrl-RS" sz="1100" b="1"/>
              <a:t>Инвестиције у физичку имовину и то </a:t>
            </a:r>
          </a:p>
          <a:p>
            <a:pPr marL="285750" indent="-285750">
              <a:buFont typeface="Wingdings" panose="05000000000000000000" pitchFamily="2" charset="2"/>
              <a:buChar char="Ø"/>
            </a:pPr>
            <a:r>
              <a:rPr lang="sr-Cyrl-RS" sz="1100"/>
              <a:t>За набавку нових машина и опреме </a:t>
            </a:r>
          </a:p>
          <a:p>
            <a:pPr marL="285750" indent="-285750">
              <a:buFont typeface="Wingdings" panose="05000000000000000000" pitchFamily="2" charset="2"/>
              <a:buChar char="Ø"/>
            </a:pPr>
            <a:r>
              <a:rPr lang="sr-Cyrl-RS" sz="1100"/>
              <a:t>Дигитализацију / аутоматизацију и трошкове софтвера неопходног унапређење производно – прерађивачког процеса </a:t>
            </a:r>
          </a:p>
          <a:p>
            <a:pPr marL="285750" indent="-285750">
              <a:buFont typeface="Wingdings" panose="05000000000000000000" pitchFamily="2" charset="2"/>
              <a:buChar char="Ø"/>
            </a:pPr>
            <a:r>
              <a:rPr lang="sr-Cyrl-RS" sz="1100"/>
              <a:t>Изградњу објеката </a:t>
            </a:r>
          </a:p>
          <a:p>
            <a:pPr marL="285750" indent="-285750">
              <a:buFont typeface="Wingdings" panose="05000000000000000000" pitchFamily="2" charset="2"/>
              <a:buChar char="Ø"/>
            </a:pPr>
            <a:r>
              <a:rPr lang="sr-Cyrl-RS" sz="1100"/>
              <a:t>Коришћење обновљивих извора енергије и енергетске ефикасности</a:t>
            </a:r>
          </a:p>
          <a:p>
            <a:endParaRPr lang="sr-Cyrl-RS" sz="1100" b="1"/>
          </a:p>
          <a:p>
            <a:r>
              <a:rPr lang="sr-Cyrl-RS" sz="1100" b="1"/>
              <a:t>3. Инвестиције у људске ресурсе - </a:t>
            </a:r>
            <a:r>
              <a:rPr lang="sr-Cyrl-RS" sz="1100"/>
              <a:t>трошкови бруто плата запослених, које не могу бити веће од 10% укупног износа прихватљивих трошкова</a:t>
            </a:r>
            <a:endParaRPr lang="en-US" sz="1100"/>
          </a:p>
          <a:p>
            <a:r>
              <a:rPr lang="en-US" sz="1100" b="1"/>
              <a:t>4. </a:t>
            </a:r>
            <a:r>
              <a:rPr lang="sr-Cyrl-RS" sz="1100" b="1"/>
              <a:t>Инвестиције за стручно техничку подршку и тренинг - </a:t>
            </a:r>
            <a:r>
              <a:rPr lang="sr-Cyrl-RS" sz="1100"/>
              <a:t>које не могу да износе више од 10% од укупног износа прихватљивих трошкова  </a:t>
            </a:r>
          </a:p>
          <a:p>
            <a:endParaRPr lang="sr-Cyrl-RS" sz="2000" b="1"/>
          </a:p>
          <a:p>
            <a:endParaRPr lang="sr-Latn-RS" sz="2000" dirty="0"/>
          </a:p>
          <a:p>
            <a:endParaRPr lang="sr-Latn-RS" sz="2000" dirty="0"/>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3</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5978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ru-RU" sz="2000"/>
              <a:t>ОБРАЗАЦ 1 - ПРИЈАВА ЗА УТВРЂИВАЊЕ ПРАВА НА КОРШЋЕЊЕ БЕСПОВРАТНИХ СРЕДСТАВА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endParaRPr lang="sr-Cyrl-RS" sz="1100" b="1">
              <a:latin typeface="+mj-lt"/>
            </a:endParaRPr>
          </a:p>
          <a:p>
            <a:pPr marL="342900" indent="-342900">
              <a:lnSpc>
                <a:spcPct val="107000"/>
              </a:lnSpc>
              <a:spcAft>
                <a:spcPts val="800"/>
              </a:spcAft>
              <a:buFont typeface="Symbol" panose="05050102010706020507" pitchFamily="18" charset="2"/>
              <a:buChar char=""/>
            </a:pPr>
            <a:r>
              <a:rPr lang="sr-Cyrl-RS" sz="1200">
                <a:latin typeface="+mj-lt"/>
                <a:cs typeface="Times New Roman" panose="02020603050405020304" pitchFamily="18" charset="0"/>
              </a:rPr>
              <a:t>Трајање Пројекта и буџет </a:t>
            </a:r>
          </a:p>
          <a:p>
            <a:pPr marL="342900" indent="-342900">
              <a:lnSpc>
                <a:spcPct val="107000"/>
              </a:lnSpc>
              <a:spcAft>
                <a:spcPts val="800"/>
              </a:spcAft>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Почетак </a:t>
            </a:r>
            <a:endParaRPr lang="en-US" sz="1200">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Завршетак </a:t>
            </a:r>
          </a:p>
          <a:p>
            <a:pPr marL="342900" lvl="0" indent="-342900">
              <a:lnSpc>
                <a:spcPct val="107000"/>
              </a:lnSpc>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Вредност </a:t>
            </a:r>
            <a:endParaRPr lang="en-US" sz="1200">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Захтевана вредност </a:t>
            </a:r>
            <a:endParaRPr lang="en-US" sz="1200">
              <a:latin typeface="+mj-lt"/>
              <a:ea typeface="Calibri" panose="020F0502020204030204" pitchFamily="34" charset="0"/>
              <a:cs typeface="Times New Roman" panose="02020603050405020304" pitchFamily="18" charset="0"/>
            </a:endParaRPr>
          </a:p>
          <a:p>
            <a:pPr>
              <a:lnSpc>
                <a:spcPct val="107000"/>
              </a:lnSpc>
              <a:spcAft>
                <a:spcPts val="800"/>
              </a:spcAft>
            </a:pPr>
            <a:r>
              <a:rPr lang="sr-Cyrl-RS" sz="1200">
                <a:latin typeface="+mj-lt"/>
                <a:ea typeface="Calibri" panose="020F0502020204030204" pitchFamily="34" charset="0"/>
                <a:cs typeface="Times New Roman" panose="02020603050405020304" pitchFamily="18" charset="0"/>
              </a:rPr>
              <a:t>Обавеза корисника да обезбеди предуслове и одговорност за обезбеђење предуслова. </a:t>
            </a:r>
          </a:p>
          <a:p>
            <a:pPr>
              <a:lnSpc>
                <a:spcPct val="107000"/>
              </a:lnSpc>
              <a:spcAft>
                <a:spcPts val="800"/>
              </a:spcAft>
            </a:pPr>
            <a:r>
              <a:rPr lang="sr-Cyrl-RS" sz="1200">
                <a:latin typeface="+mj-lt"/>
                <a:ea typeface="Calibri" panose="020F0502020204030204" pitchFamily="34" charset="0"/>
                <a:cs typeface="Times New Roman" panose="02020603050405020304" pitchFamily="18" charset="0"/>
              </a:rPr>
              <a:t>Подаци о подносиоцу пријаве.</a:t>
            </a:r>
            <a:endParaRPr lang="en-US" sz="1200">
              <a:latin typeface="+mj-lt"/>
              <a:ea typeface="Calibri" panose="020F0502020204030204" pitchFamily="34" charset="0"/>
              <a:cs typeface="Times New Roman" panose="02020603050405020304" pitchFamily="18" charset="0"/>
            </a:endParaRPr>
          </a:p>
          <a:p>
            <a:pPr>
              <a:lnSpc>
                <a:spcPct val="107000"/>
              </a:lnSpc>
              <a:spcAft>
                <a:spcPts val="800"/>
              </a:spcAft>
            </a:pPr>
            <a:r>
              <a:rPr lang="sr-Cyrl-RS" sz="1200" b="1">
                <a:latin typeface="+mj-lt"/>
                <a:ea typeface="Calibri" panose="020F0502020204030204" pitchFamily="34" charset="0"/>
                <a:cs typeface="Times New Roman" panose="02020603050405020304" pitchFamily="18" charset="0"/>
              </a:rPr>
              <a:t>Изјава 1 - </a:t>
            </a:r>
            <a:r>
              <a:rPr lang="sr-Cyrl-RS" sz="1200">
                <a:latin typeface="+mj-lt"/>
                <a:ea typeface="Calibri" panose="020F0502020204030204" pitchFamily="34" charset="0"/>
                <a:cs typeface="Times New Roman" panose="02020603050405020304" pitchFamily="18" charset="0"/>
              </a:rPr>
              <a:t>да нема доспелих обавеза, да не користи друга подстицајна средства, да није повезано лице са добављачем и да није у групи великог предузећа </a:t>
            </a:r>
            <a:endParaRPr lang="en-US" sz="1200">
              <a:latin typeface="+mj-lt"/>
              <a:ea typeface="Calibri" panose="020F0502020204030204" pitchFamily="34" charset="0"/>
              <a:cs typeface="Times New Roman" panose="02020603050405020304" pitchFamily="18" charset="0"/>
            </a:endParaRPr>
          </a:p>
          <a:p>
            <a:pPr>
              <a:lnSpc>
                <a:spcPct val="107000"/>
              </a:lnSpc>
              <a:spcAft>
                <a:spcPts val="800"/>
              </a:spcAft>
            </a:pPr>
            <a:r>
              <a:rPr lang="sr-Cyrl-RS" sz="1200" b="1">
                <a:latin typeface="+mj-lt"/>
                <a:ea typeface="Calibri" panose="020F0502020204030204" pitchFamily="34" charset="0"/>
                <a:cs typeface="Times New Roman" panose="02020603050405020304" pitchFamily="18" charset="0"/>
              </a:rPr>
              <a:t>Изјава 2 - </a:t>
            </a:r>
            <a:r>
              <a:rPr lang="sr-Cyrl-RS" sz="1200">
                <a:latin typeface="+mj-lt"/>
                <a:ea typeface="Calibri" panose="020F0502020204030204" pitchFamily="34" charset="0"/>
                <a:cs typeface="Times New Roman" panose="02020603050405020304" pitchFamily="18" charset="0"/>
              </a:rPr>
              <a:t>да је сагласан са Законом о општем управном поступку везано за обраду личних података </a:t>
            </a:r>
            <a:endParaRPr lang="en-US" sz="1200">
              <a:latin typeface="+mj-lt"/>
              <a:ea typeface="Calibri" panose="020F0502020204030204" pitchFamily="34" charset="0"/>
              <a:cs typeface="Times New Roman" panose="02020603050405020304" pitchFamily="18" charset="0"/>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30</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96466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195181"/>
            <a:ext cx="8203692" cy="843754"/>
          </a:xfrm>
        </p:spPr>
        <p:txBody>
          <a:bodyPr>
            <a:normAutofit/>
          </a:bodyPr>
          <a:lstStyle/>
          <a:p>
            <a:r>
              <a:rPr lang="ru-RU" sz="2000"/>
              <a:t>ОБРАЗАЦ 1 - ПРИЈАВА ЗА УТВРЂИВАЊЕ ПРАВА НА КОРШЋЕЊЕ БЕСПОВРАТНИХ СРЕДСТАВА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07000"/>
              </a:lnSpc>
              <a:spcAft>
                <a:spcPts val="800"/>
              </a:spcAft>
              <a:buFont typeface="Wingdings" panose="05000000000000000000" pitchFamily="2" charset="2"/>
              <a:buChar char="Ø"/>
            </a:pPr>
            <a:r>
              <a:rPr lang="sr-Cyrl-RS" sz="1200" b="1">
                <a:latin typeface="+mj-lt"/>
                <a:ea typeface="Calibri" panose="020F0502020204030204" pitchFamily="34" charset="0"/>
                <a:cs typeface="Times New Roman" panose="02020603050405020304" pitchFamily="18" charset="0"/>
              </a:rPr>
              <a:t>ОПИС ПРОЈЕКТА </a:t>
            </a:r>
          </a:p>
          <a:p>
            <a:pPr marL="342900" indent="-342900">
              <a:lnSpc>
                <a:spcPct val="107000"/>
              </a:lnSpc>
              <a:spcAft>
                <a:spcPts val="800"/>
              </a:spcAft>
              <a:buFont typeface="Symbol" panose="05050102010706020507" pitchFamily="18" charset="2"/>
              <a:buChar char=""/>
            </a:pPr>
            <a:r>
              <a:rPr lang="sr-Cyrl-RS" sz="1200">
                <a:latin typeface="+mj-lt"/>
                <a:cs typeface="Times New Roman" panose="02020603050405020304" pitchFamily="18" charset="0"/>
              </a:rPr>
              <a:t>Како ће се унапредити конкурентност и тржишна позиција </a:t>
            </a:r>
            <a:endParaRPr lang="en-US" sz="1200">
              <a:latin typeface="+mj-lt"/>
              <a:cs typeface="Times New Roman" panose="02020603050405020304" pitchFamily="18" charset="0"/>
            </a:endParaRPr>
          </a:p>
          <a:p>
            <a:pPr marL="342900" lvl="0" indent="-342900">
              <a:lnSpc>
                <a:spcPct val="107000"/>
              </a:lnSpc>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Опис проблематике </a:t>
            </a:r>
            <a:endParaRPr lang="en-US" sz="1200">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Који су проблеми који ће настати</a:t>
            </a:r>
            <a:endParaRPr lang="en-US" sz="1200">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Циљеви пројекта (Утицај на климатске промене, технолошки развој и модернизација пољопривредне производње, тржишни ланци, заштита и унапређење животне средине, очување природних ресурса, побољшање безбедности и квалитета производа) </a:t>
            </a:r>
            <a:endParaRPr lang="en-US" sz="1200">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Опис инвестиције </a:t>
            </a:r>
            <a:endParaRPr lang="en-US" sz="1200">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Опис сарадње и партнерства </a:t>
            </a:r>
            <a:endParaRPr lang="en-US" sz="1200">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Однос пројекта са осталим текућим активностима </a:t>
            </a:r>
            <a:endParaRPr lang="en-US" sz="1200">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Методологија рада, оптимизација, маркетинг</a:t>
            </a:r>
            <a:endParaRPr lang="en-US" sz="1200">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r-Cyrl-RS" sz="1200">
                <a:latin typeface="+mj-lt"/>
                <a:ea typeface="Calibri" panose="020F0502020204030204" pitchFamily="34" charset="0"/>
                <a:cs typeface="Times New Roman" panose="02020603050405020304" pitchFamily="18" charset="0"/>
              </a:rPr>
              <a:t>Објекти и ресурси доступни пројекту </a:t>
            </a:r>
            <a:endParaRPr lang="en-US" sz="1200">
              <a:latin typeface="+mj-lt"/>
              <a:ea typeface="Calibri" panose="020F0502020204030204" pitchFamily="34" charset="0"/>
              <a:cs typeface="Times New Roman" panose="02020603050405020304" pitchFamily="18" charset="0"/>
            </a:endParaRP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31</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7772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146244"/>
            <a:ext cx="8203692" cy="843754"/>
          </a:xfrm>
        </p:spPr>
        <p:txBody>
          <a:bodyPr>
            <a:normAutofit/>
          </a:bodyPr>
          <a:lstStyle/>
          <a:p>
            <a:r>
              <a:rPr lang="ru-RU" sz="2000"/>
              <a:t>ОБРАЗАЦ 1 - ПРИЈАВА ЗА УТВРЂИВАЊЕ ПРАВА НА КОРШЋЕЊЕ БЕСПОВРАТНИХ СРЕДСТАВА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2"/>
            <a:ext cx="8203693" cy="3750153"/>
          </a:xfrm>
        </p:spPr>
        <p:txBody>
          <a:bodyPr/>
          <a:lstStyle/>
          <a:p>
            <a:pPr marL="285750" indent="-285750">
              <a:lnSpc>
                <a:spcPct val="107000"/>
              </a:lnSpc>
              <a:spcAft>
                <a:spcPts val="800"/>
              </a:spcAft>
              <a:buFont typeface="Wingdings" panose="05000000000000000000" pitchFamily="2" charset="2"/>
              <a:buChar char="Ø"/>
            </a:pPr>
            <a:r>
              <a:rPr lang="sr-Cyrl-RS" sz="1100" b="1">
                <a:latin typeface="+mj-lt"/>
                <a:ea typeface="Calibri" panose="020F0502020204030204" pitchFamily="34" charset="0"/>
                <a:cs typeface="Times New Roman" panose="02020603050405020304" pitchFamily="18" charset="0"/>
              </a:rPr>
              <a:t>ОЧЕКИВАНИ РЕЗУЛТАТИ И УТИЦАЈ </a:t>
            </a:r>
            <a:endParaRPr lang="en-US" sz="110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sr-Cyrl-RS" sz="1100" b="1">
                <a:latin typeface="+mj-lt"/>
                <a:ea typeface="Calibri" panose="020F0502020204030204" pitchFamily="34" charset="0"/>
                <a:cs typeface="Times New Roman" panose="02020603050405020304" pitchFamily="18" charset="0"/>
              </a:rPr>
              <a:t>КОРИСНИЦИ ПРОЈЕКТА </a:t>
            </a:r>
            <a:endParaRPr lang="en-US" sz="1100">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r-Cyrl-RS" sz="1100">
                <a:latin typeface="+mj-lt"/>
                <a:ea typeface="Calibri" panose="020F0502020204030204" pitchFamily="34" charset="0"/>
                <a:cs typeface="Times New Roman" panose="02020603050405020304" pitchFamily="18" charset="0"/>
              </a:rPr>
              <a:t>Ко су директни и индиректни корисници пројекта </a:t>
            </a:r>
            <a:endParaRPr lang="en-US" sz="1100">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r-Cyrl-RS" sz="1100">
                <a:latin typeface="+mj-lt"/>
                <a:ea typeface="Calibri" panose="020F0502020204030204" pitchFamily="34" charset="0"/>
                <a:cs typeface="Times New Roman" panose="02020603050405020304" pitchFamily="18" charset="0"/>
              </a:rPr>
              <a:t>Где ће се осетити утицај</a:t>
            </a:r>
            <a:endParaRPr lang="en-US" sz="110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sr-Cyrl-RS" sz="1100" b="1">
                <a:latin typeface="+mj-lt"/>
                <a:ea typeface="Calibri" panose="020F0502020204030204" pitchFamily="34" charset="0"/>
                <a:cs typeface="Times New Roman" panose="02020603050405020304" pitchFamily="18" charset="0"/>
              </a:rPr>
              <a:t>ТРОШКОВИ ПРОЈЕКТА – ТАБЕЛА </a:t>
            </a:r>
          </a:p>
          <a:p>
            <a:pPr marL="342900" indent="-342900">
              <a:lnSpc>
                <a:spcPct val="107000"/>
              </a:lnSpc>
              <a:spcAft>
                <a:spcPts val="800"/>
              </a:spcAft>
              <a:buFont typeface="Symbol" panose="05050102010706020507" pitchFamily="18" charset="2"/>
              <a:buChar char=""/>
            </a:pPr>
            <a:r>
              <a:rPr lang="sr-Cyrl-RS" sz="1100">
                <a:latin typeface="+mj-lt"/>
                <a:cs typeface="Times New Roman" panose="02020603050405020304" pitchFamily="18" charset="0"/>
              </a:rPr>
              <a:t>Извор средстава, укупно еура, опис трошкова </a:t>
            </a:r>
            <a:endParaRPr lang="en-US" sz="1100">
              <a:latin typeface="+mj-lt"/>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sr-Cyrl-RS" sz="1100" b="1">
                <a:latin typeface="+mj-lt"/>
                <a:ea typeface="Calibri" panose="020F0502020204030204" pitchFamily="34" charset="0"/>
                <a:cs typeface="Times New Roman" panose="02020603050405020304" pitchFamily="18" charset="0"/>
              </a:rPr>
              <a:t>ИЗВОР СРЕДСТВА – ИЗНОС – ОПИС </a:t>
            </a:r>
            <a:endParaRPr lang="en-US" sz="110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sr-Cyrl-RS" sz="1100" b="1">
                <a:latin typeface="+mj-lt"/>
                <a:ea typeface="Calibri" panose="020F0502020204030204" pitchFamily="34" charset="0"/>
                <a:cs typeface="Times New Roman" panose="02020603050405020304" pitchFamily="18" charset="0"/>
              </a:rPr>
              <a:t>ИЗЈАВА О КАПАЦИТЕТУ ПОДНОСОЦА ПРОЈЕКТА </a:t>
            </a:r>
            <a:endParaRPr lang="en-US" sz="110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sr-Cyrl-RS" sz="1100" b="1">
                <a:latin typeface="+mj-lt"/>
                <a:ea typeface="Calibri" panose="020F0502020204030204" pitchFamily="34" charset="0"/>
                <a:cs typeface="Times New Roman" panose="02020603050405020304" pitchFamily="18" charset="0"/>
              </a:rPr>
              <a:t>ОПИС ПОТЕНЦИЈАЛНХ ПАРТНЕРА </a:t>
            </a:r>
            <a:endParaRPr lang="en-US" sz="110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sr-Cyrl-RS" sz="1100" b="1">
                <a:latin typeface="+mj-lt"/>
                <a:ea typeface="Calibri" panose="020F0502020204030204" pitchFamily="34" charset="0"/>
                <a:cs typeface="Times New Roman" panose="02020603050405020304" pitchFamily="18" charset="0"/>
              </a:rPr>
              <a:t>ТЕХНИЧКА ПОМОЋ И ПОТРЕБА ЗА ОБУКОМ </a:t>
            </a:r>
            <a:endParaRPr lang="en-US" sz="110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sr-Cyrl-RS" sz="1100" b="1">
                <a:latin typeface="+mj-lt"/>
                <a:ea typeface="Calibri" panose="020F0502020204030204" pitchFamily="34" charset="0"/>
                <a:cs typeface="Times New Roman" panose="02020603050405020304" pitchFamily="18" charset="0"/>
              </a:rPr>
              <a:t>РИЗИЦИ НА ПРОЈЕКТУ </a:t>
            </a:r>
            <a:endParaRPr lang="en-US" sz="110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sr-Cyrl-RS" sz="1100" b="1">
                <a:latin typeface="+mj-lt"/>
                <a:ea typeface="Calibri" panose="020F0502020204030204" pitchFamily="34" charset="0"/>
                <a:cs typeface="Times New Roman" panose="02020603050405020304" pitchFamily="18" charset="0"/>
              </a:rPr>
              <a:t>ОДРЖИВОСТ ПРОЈЕКТА </a:t>
            </a:r>
            <a:endParaRPr lang="en-US" sz="1100">
              <a:latin typeface="+mj-lt"/>
              <a:ea typeface="Calibri" panose="020F0502020204030204" pitchFamily="34" charset="0"/>
              <a:cs typeface="Times New Roman" panose="02020603050405020304" pitchFamily="18" charset="0"/>
            </a:endParaRPr>
          </a:p>
          <a:p>
            <a:pPr>
              <a:lnSpc>
                <a:spcPct val="110000"/>
              </a:lnSpc>
              <a:spcBef>
                <a:spcPct val="0"/>
              </a:spcBef>
              <a:spcAft>
                <a:spcPts val="800"/>
              </a:spcAft>
            </a:pPr>
            <a:r>
              <a:rPr lang="ru-RU" sz="2000" b="1">
                <a:solidFill>
                  <a:schemeClr val="accent1"/>
                </a:solidFill>
                <a:latin typeface="+mj-lt"/>
                <a:ea typeface="+mj-ea"/>
                <a:cs typeface="+mj-cs"/>
              </a:rPr>
              <a:t>ОБРАЗАЦ 2 - ТАБЕЛА ЧЛАНОВА ЗАДРУГЕ </a:t>
            </a:r>
            <a:endParaRPr lang="sr-Cyrl-RS" sz="2000" b="1">
              <a:solidFill>
                <a:schemeClr val="accent1"/>
              </a:solidFill>
              <a:latin typeface="+mj-lt"/>
              <a:ea typeface="+mj-ea"/>
              <a:cs typeface="+mj-cs"/>
            </a:endParaRP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32</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73852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a:bodyPr>
          <a:lstStyle/>
          <a:p>
            <a:br>
              <a:rPr lang="sr-Cyrl-RS" sz="2000"/>
            </a:br>
            <a:r>
              <a:rPr lang="sr-Cyrl-RS" sz="2000"/>
              <a:t>ДОКУМЕНТА УЗ ПРИЈАВУ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769888"/>
          </a:xfrm>
        </p:spPr>
        <p:txBody>
          <a:bodyPr/>
          <a:lstStyle/>
          <a:p>
            <a:pPr marL="285750" indent="-285750">
              <a:lnSpc>
                <a:spcPct val="107000"/>
              </a:lnSpc>
              <a:spcAft>
                <a:spcPts val="800"/>
              </a:spcAft>
              <a:buFont typeface="Wingdings" panose="05000000000000000000" pitchFamily="2" charset="2"/>
              <a:buChar char="Ø"/>
            </a:pPr>
            <a:r>
              <a:rPr lang="sr-Cyrl-RS" sz="1100"/>
              <a:t>Уверење о доспелим обавезама по основу јавних прихода по боравишту/пребивалиште подносиоца односно месту инвестиције издато од стране локалне самоуправе </a:t>
            </a:r>
            <a:endParaRPr lang="sr-Cyrl-RS" sz="1100" b="1"/>
          </a:p>
          <a:p>
            <a:pPr marL="285750" indent="-285750">
              <a:lnSpc>
                <a:spcPct val="107000"/>
              </a:lnSpc>
              <a:spcAft>
                <a:spcPts val="800"/>
              </a:spcAft>
              <a:buFont typeface="Wingdings" panose="05000000000000000000" pitchFamily="2" charset="2"/>
              <a:buChar char="Ø"/>
            </a:pPr>
            <a:r>
              <a:rPr lang="sr-Cyrl-RS" sz="1100"/>
              <a:t>Уверење о измереним обавезама по основу јавних прихода издато од ПУ</a:t>
            </a:r>
          </a:p>
          <a:p>
            <a:pPr marL="285750" indent="-285750">
              <a:lnSpc>
                <a:spcPct val="107000"/>
              </a:lnSpc>
              <a:spcAft>
                <a:spcPts val="800"/>
              </a:spcAft>
              <a:buFont typeface="Wingdings" panose="05000000000000000000" pitchFamily="2" charset="2"/>
              <a:buChar char="Ø"/>
            </a:pPr>
            <a:r>
              <a:rPr lang="sr-Cyrl-RS" sz="1100"/>
              <a:t>Потврду надлежног органа локалне самоуправе/покрајинског органа за територију Војводине да не користи и да није у поступку прибављања других субвенционираних средстава </a:t>
            </a:r>
          </a:p>
          <a:p>
            <a:pPr marL="285750" indent="-285750">
              <a:lnSpc>
                <a:spcPct val="107000"/>
              </a:lnSpc>
              <a:spcAft>
                <a:spcPts val="800"/>
              </a:spcAft>
              <a:buFont typeface="Wingdings" panose="05000000000000000000" pitchFamily="2" charset="2"/>
              <a:buChar char="Ø"/>
            </a:pPr>
            <a:r>
              <a:rPr lang="sr-Cyrl-RS" sz="1100"/>
              <a:t>Извод из Катастра са копијом плана, за предмет инвестиције</a:t>
            </a:r>
          </a:p>
          <a:p>
            <a:pPr marL="285750" indent="-285750">
              <a:lnSpc>
                <a:spcPct val="107000"/>
              </a:lnSpc>
              <a:spcAft>
                <a:spcPts val="800"/>
              </a:spcAft>
              <a:buFont typeface="Wingdings" panose="05000000000000000000" pitchFamily="2" charset="2"/>
              <a:buChar char="Ø"/>
            </a:pPr>
            <a:r>
              <a:rPr lang="sr-Cyrl-RS" sz="1100"/>
              <a:t>Уговор о закупу или уступању на коришћење предметног земљишта, односно објекта закљученим са закуподавцем односно уступиоцем, физичко лице или јединица локалне самоуправе од најмање 10 године почев од годне кад се подноси захтев </a:t>
            </a:r>
          </a:p>
          <a:p>
            <a:pPr marL="285750" indent="-285750">
              <a:lnSpc>
                <a:spcPct val="107000"/>
              </a:lnSpc>
              <a:spcAft>
                <a:spcPts val="800"/>
              </a:spcAft>
              <a:buFont typeface="Wingdings" panose="05000000000000000000" pitchFamily="2" charset="2"/>
              <a:buChar char="Ø"/>
            </a:pPr>
            <a:r>
              <a:rPr lang="sr-Cyrl-RS" sz="1100"/>
              <a:t>Попуњен образац 2 - Чланови задруге (ако има задруге)</a:t>
            </a:r>
          </a:p>
          <a:p>
            <a:pPr>
              <a:lnSpc>
                <a:spcPct val="107000"/>
              </a:lnSpc>
              <a:spcAft>
                <a:spcPts val="800"/>
              </a:spcAft>
            </a:pPr>
            <a:r>
              <a:rPr lang="sr-Cyrl-RS" sz="1200" b="1"/>
              <a:t>За предузетнике, привредна друштва или задруге:</a:t>
            </a:r>
            <a:endParaRPr lang="sr-Cyrl-RS" sz="1200"/>
          </a:p>
          <a:p>
            <a:pPr marL="285750" indent="-285750">
              <a:lnSpc>
                <a:spcPct val="107000"/>
              </a:lnSpc>
              <a:spcAft>
                <a:spcPts val="800"/>
              </a:spcAft>
              <a:buFont typeface="Wingdings" panose="05000000000000000000" pitchFamily="2" charset="2"/>
              <a:buChar char="Ø"/>
            </a:pPr>
            <a:r>
              <a:rPr lang="sr-Cyrl-RS" sz="1100"/>
              <a:t>Извод из Регистра привредних субјеката </a:t>
            </a:r>
          </a:p>
          <a:p>
            <a:pPr marL="285750" indent="-285750">
              <a:lnSpc>
                <a:spcPct val="107000"/>
              </a:lnSpc>
              <a:spcAft>
                <a:spcPts val="800"/>
              </a:spcAft>
              <a:buFont typeface="Wingdings" panose="05000000000000000000" pitchFamily="2" charset="2"/>
              <a:buChar char="Ø"/>
            </a:pPr>
            <a:r>
              <a:rPr lang="sr-Cyrl-RS" sz="1100"/>
              <a:t>Потврду да није осуђиван због привредног преступа </a:t>
            </a:r>
          </a:p>
          <a:p>
            <a:pPr marL="285750" indent="-285750">
              <a:lnSpc>
                <a:spcPct val="107000"/>
              </a:lnSpc>
              <a:spcAft>
                <a:spcPts val="800"/>
              </a:spcAft>
              <a:buFont typeface="Wingdings" panose="05000000000000000000" pitchFamily="2" charset="2"/>
              <a:buChar char="Ø"/>
            </a:pPr>
            <a:r>
              <a:rPr lang="sr-Cyrl-RS" sz="1100"/>
              <a:t>Потврду да није регистрован поступак ликвидације или стечаја </a:t>
            </a:r>
          </a:p>
          <a:p>
            <a:pPr marL="285750" indent="-285750">
              <a:lnSpc>
                <a:spcPct val="107000"/>
              </a:lnSpc>
              <a:spcAft>
                <a:spcPts val="800"/>
              </a:spcAft>
              <a:buFont typeface="Wingdings" panose="05000000000000000000" pitchFamily="2" charset="2"/>
              <a:buChar char="Ø"/>
            </a:pPr>
            <a:r>
              <a:rPr lang="sr-Cyrl-RS" sz="1100"/>
              <a:t>Да је разврстан у микро/мало/ средње право лице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33</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47523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fontScale="90000"/>
          </a:bodyPr>
          <a:lstStyle/>
          <a:p>
            <a:r>
              <a:rPr lang="ru-RU" sz="2000"/>
              <a:t>ОБРАЗАЦ 3 - ТРИЈАЖА ЕКОЛОШКИХ И СОЦОЛОШКИ СТАНДАРДА - ЕССУ ФАЗА ПОДНОШЕЊА ПРИЈАВЕ ЗА ОБЕЗБЕЂЕЊЕ ПРАВА ЗА КОРИШЋЕЊЕ БЕСПОВРАТНХ СРЕДСТАВА</a:t>
            </a:r>
            <a:br>
              <a:rPr lang="ru-RU" sz="2000"/>
            </a:b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07000"/>
              </a:lnSpc>
              <a:spcAft>
                <a:spcPts val="800"/>
              </a:spcAft>
              <a:buFont typeface="Wingdings" panose="05000000000000000000" pitchFamily="2" charset="2"/>
              <a:buChar char="Ø"/>
            </a:pPr>
            <a:r>
              <a:rPr lang="sr-Cyrl-RS" sz="1200" b="1">
                <a:latin typeface="+mj-lt"/>
                <a:cs typeface="Times New Roman" panose="02020603050405020304" pitchFamily="18" charset="0"/>
              </a:rPr>
              <a:t>ДЕО 1 </a:t>
            </a:r>
            <a:r>
              <a:rPr lang="sr-Latn-RS" sz="1200" b="1">
                <a:latin typeface="+mj-lt"/>
                <a:cs typeface="Times New Roman" panose="02020603050405020304" pitchFamily="18" charset="0"/>
              </a:rPr>
              <a:t>- </a:t>
            </a:r>
            <a:r>
              <a:rPr lang="sr-Cyrl-RS" sz="1200" b="1">
                <a:latin typeface="+mj-lt"/>
                <a:cs typeface="Times New Roman" panose="02020603050405020304" pitchFamily="18" charset="0"/>
              </a:rPr>
              <a:t>АДМИНИСТРАТИВНИ И ОРГАНИЗАЦИОНИ ПОДАЦИ - </a:t>
            </a:r>
            <a:r>
              <a:rPr lang="sr-Cyrl-RS" sz="1200">
                <a:latin typeface="+mj-lt"/>
                <a:cs typeface="Times New Roman" panose="02020603050405020304" pitchFamily="18" charset="0"/>
              </a:rPr>
              <a:t>Назив, локација, организациона структура, опис, град, општина, МЗ, Подносилац, суподносилац </a:t>
            </a:r>
            <a:endParaRPr lang="en-US" sz="1200">
              <a:latin typeface="+mj-lt"/>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Ø"/>
            </a:pPr>
            <a:r>
              <a:rPr lang="sr-Cyrl-RS" sz="1200" b="1">
                <a:latin typeface="+mj-lt"/>
                <a:cs typeface="Times New Roman" panose="02020603050405020304" pitchFamily="18" charset="0"/>
              </a:rPr>
              <a:t>ДЕО 2 </a:t>
            </a:r>
            <a:r>
              <a:rPr lang="sr-Latn-RS" sz="1200" b="1">
                <a:latin typeface="+mj-lt"/>
                <a:cs typeface="Times New Roman" panose="02020603050405020304" pitchFamily="18" charset="0"/>
              </a:rPr>
              <a:t>- </a:t>
            </a:r>
            <a:r>
              <a:rPr lang="sr-Cyrl-RS" sz="1200" b="1">
                <a:latin typeface="+mj-lt"/>
                <a:cs typeface="Times New Roman" panose="02020603050405020304" pitchFamily="18" charset="0"/>
              </a:rPr>
              <a:t>ЕЛЕМЕНТИ ЗА ЕЛИМИНАЦИЈУ ПРОЈЕКТА - </a:t>
            </a:r>
            <a:r>
              <a:rPr lang="sr-Cyrl-RS" sz="1200">
                <a:latin typeface="+mj-lt"/>
                <a:cs typeface="Times New Roman" panose="02020603050405020304" pitchFamily="18" charset="0"/>
              </a:rPr>
              <a:t>да ли има елементе за елиминацију због величине утицаја на животну средину </a:t>
            </a:r>
          </a:p>
          <a:p>
            <a:pPr marL="285750" lvl="0" indent="-285750">
              <a:lnSpc>
                <a:spcPct val="107000"/>
              </a:lnSpc>
              <a:spcAft>
                <a:spcPts val="800"/>
              </a:spcAft>
              <a:buFont typeface="Wingdings" panose="05000000000000000000" pitchFamily="2" charset="2"/>
              <a:buChar char="Ø"/>
            </a:pPr>
            <a:r>
              <a:rPr lang="sr-Cyrl-RS" sz="1200" b="1">
                <a:latin typeface="+mj-lt"/>
                <a:cs typeface="Times New Roman" panose="02020603050405020304" pitchFamily="18" charset="0"/>
              </a:rPr>
              <a:t>ДЕО 3 ОСНОВНЕ ИНФОРМАЦИЈЕ О ПРЕДЛОЖЕНОМ ПРОЈЕКТУ И ПОДНОСИОЦУ ЗАХТЕВА </a:t>
            </a:r>
            <a:endParaRPr lang="sr-Latn-RS" sz="1200" b="1">
              <a:latin typeface="+mj-lt"/>
              <a:cs typeface="Times New Roman" panose="02020603050405020304" pitchFamily="18" charset="0"/>
            </a:endParaRPr>
          </a:p>
          <a:p>
            <a:pPr marL="342900" lvl="0" indent="-342900">
              <a:lnSpc>
                <a:spcPct val="87000"/>
              </a:lnSpc>
              <a:spcAft>
                <a:spcPts val="800"/>
              </a:spcAft>
              <a:buFont typeface="Symbol" panose="05050102010706020507" pitchFamily="18" charset="2"/>
              <a:buChar char=""/>
            </a:pPr>
            <a:r>
              <a:rPr lang="sr-Cyrl-RS" sz="1200">
                <a:latin typeface="+mj-lt"/>
                <a:cs typeface="Times New Roman" panose="02020603050405020304" pitchFamily="18" charset="0"/>
              </a:rPr>
              <a:t>Да ли има све дозволе и сагласности </a:t>
            </a:r>
            <a:endParaRPr lang="en-US" sz="1200">
              <a:latin typeface="+mj-lt"/>
              <a:cs typeface="Times New Roman" panose="02020603050405020304" pitchFamily="18" charset="0"/>
            </a:endParaRPr>
          </a:p>
          <a:p>
            <a:pPr marL="342900" lvl="0" indent="-342900">
              <a:lnSpc>
                <a:spcPct val="87000"/>
              </a:lnSpc>
              <a:spcAft>
                <a:spcPts val="800"/>
              </a:spcAft>
              <a:buFont typeface="Symbol" panose="05050102010706020507" pitchFamily="18" charset="2"/>
              <a:buChar char=""/>
            </a:pPr>
            <a:r>
              <a:rPr lang="sr-Cyrl-RS" sz="1200">
                <a:latin typeface="+mj-lt"/>
                <a:cs typeface="Times New Roman" panose="02020603050405020304" pitchFamily="18" charset="0"/>
              </a:rPr>
              <a:t>Да ли је обавезна еколошка процена утицаја на животну средину </a:t>
            </a:r>
            <a:endParaRPr lang="en-US" sz="1200">
              <a:latin typeface="+mj-lt"/>
              <a:cs typeface="Times New Roman" panose="02020603050405020304" pitchFamily="18" charset="0"/>
            </a:endParaRPr>
          </a:p>
          <a:p>
            <a:pPr marL="342900" lvl="0" indent="-342900">
              <a:lnSpc>
                <a:spcPct val="87000"/>
              </a:lnSpc>
              <a:spcAft>
                <a:spcPts val="800"/>
              </a:spcAft>
              <a:buFont typeface="Symbol" panose="05050102010706020507" pitchFamily="18" charset="2"/>
              <a:buChar char=""/>
            </a:pPr>
            <a:r>
              <a:rPr lang="sr-Cyrl-RS" sz="1200">
                <a:latin typeface="+mj-lt"/>
                <a:cs typeface="Times New Roman" panose="02020603050405020304" pitchFamily="18" charset="0"/>
              </a:rPr>
              <a:t>Да ли су услови рада у складу са важећим прописима, да ли су запослени пријављени, да ли би се ангажовали нови радници, да ли постоје индиције да би могао да користи неформалну радну снагу, да ли постоје индиције да би запошљавао особе старости од 15 до 18 година, да ли процес проузрокује потенцијалне опасности по запослене </a:t>
            </a:r>
          </a:p>
          <a:p>
            <a:pPr marL="342900" lvl="0" indent="-342900">
              <a:lnSpc>
                <a:spcPct val="87000"/>
              </a:lnSpc>
              <a:spcAft>
                <a:spcPts val="800"/>
              </a:spcAft>
              <a:buFont typeface="Symbol" panose="05050102010706020507" pitchFamily="18" charset="2"/>
              <a:buChar char=""/>
            </a:pPr>
            <a:r>
              <a:rPr lang="sr-Cyrl-RS" sz="1200">
                <a:latin typeface="+mj-lt"/>
                <a:cs typeface="Times New Roman" panose="02020603050405020304" pitchFamily="18" charset="0"/>
              </a:rPr>
              <a:t>Да ли би се ангажовали нови радници да ли се може сматрати релевантим за прилагођавање климатским променама </a:t>
            </a:r>
            <a:endParaRPr lang="en-US" sz="1200">
              <a:latin typeface="+mj-lt"/>
              <a:cs typeface="Times New Roman" panose="02020603050405020304" pitchFamily="18" charset="0"/>
            </a:endParaRP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34</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07520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a:bodyPr>
          <a:lstStyle/>
          <a:p>
            <a:r>
              <a:rPr lang="sr-Cyrl-RS" sz="1800"/>
              <a:t>ОБРАЗАЦ 3 - ТРИЈАЖА ЕКОЛОШКИХ И СОЦОЛОШКИ СТАНДАРДА - ЕССУ ФАЗА ПОДНОШЕЊА ПРИЈАВЕ ЗА ОБЕЗБЕЂЕЊЕ ПРАВА ЗА КОРИШЋЕЊЕ БЕСПОВРАТНИХ СРЕДСТАВА</a:t>
            </a:r>
            <a:endParaRPr lang="sr-Latn-RS" sz="18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27000"/>
              </a:lnSpc>
              <a:spcAft>
                <a:spcPts val="800"/>
              </a:spcAft>
              <a:buFont typeface="Wingdings" panose="05000000000000000000" pitchFamily="2" charset="2"/>
              <a:buChar char="Ø"/>
            </a:pPr>
            <a:r>
              <a:rPr lang="sr-Cyrl-RS" sz="1200" b="1">
                <a:latin typeface="+mj-lt"/>
                <a:cs typeface="Times New Roman" panose="02020603050405020304" pitchFamily="18" charset="0"/>
              </a:rPr>
              <a:t>Земљани ресурси </a:t>
            </a:r>
          </a:p>
          <a:p>
            <a:pPr marL="285750" indent="-285750">
              <a:lnSpc>
                <a:spcPct val="107000"/>
              </a:lnSpc>
              <a:spcAft>
                <a:spcPts val="800"/>
              </a:spcAft>
              <a:buFont typeface="Arial" panose="020B0604020202020204" pitchFamily="34" charset="0"/>
              <a:buChar char="•"/>
            </a:pPr>
            <a:r>
              <a:rPr lang="sr-Cyrl-RS" sz="1100">
                <a:latin typeface="+mj-lt"/>
              </a:rPr>
              <a:t>Класирање земљишта, ровови ископи и сл...</a:t>
            </a:r>
          </a:p>
          <a:p>
            <a:pPr marL="285750" indent="-285750">
              <a:lnSpc>
                <a:spcPct val="107000"/>
              </a:lnSpc>
              <a:spcAft>
                <a:spcPts val="800"/>
              </a:spcAft>
              <a:buFont typeface="Arial" panose="020B0604020202020204" pitchFamily="34" charset="0"/>
              <a:buChar char="•"/>
            </a:pPr>
            <a:r>
              <a:rPr lang="sr-Cyrl-RS" sz="1100">
                <a:latin typeface="+mj-lt"/>
              </a:rPr>
              <a:t>Геолошке опасности (клизишта, поплаве и</a:t>
            </a:r>
            <a:r>
              <a:rPr lang="sr-Latn-RS" sz="1100">
                <a:latin typeface="+mj-lt"/>
              </a:rPr>
              <a:t> </a:t>
            </a:r>
            <a:r>
              <a:rPr lang="sr-Cyrl-RS" sz="1100">
                <a:latin typeface="+mj-lt"/>
              </a:rPr>
              <a:t>сл…)</a:t>
            </a:r>
          </a:p>
          <a:p>
            <a:pPr marL="285750" indent="-285750">
              <a:lnSpc>
                <a:spcPct val="107000"/>
              </a:lnSpc>
              <a:spcAft>
                <a:spcPts val="800"/>
              </a:spcAft>
              <a:buFont typeface="Arial" panose="020B0604020202020204" pitchFamily="34" charset="0"/>
              <a:buChar char="•"/>
            </a:pPr>
            <a:r>
              <a:rPr lang="sr-Cyrl-RS" sz="1100">
                <a:latin typeface="+mj-lt"/>
              </a:rPr>
              <a:t>Карактеристике земљишта подземне воде….</a:t>
            </a:r>
          </a:p>
          <a:p>
            <a:pPr marL="285750" indent="-285750">
              <a:lnSpc>
                <a:spcPct val="107000"/>
              </a:lnSpc>
              <a:spcAft>
                <a:spcPts val="800"/>
              </a:spcAft>
              <a:buFont typeface="Arial" panose="020B0604020202020204" pitchFamily="34" charset="0"/>
              <a:buChar char="•"/>
            </a:pPr>
            <a:r>
              <a:rPr lang="sr-Cyrl-RS" sz="1100">
                <a:latin typeface="+mj-lt"/>
              </a:rPr>
              <a:t>Прекомерни терет ван локације (одвајање отпада и сл.) </a:t>
            </a:r>
          </a:p>
          <a:p>
            <a:pPr marL="285750" indent="-285750">
              <a:lnSpc>
                <a:spcPct val="127000"/>
              </a:lnSpc>
              <a:spcAft>
                <a:spcPts val="800"/>
              </a:spcAft>
              <a:buFont typeface="Wingdings" panose="05000000000000000000" pitchFamily="2" charset="2"/>
              <a:buChar char="Ø"/>
            </a:pPr>
            <a:r>
              <a:rPr lang="sr-Cyrl-RS" sz="1200" b="1">
                <a:latin typeface="+mj-lt"/>
                <a:cs typeface="Times New Roman" panose="02020603050405020304" pitchFamily="18" charset="0"/>
              </a:rPr>
              <a:t>Пољопривредне и агрохемијске мере </a:t>
            </a:r>
          </a:p>
          <a:p>
            <a:pPr marL="285750" indent="-285750">
              <a:lnSpc>
                <a:spcPct val="107000"/>
              </a:lnSpc>
              <a:spcAft>
                <a:spcPts val="800"/>
              </a:spcAft>
              <a:buFont typeface="Arial" panose="020B0604020202020204" pitchFamily="34" charset="0"/>
              <a:buChar char="•"/>
            </a:pPr>
            <a:r>
              <a:rPr lang="sr-Cyrl-RS" sz="1100">
                <a:latin typeface="+mj-lt"/>
              </a:rPr>
              <a:t>Утицај улазних сировина као што су семе и ђубриво</a:t>
            </a:r>
          </a:p>
          <a:p>
            <a:pPr marL="285750" indent="-285750">
              <a:lnSpc>
                <a:spcPct val="107000"/>
              </a:lnSpc>
              <a:spcAft>
                <a:spcPts val="800"/>
              </a:spcAft>
              <a:buFont typeface="Arial" panose="020B0604020202020204" pitchFamily="34" charset="0"/>
              <a:buChar char="•"/>
            </a:pPr>
            <a:r>
              <a:rPr lang="sr-Cyrl-RS" sz="1100">
                <a:latin typeface="+mj-lt"/>
              </a:rPr>
              <a:t>Утицај производног процеса на здравље људи и животну средину </a:t>
            </a:r>
          </a:p>
          <a:p>
            <a:pPr marL="285750" indent="-285750">
              <a:lnSpc>
                <a:spcPct val="127000"/>
              </a:lnSpc>
              <a:spcAft>
                <a:spcPts val="800"/>
              </a:spcAft>
              <a:buFont typeface="Wingdings" panose="05000000000000000000" pitchFamily="2" charset="2"/>
              <a:buChar char="Ø"/>
            </a:pPr>
            <a:r>
              <a:rPr lang="sr-Cyrl-RS" sz="1200" b="1">
                <a:latin typeface="+mj-lt"/>
                <a:cs typeface="Times New Roman" panose="02020603050405020304" pitchFamily="18" charset="0"/>
              </a:rPr>
              <a:t>Индустрије </a:t>
            </a:r>
          </a:p>
          <a:p>
            <a:pPr marL="285750" indent="-285750">
              <a:lnSpc>
                <a:spcPct val="107000"/>
              </a:lnSpc>
              <a:spcAft>
                <a:spcPts val="800"/>
              </a:spcAft>
              <a:buFont typeface="Arial" panose="020B0604020202020204" pitchFamily="34" charset="0"/>
              <a:buChar char="•"/>
            </a:pPr>
            <a:r>
              <a:rPr lang="sr-Cyrl-RS" sz="1100">
                <a:latin typeface="+mj-lt"/>
              </a:rPr>
              <a:t>Оцедне и отпадне воде</a:t>
            </a:r>
            <a:r>
              <a:rPr lang="sr-Cyrl-RS" sz="1100" b="1">
                <a:latin typeface="+mj-lt"/>
              </a:rPr>
              <a:t> </a:t>
            </a:r>
          </a:p>
          <a:p>
            <a:pPr marL="285750" indent="-285750">
              <a:lnSpc>
                <a:spcPct val="107000"/>
              </a:lnSpc>
              <a:spcAft>
                <a:spcPts val="800"/>
              </a:spcAft>
              <a:buFont typeface="Arial" panose="020B0604020202020204" pitchFamily="34" charset="0"/>
              <a:buChar char="•"/>
            </a:pPr>
            <a:r>
              <a:rPr lang="sr-Cyrl-RS" sz="1100">
                <a:latin typeface="+mj-lt"/>
              </a:rPr>
              <a:t>Утицај пољопривредних пракси као што је интезивна пољопривредна производња </a:t>
            </a:r>
          </a:p>
          <a:p>
            <a:pPr marL="285750" indent="-285750">
              <a:lnSpc>
                <a:spcPct val="107000"/>
              </a:lnSpc>
              <a:spcAft>
                <a:spcPts val="800"/>
              </a:spcAft>
              <a:buFont typeface="Arial" panose="020B0604020202020204" pitchFamily="34" charset="0"/>
              <a:buChar char="•"/>
            </a:pPr>
            <a:r>
              <a:rPr lang="sr-Cyrl-RS" sz="1100">
                <a:latin typeface="+mj-lt"/>
              </a:rPr>
              <a:t>Утицај осталих фактора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35</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81091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fontScale="90000"/>
          </a:bodyPr>
          <a:lstStyle/>
          <a:p>
            <a:r>
              <a:rPr lang="ru-RU" sz="2000"/>
              <a:t>ОБРАЗАЦ 3 - ТРИЈАЖА ЕКОЛОШКИХ И СОЦИОЛОШКИХ СТАНДАРДА -  ЕССУ ФАЗА ПОДНОШЕЊА ПРИЈАВЕ ЗА ОБЕЗБЕЂЕЊЕ ПРАВА ЗА КОРИШЋЕЊЕ БЕСПОВРАТНИХ СРЕДСТАВА</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07000"/>
              </a:lnSpc>
              <a:spcAft>
                <a:spcPts val="800"/>
              </a:spcAft>
              <a:buFont typeface="Wingdings" panose="05000000000000000000" pitchFamily="2" charset="2"/>
              <a:buChar char="Ø"/>
            </a:pPr>
            <a:r>
              <a:rPr lang="sr-Cyrl-RS" sz="1200" b="1">
                <a:latin typeface="+mj-lt"/>
                <a:cs typeface="Times New Roman" panose="02020603050405020304" pitchFamily="18" charset="0"/>
              </a:rPr>
              <a:t>Квалитет ваздуха </a:t>
            </a:r>
          </a:p>
          <a:p>
            <a:pPr marL="285750" indent="-285750">
              <a:lnSpc>
                <a:spcPct val="107000"/>
              </a:lnSpc>
              <a:spcAft>
                <a:spcPts val="800"/>
              </a:spcAft>
              <a:buFont typeface="Arial" panose="020B0604020202020204" pitchFamily="34" charset="0"/>
              <a:buChar char="•"/>
            </a:pPr>
            <a:r>
              <a:rPr lang="sr-Cyrl-RS" sz="1200">
                <a:latin typeface="+mj-lt"/>
              </a:rPr>
              <a:t>Значајно повећање емисије штетних гасова </a:t>
            </a:r>
          </a:p>
          <a:p>
            <a:pPr marL="285750" indent="-285750">
              <a:lnSpc>
                <a:spcPct val="107000"/>
              </a:lnSpc>
              <a:spcAft>
                <a:spcPts val="800"/>
              </a:spcAft>
              <a:buFont typeface="Arial" panose="020B0604020202020204" pitchFamily="34" charset="0"/>
              <a:buChar char="•"/>
            </a:pPr>
            <a:r>
              <a:rPr lang="sr-Cyrl-RS" sz="1200">
                <a:latin typeface="+mj-lt"/>
              </a:rPr>
              <a:t>Кршење различитих прописа о емисији </a:t>
            </a:r>
          </a:p>
          <a:p>
            <a:pPr marL="285750" indent="-285750">
              <a:lnSpc>
                <a:spcPct val="107000"/>
              </a:lnSpc>
              <a:spcAft>
                <a:spcPts val="800"/>
              </a:spcAft>
              <a:buFont typeface="Arial" panose="020B0604020202020204" pitchFamily="34" charset="0"/>
              <a:buChar char="•"/>
            </a:pPr>
            <a:r>
              <a:rPr lang="sr-Cyrl-RS" sz="1200">
                <a:latin typeface="+mj-lt"/>
              </a:rPr>
              <a:t>Значајан раст промета возила током изградње / експлоатације </a:t>
            </a:r>
          </a:p>
          <a:p>
            <a:pPr marL="285750" indent="-285750">
              <a:lnSpc>
                <a:spcPct val="107000"/>
              </a:lnSpc>
              <a:spcAft>
                <a:spcPts val="800"/>
              </a:spcAft>
              <a:buFont typeface="Arial" panose="020B0604020202020204" pitchFamily="34" charset="0"/>
              <a:buChar char="•"/>
            </a:pPr>
            <a:r>
              <a:rPr lang="sr-Cyrl-RS" sz="1200">
                <a:latin typeface="+mj-lt"/>
              </a:rPr>
              <a:t>Рушење / минирање за изградњу </a:t>
            </a:r>
          </a:p>
          <a:p>
            <a:pPr marL="285750" indent="-285750">
              <a:lnSpc>
                <a:spcPct val="107000"/>
              </a:lnSpc>
              <a:spcAft>
                <a:spcPts val="800"/>
              </a:spcAft>
              <a:buFont typeface="Arial" panose="020B0604020202020204" pitchFamily="34" charset="0"/>
              <a:buChar char="•"/>
            </a:pPr>
            <a:r>
              <a:rPr lang="sr-Cyrl-RS" sz="1200">
                <a:latin typeface="+mj-lt"/>
              </a:rPr>
              <a:t>Значајно повећање непријатних мириса </a:t>
            </a:r>
          </a:p>
          <a:p>
            <a:pPr marL="285750" indent="-285750">
              <a:lnSpc>
                <a:spcPct val="107000"/>
              </a:lnSpc>
              <a:spcAft>
                <a:spcPts val="800"/>
              </a:spcAft>
              <a:buFont typeface="Arial" panose="020B0604020202020204" pitchFamily="34" charset="0"/>
              <a:buChar char="•"/>
            </a:pPr>
            <a:r>
              <a:rPr lang="sr-Cyrl-RS" sz="1200">
                <a:latin typeface="+mj-lt"/>
              </a:rPr>
              <a:t>Значајне промене микро климе </a:t>
            </a:r>
          </a:p>
          <a:p>
            <a:pPr marL="285750" indent="-285750">
              <a:lnSpc>
                <a:spcPct val="107000"/>
              </a:lnSpc>
              <a:spcAft>
                <a:spcPts val="800"/>
              </a:spcAft>
              <a:buFont typeface="Wingdings" panose="05000000000000000000" pitchFamily="2" charset="2"/>
              <a:buChar char="Ø"/>
            </a:pPr>
            <a:r>
              <a:rPr lang="sr-Cyrl-RS" sz="1200" b="1">
                <a:latin typeface="+mj-lt"/>
                <a:cs typeface="Times New Roman" panose="02020603050405020304" pitchFamily="18" charset="0"/>
              </a:rPr>
              <a:t>Водни ресурси </a:t>
            </a:r>
          </a:p>
          <a:p>
            <a:pPr marL="285750" indent="-285750">
              <a:lnSpc>
                <a:spcPct val="107000"/>
              </a:lnSpc>
              <a:spcAft>
                <a:spcPts val="800"/>
              </a:spcAft>
              <a:buFont typeface="Arial" panose="020B0604020202020204" pitchFamily="34" charset="0"/>
              <a:buChar char="•"/>
            </a:pPr>
            <a:r>
              <a:rPr lang="sr-Cyrl-RS" sz="1200">
                <a:latin typeface="+mj-lt"/>
              </a:rPr>
              <a:t>Реке, потоци и језера на месту или 30м удаљености од изградње </a:t>
            </a:r>
          </a:p>
          <a:p>
            <a:pPr marL="285750" indent="-285750">
              <a:lnSpc>
                <a:spcPct val="107000"/>
              </a:lnSpc>
              <a:spcAft>
                <a:spcPts val="800"/>
              </a:spcAft>
              <a:buFont typeface="Arial" panose="020B0604020202020204" pitchFamily="34" charset="0"/>
              <a:buChar char="•"/>
            </a:pPr>
            <a:r>
              <a:rPr lang="sr-Cyrl-RS" sz="1200">
                <a:latin typeface="+mj-lt"/>
              </a:rPr>
              <a:t>Повлачење / испуштање у површинске или подземне воде, ископ / подизање насипа уклањање шљунка из воде </a:t>
            </a:r>
          </a:p>
          <a:p>
            <a:pPr marL="285750" indent="-285750">
              <a:lnSpc>
                <a:spcPct val="107000"/>
              </a:lnSpc>
              <a:spcAft>
                <a:spcPts val="800"/>
              </a:spcAft>
              <a:buFont typeface="Arial" panose="020B0604020202020204" pitchFamily="34" charset="0"/>
              <a:buChar char="•"/>
            </a:pPr>
            <a:r>
              <a:rPr lang="sr-Cyrl-RS" sz="1200">
                <a:latin typeface="+mj-lt"/>
              </a:rPr>
              <a:t>Складиште течних горива / опасаних материја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36</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4232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fontScale="90000"/>
          </a:bodyPr>
          <a:lstStyle/>
          <a:p>
            <a:r>
              <a:rPr lang="ru-RU" sz="2000"/>
              <a:t>ОБРАЗАЦ 3 - ТРИЈАЖА ЕКОЛОШКИХ И СОЦОЛОШКИХ СТАНДАРДА -  ЕССУ ФАЗА ПОДНОШЕЊА ПРИЈАВЕ ЗА ОБЕЗБЕЂЕЊЕ ПРАВА ЗА КОРИШЋЕЊЕ БЕСПОВРАТНИХ СРЕДСТАВА</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17000"/>
              </a:lnSpc>
              <a:spcAft>
                <a:spcPts val="800"/>
              </a:spcAft>
              <a:buFont typeface="Wingdings" panose="05000000000000000000" pitchFamily="2" charset="2"/>
              <a:buChar char="Ø"/>
            </a:pPr>
            <a:r>
              <a:rPr lang="sr-Cyrl-RS" sz="1200" b="1">
                <a:cs typeface="Times New Roman" panose="02020603050405020304" pitchFamily="18" charset="0"/>
              </a:rPr>
              <a:t>Биолошки ресурси</a:t>
            </a:r>
          </a:p>
          <a:p>
            <a:pPr marL="285750" indent="-285750">
              <a:lnSpc>
                <a:spcPct val="107000"/>
              </a:lnSpc>
              <a:spcAft>
                <a:spcPts val="800"/>
              </a:spcAft>
              <a:buFont typeface="Arial" panose="020B0604020202020204" pitchFamily="34" charset="0"/>
              <a:buChar char="•"/>
            </a:pPr>
            <a:r>
              <a:rPr lang="sr-Cyrl-RS" sz="1100"/>
              <a:t> Уклањање вегетације / изградња у мочварним подручјима </a:t>
            </a:r>
          </a:p>
          <a:p>
            <a:pPr marL="285750" indent="-285750">
              <a:lnSpc>
                <a:spcPct val="107000"/>
              </a:lnSpc>
              <a:spcAft>
                <a:spcPts val="800"/>
              </a:spcAft>
              <a:buFont typeface="Arial" panose="020B0604020202020204" pitchFamily="34" charset="0"/>
              <a:buChar char="•"/>
            </a:pPr>
            <a:r>
              <a:rPr lang="sr-Cyrl-RS" sz="1100"/>
              <a:t>Употреба пестицида / роденцида / инсектицида / хербицида по хектару</a:t>
            </a:r>
          </a:p>
          <a:p>
            <a:pPr marL="285750" indent="-285750">
              <a:lnSpc>
                <a:spcPct val="107000"/>
              </a:lnSpc>
              <a:spcAft>
                <a:spcPts val="800"/>
              </a:spcAft>
              <a:buFont typeface="Arial" panose="020B0604020202020204" pitchFamily="34" charset="0"/>
              <a:buChar char="•"/>
            </a:pPr>
            <a:r>
              <a:rPr lang="sr-Cyrl-RS" sz="1100"/>
              <a:t>Изградња / у близини одређеног станишта за дивље животиње </a:t>
            </a:r>
          </a:p>
          <a:p>
            <a:pPr marL="285750" indent="-285750">
              <a:lnSpc>
                <a:spcPct val="107000"/>
              </a:lnSpc>
              <a:spcAft>
                <a:spcPts val="800"/>
              </a:spcAft>
              <a:buFont typeface="Arial" panose="020B0604020202020204" pitchFamily="34" charset="0"/>
              <a:buChar char="•"/>
            </a:pPr>
            <a:r>
              <a:rPr lang="sr-Cyrl-RS" sz="1100"/>
              <a:t>Постојање заштићених природних ресурса </a:t>
            </a:r>
          </a:p>
          <a:p>
            <a:pPr marL="285750" indent="-285750">
              <a:lnSpc>
                <a:spcPct val="117000"/>
              </a:lnSpc>
              <a:spcAft>
                <a:spcPts val="800"/>
              </a:spcAft>
              <a:buFont typeface="Wingdings" panose="05000000000000000000" pitchFamily="2" charset="2"/>
              <a:buChar char="Ø"/>
            </a:pPr>
            <a:r>
              <a:rPr lang="sr-Cyrl-RS" sz="1200" b="1">
                <a:cs typeface="Times New Roman" panose="02020603050405020304" pitchFamily="18" charset="0"/>
              </a:rPr>
              <a:t>Културолошки ресурси</a:t>
            </a:r>
          </a:p>
          <a:p>
            <a:pPr marL="285750" indent="-285750">
              <a:lnSpc>
                <a:spcPct val="107000"/>
              </a:lnSpc>
              <a:spcAft>
                <a:spcPts val="800"/>
              </a:spcAft>
              <a:buFont typeface="Arial" panose="020B0604020202020204" pitchFamily="34" charset="0"/>
              <a:buChar char="•"/>
            </a:pPr>
            <a:r>
              <a:rPr lang="sr-Cyrl-RS" sz="1100"/>
              <a:t>Праисторијски / историсјки / палентолошки ресурси у кругу од 30м</a:t>
            </a:r>
          </a:p>
          <a:p>
            <a:pPr marL="285750" indent="-285750">
              <a:lnSpc>
                <a:spcPct val="107000"/>
              </a:lnSpc>
              <a:spcAft>
                <a:spcPts val="800"/>
              </a:spcAft>
              <a:buFont typeface="Arial" panose="020B0604020202020204" pitchFamily="34" charset="0"/>
              <a:buChar char="•"/>
            </a:pPr>
            <a:r>
              <a:rPr lang="sr-Cyrl-RS" sz="1100"/>
              <a:t>Локалитет / објекат са јединственим културним / етничким вредностима у кругу од 30м</a:t>
            </a:r>
            <a:r>
              <a:rPr lang="sr-Cyrl-RS" sz="1100" b="1"/>
              <a:t> </a:t>
            </a:r>
          </a:p>
          <a:p>
            <a:pPr marL="285750" indent="-285750">
              <a:lnSpc>
                <a:spcPct val="117000"/>
              </a:lnSpc>
              <a:spcAft>
                <a:spcPts val="800"/>
              </a:spcAft>
              <a:buFont typeface="Wingdings" panose="05000000000000000000" pitchFamily="2" charset="2"/>
              <a:buChar char="Ø"/>
            </a:pPr>
            <a:r>
              <a:rPr lang="sr-Cyrl-RS" sz="1200" b="1">
                <a:cs typeface="Times New Roman" panose="02020603050405020304" pitchFamily="18" charset="0"/>
              </a:rPr>
              <a:t>Саобраћај, прекид, пренос добара </a:t>
            </a:r>
          </a:p>
          <a:p>
            <a:pPr marL="285750" indent="-285750">
              <a:lnSpc>
                <a:spcPct val="107000"/>
              </a:lnSpc>
              <a:spcAft>
                <a:spcPts val="800"/>
              </a:spcAft>
              <a:buFont typeface="Arial" panose="020B0604020202020204" pitchFamily="34" charset="0"/>
              <a:buChar char="•"/>
            </a:pPr>
            <a:r>
              <a:rPr lang="sr-Cyrl-RS" sz="1100"/>
              <a:t>Повећање путовања возилима за више од 20% или проузроковање значајних загушења</a:t>
            </a:r>
          </a:p>
          <a:p>
            <a:pPr marL="285750" indent="-285750">
              <a:lnSpc>
                <a:spcPct val="107000"/>
              </a:lnSpc>
              <a:spcAft>
                <a:spcPts val="800"/>
              </a:spcAft>
              <a:buFont typeface="Arial" panose="020B0604020202020204" pitchFamily="34" charset="0"/>
              <a:buChar char="•"/>
            </a:pPr>
            <a:r>
              <a:rPr lang="sr-Cyrl-RS" sz="1100"/>
              <a:t>Утицај на сигурност </a:t>
            </a:r>
          </a:p>
          <a:p>
            <a:pPr marL="285750" indent="-285750">
              <a:lnSpc>
                <a:spcPct val="107000"/>
              </a:lnSpc>
              <a:spcAft>
                <a:spcPts val="800"/>
              </a:spcAft>
              <a:buFont typeface="Arial" panose="020B0604020202020204" pitchFamily="34" charset="0"/>
              <a:buChar char="•"/>
            </a:pPr>
            <a:r>
              <a:rPr lang="sr-Cyrl-RS" sz="1100"/>
              <a:t>Неадекватан / хитан приступ већег броја људи или</a:t>
            </a:r>
            <a:r>
              <a:rPr lang="sr-Latn-RS" sz="1100"/>
              <a:t> </a:t>
            </a:r>
            <a:r>
              <a:rPr lang="sr-Cyrl-RS" sz="1100"/>
              <a:t>саобраћаја  </a:t>
            </a: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37</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54631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a:bodyPr>
          <a:lstStyle/>
          <a:p>
            <a:r>
              <a:rPr lang="sr-Cyrl-RS" sz="1800"/>
              <a:t>ОБРАЗАЦ 3 - ТРИЈАЖА ЕКОЛОШКИХ И СОЦОЛОШКИХ СТАНДАРДА -  ЕССУ ФАЗА ПОДНОШЕЊА ПРИЈАВЕ ЗА ОБЕЗБЕЂЕЊЕ ПРАВА ЗА КОРИШЋЕЊЕ БЕСПОВРАТНИХ СРЕДСТАВА</a:t>
            </a:r>
            <a:endParaRPr lang="sr-Latn-RS" sz="18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07000"/>
              </a:lnSpc>
              <a:spcAft>
                <a:spcPts val="800"/>
              </a:spcAft>
              <a:buFont typeface="Wingdings" panose="05000000000000000000" pitchFamily="2" charset="2"/>
              <a:buChar char="Ø"/>
            </a:pPr>
            <a:r>
              <a:rPr lang="sr-Cyrl-RS" sz="1200" b="1">
                <a:latin typeface="+mj-lt"/>
                <a:cs typeface="Times New Roman" panose="02020603050405020304" pitchFamily="18" charset="0"/>
              </a:rPr>
              <a:t>Планирање и употреба земљишта </a:t>
            </a:r>
          </a:p>
          <a:p>
            <a:pPr marL="285750" indent="-285750">
              <a:lnSpc>
                <a:spcPct val="107000"/>
              </a:lnSpc>
              <a:spcAft>
                <a:spcPts val="800"/>
              </a:spcAft>
              <a:buFont typeface="Arial" panose="020B0604020202020204" pitchFamily="34" charset="0"/>
              <a:buChar char="•"/>
            </a:pPr>
            <a:r>
              <a:rPr lang="sr-Cyrl-RS" sz="1100">
                <a:latin typeface="+mj-lt"/>
              </a:rPr>
              <a:t>Неусаглашеност са постојећим плановима и другим документима </a:t>
            </a:r>
          </a:p>
          <a:p>
            <a:pPr marL="285750" indent="-285750">
              <a:lnSpc>
                <a:spcPct val="107000"/>
              </a:lnSpc>
              <a:spcAft>
                <a:spcPts val="800"/>
              </a:spcAft>
              <a:buFont typeface="Arial" panose="020B0604020202020204" pitchFamily="34" charset="0"/>
              <a:buChar char="•"/>
            </a:pPr>
            <a:r>
              <a:rPr lang="sr-Cyrl-RS" sz="1100">
                <a:latin typeface="+mj-lt"/>
              </a:rPr>
              <a:t>Изградња у националном парку или простору за рекреацију </a:t>
            </a:r>
          </a:p>
          <a:p>
            <a:pPr marL="285750" indent="-285750">
              <a:lnSpc>
                <a:spcPct val="107000"/>
              </a:lnSpc>
              <a:spcAft>
                <a:spcPts val="800"/>
              </a:spcAft>
              <a:buFont typeface="Arial" panose="020B0604020202020204" pitchFamily="34" charset="0"/>
              <a:buChar char="•"/>
            </a:pPr>
            <a:r>
              <a:rPr lang="sr-Cyrl-RS" sz="1100">
                <a:latin typeface="+mj-lt"/>
              </a:rPr>
              <a:t>Стварање значајно интензивног извора светлости </a:t>
            </a:r>
          </a:p>
          <a:p>
            <a:pPr marL="285750" indent="-285750">
              <a:lnSpc>
                <a:spcPct val="107000"/>
              </a:lnSpc>
              <a:spcAft>
                <a:spcPts val="800"/>
              </a:spcAft>
              <a:buFont typeface="Arial" panose="020B0604020202020204" pitchFamily="34" charset="0"/>
              <a:buChar char="•"/>
            </a:pPr>
            <a:r>
              <a:rPr lang="sr-Cyrl-RS" sz="1100">
                <a:latin typeface="+mj-lt"/>
              </a:rPr>
              <a:t>Измештање особа и појединаца дуже од 6 месеци</a:t>
            </a:r>
          </a:p>
          <a:p>
            <a:pPr marL="285750" indent="-285750">
              <a:lnSpc>
                <a:spcPct val="107000"/>
              </a:lnSpc>
              <a:spcAft>
                <a:spcPts val="800"/>
              </a:spcAft>
              <a:buFont typeface="Arial" panose="020B0604020202020204" pitchFamily="34" charset="0"/>
              <a:buChar char="•"/>
            </a:pPr>
            <a:r>
              <a:rPr lang="sr-Cyrl-RS" sz="1100">
                <a:latin typeface="+mj-lt"/>
              </a:rPr>
              <a:t>Изазивања или прекид обављања комуналних / општинских услуга, дуже од 6 месеци</a:t>
            </a:r>
          </a:p>
          <a:p>
            <a:pPr marL="285750" indent="-285750">
              <a:lnSpc>
                <a:spcPct val="107000"/>
              </a:lnSpc>
              <a:spcAft>
                <a:spcPts val="800"/>
              </a:spcAft>
              <a:buFont typeface="Arial" panose="020B0604020202020204" pitchFamily="34" charset="0"/>
              <a:buChar char="•"/>
            </a:pPr>
            <a:r>
              <a:rPr lang="sr-Cyrl-RS" sz="1100">
                <a:latin typeface="+mj-lt"/>
              </a:rPr>
              <a:t>Значајан губитак неефикасне употребе минералних и необновљивих ресурса </a:t>
            </a:r>
          </a:p>
          <a:p>
            <a:pPr marL="285750" indent="-285750">
              <a:lnSpc>
                <a:spcPct val="107000"/>
              </a:lnSpc>
              <a:spcAft>
                <a:spcPts val="800"/>
              </a:spcAft>
              <a:buFont typeface="Arial" panose="020B0604020202020204" pitchFamily="34" charset="0"/>
              <a:buChar char="•"/>
            </a:pPr>
            <a:r>
              <a:rPr lang="sr-Cyrl-RS" sz="1100">
                <a:latin typeface="+mj-lt"/>
              </a:rPr>
              <a:t>Повећан ниво буке преко 5 децибела </a:t>
            </a:r>
            <a:endParaRPr lang="sr-Cyrl-RS" sz="1100" b="1">
              <a:latin typeface="+mj-lt"/>
            </a:endParaRP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38</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1431671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fontScale="90000"/>
          </a:bodyPr>
          <a:lstStyle/>
          <a:p>
            <a:r>
              <a:rPr lang="ru-RU" sz="2000"/>
              <a:t>ОБРАЗАЦ 3 - ТРИЈАЖА ЕКОЛОШКИХ И СОЦОЛОШКИХ СТАНДАРДА -  ЕССУ ФАЗА ПОДНОШЕЊА ПРИЈАВЕ ЗА ОБЕЗБЕЂЕЊЕ ПРАВА ЗА КОРИШЋЕЊЕ БЕСПОВРАТНИХ СРЕДСТАВА</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07000"/>
              </a:lnSpc>
              <a:spcAft>
                <a:spcPts val="800"/>
              </a:spcAft>
              <a:buFont typeface="Wingdings" panose="05000000000000000000" pitchFamily="2" charset="2"/>
              <a:buChar char="Ø"/>
            </a:pPr>
            <a:r>
              <a:rPr lang="sr-Cyrl-RS" sz="1200" b="1">
                <a:latin typeface="+mj-lt"/>
                <a:cs typeface="Times New Roman" panose="02020603050405020304" pitchFamily="18" charset="0"/>
              </a:rPr>
              <a:t>Опасности</a:t>
            </a:r>
          </a:p>
          <a:p>
            <a:pPr marL="285750" lvl="0" indent="-285750">
              <a:lnSpc>
                <a:spcPct val="107000"/>
              </a:lnSpc>
              <a:spcAft>
                <a:spcPts val="800"/>
              </a:spcAft>
              <a:buFont typeface="Arial" panose="020B0604020202020204" pitchFamily="34" charset="0"/>
              <a:buChar char="•"/>
            </a:pPr>
            <a:r>
              <a:rPr lang="sr-Cyrl-RS" sz="1100">
                <a:solidFill>
                  <a:prstClr val="black"/>
                </a:solidFill>
                <a:latin typeface="+mj-lt"/>
              </a:rPr>
              <a:t>Значајно повећан ризик од пожара / опасног испуштања хемикалија, велике количине опасних материја или горива на месту складиштења дужи од 6 месеци </a:t>
            </a:r>
          </a:p>
          <a:p>
            <a:pPr marL="285750" indent="-285750">
              <a:lnSpc>
                <a:spcPct val="107000"/>
              </a:lnSpc>
              <a:spcAft>
                <a:spcPts val="800"/>
              </a:spcAft>
              <a:buFont typeface="Arial" panose="020B0604020202020204" pitchFamily="34" charset="0"/>
              <a:buChar char="•"/>
            </a:pPr>
            <a:r>
              <a:rPr lang="sr-Cyrl-RS" sz="1100">
                <a:latin typeface="+mj-lt"/>
              </a:rPr>
              <a:t>Значајно повећан ризик од пожара / опасног испуштања хемикалија, </a:t>
            </a:r>
          </a:p>
          <a:p>
            <a:pPr marL="285750" indent="-285750">
              <a:lnSpc>
                <a:spcPct val="107000"/>
              </a:lnSpc>
              <a:spcAft>
                <a:spcPts val="800"/>
              </a:spcAft>
              <a:buFont typeface="Arial" panose="020B0604020202020204" pitchFamily="34" charset="0"/>
              <a:buChar char="•"/>
            </a:pPr>
            <a:r>
              <a:rPr lang="sr-Cyrl-RS" sz="1100">
                <a:latin typeface="+mj-lt"/>
              </a:rPr>
              <a:t>Велике количине опасних материја или горива на месту складиштења дужи од 3 месеца</a:t>
            </a:r>
          </a:p>
          <a:p>
            <a:pPr marL="285750" indent="-285750">
              <a:lnSpc>
                <a:spcPct val="107000"/>
              </a:lnSpc>
              <a:spcAft>
                <a:spcPts val="800"/>
              </a:spcAft>
              <a:buFont typeface="Arial" panose="020B0604020202020204" pitchFamily="34" charset="0"/>
              <a:buChar char="•"/>
            </a:pPr>
            <a:r>
              <a:rPr lang="sr-Cyrl-RS" sz="1100">
                <a:latin typeface="+mj-lt"/>
              </a:rPr>
              <a:t>Значајан негативан утицај на људско здравље</a:t>
            </a:r>
          </a:p>
          <a:p>
            <a:pPr marL="285750" indent="-285750">
              <a:lnSpc>
                <a:spcPct val="107000"/>
              </a:lnSpc>
              <a:spcAft>
                <a:spcPts val="800"/>
              </a:spcAft>
              <a:buFont typeface="Arial" panose="020B0604020202020204" pitchFamily="34" charset="0"/>
              <a:buChar char="•"/>
            </a:pPr>
            <a:r>
              <a:rPr lang="sr-Cyrl-RS" sz="1100">
                <a:latin typeface="+mj-lt"/>
              </a:rPr>
              <a:t>Да ли пројекат предвиђа употребу пестицида и њихових варијација ( ако да којих ) </a:t>
            </a:r>
          </a:p>
          <a:p>
            <a:pPr marL="285750" indent="-285750">
              <a:lnSpc>
                <a:spcPct val="107000"/>
              </a:lnSpc>
              <a:spcAft>
                <a:spcPts val="800"/>
              </a:spcAft>
              <a:buFont typeface="Arial" panose="020B0604020202020204" pitchFamily="34" charset="0"/>
              <a:buChar char="•"/>
            </a:pPr>
            <a:r>
              <a:rPr lang="sr-Cyrl-RS" sz="1100">
                <a:latin typeface="+mj-lt"/>
              </a:rPr>
              <a:t>Да ли било који друг аспект пословања доприноси негативном утицају на људе и животну средину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39</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0596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DA4A11-BFDE-4CB8-9157-DAB543FE9645}"/>
              </a:ext>
            </a:extLst>
          </p:cNvPr>
          <p:cNvSpPr>
            <a:spLocks noGrp="1"/>
          </p:cNvSpPr>
          <p:nvPr>
            <p:ph type="body" sz="quarter" idx="15"/>
          </p:nvPr>
        </p:nvSpPr>
        <p:spPr>
          <a:xfrm>
            <a:off x="4874210" y="2571750"/>
            <a:ext cx="3988330" cy="1305921"/>
          </a:xfrm>
        </p:spPr>
        <p:txBody>
          <a:bodyPr/>
          <a:lstStyle/>
          <a:p>
            <a:endParaRPr lang="sr-Latn-RS" sz="1800" dirty="0"/>
          </a:p>
          <a:p>
            <a:endParaRPr lang="sr-Latn-RS" sz="1800" dirty="0"/>
          </a:p>
        </p:txBody>
      </p:sp>
      <p:sp>
        <p:nvSpPr>
          <p:cNvPr id="2" name="Title 1">
            <a:extLst>
              <a:ext uri="{FF2B5EF4-FFF2-40B4-BE49-F238E27FC236}">
                <a16:creationId xmlns:a16="http://schemas.microsoft.com/office/drawing/2014/main" id="{C94A9E3A-3B5B-4D46-AAF7-CCED0E09FFE6}"/>
              </a:ext>
            </a:extLst>
          </p:cNvPr>
          <p:cNvSpPr>
            <a:spLocks noGrp="1"/>
          </p:cNvSpPr>
          <p:nvPr>
            <p:ph type="title"/>
          </p:nvPr>
        </p:nvSpPr>
        <p:spPr/>
        <p:txBody>
          <a:bodyPr>
            <a:normAutofit/>
          </a:bodyPr>
          <a:lstStyle/>
          <a:p>
            <a:r>
              <a:rPr lang="sr-Cyrl-RS"/>
              <a:t>СЕКТОРИ</a:t>
            </a:r>
            <a:endParaRPr lang="sr-Latn-RS" dirty="0"/>
          </a:p>
        </p:txBody>
      </p:sp>
      <p:sp>
        <p:nvSpPr>
          <p:cNvPr id="5" name="Text Placeholder 4">
            <a:extLst>
              <a:ext uri="{FF2B5EF4-FFF2-40B4-BE49-F238E27FC236}">
                <a16:creationId xmlns:a16="http://schemas.microsoft.com/office/drawing/2014/main" id="{F6E2817F-2EBC-41DF-9E68-15528CA20B48}"/>
              </a:ext>
            </a:extLst>
          </p:cNvPr>
          <p:cNvSpPr>
            <a:spLocks noGrp="1"/>
          </p:cNvSpPr>
          <p:nvPr>
            <p:ph type="body" sz="quarter" idx="16"/>
          </p:nvPr>
        </p:nvSpPr>
        <p:spPr/>
        <p:txBody>
          <a:bodyPr/>
          <a:lstStyle/>
          <a:p>
            <a:pPr algn="just"/>
            <a:r>
              <a:rPr lang="sr-Cyrl-RS" sz="1400" b="1">
                <a:ea typeface="Calibri" panose="020F0502020204030204" pitchFamily="34" charset="0"/>
              </a:rPr>
              <a:t>Примарна производња:</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производња млека;</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производња меса;</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пчеларства;</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аквакултура;</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производња воћа, поврћа, грожђа и цвећа;</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производња осталих усева;</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област </a:t>
            </a:r>
            <a:r>
              <a:rPr lang="en-US" sz="1400">
                <a:ea typeface="Times New Roman" panose="02020603050405020304" pitchFamily="18" charset="0"/>
              </a:rPr>
              <a:t>старих и уметничких заната, односно домаће радиности</a:t>
            </a:r>
            <a:r>
              <a:rPr lang="sr-Cyrl-RS" sz="1400">
                <a:ea typeface="Times New Roman" panose="02020603050405020304" pitchFamily="18" charset="0"/>
              </a:rPr>
              <a:t>.</a:t>
            </a:r>
            <a:endParaRPr lang="en-US" sz="1400">
              <a:ea typeface="Times New Roman" panose="02020603050405020304" pitchFamily="18" charset="0"/>
            </a:endParaRPr>
          </a:p>
          <a:p>
            <a:pPr marL="0" indent="0">
              <a:buNone/>
            </a:pPr>
            <a:endParaRPr lang="sr-Latn-RS" sz="1800" dirty="0"/>
          </a:p>
        </p:txBody>
      </p:sp>
      <p:sp>
        <p:nvSpPr>
          <p:cNvPr id="4" name="Slide Number Placeholder 3">
            <a:extLst>
              <a:ext uri="{FF2B5EF4-FFF2-40B4-BE49-F238E27FC236}">
                <a16:creationId xmlns:a16="http://schemas.microsoft.com/office/drawing/2014/main" id="{6F0AA24C-3B27-44CD-8DD6-58B4D58E8EDD}"/>
              </a:ext>
            </a:extLst>
          </p:cNvPr>
          <p:cNvSpPr>
            <a:spLocks noGrp="1"/>
          </p:cNvSpPr>
          <p:nvPr>
            <p:ph type="sldNum" sz="quarter" idx="17"/>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4</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 Placeholder 4">
            <a:extLst>
              <a:ext uri="{FF2B5EF4-FFF2-40B4-BE49-F238E27FC236}">
                <a16:creationId xmlns:a16="http://schemas.microsoft.com/office/drawing/2014/main" id="{CFDB13A6-7D89-4691-AAFE-E010111C0C2D}"/>
              </a:ext>
            </a:extLst>
          </p:cNvPr>
          <p:cNvSpPr txBox="1">
            <a:spLocks/>
          </p:cNvSpPr>
          <p:nvPr/>
        </p:nvSpPr>
        <p:spPr>
          <a:xfrm>
            <a:off x="5002997" y="1461229"/>
            <a:ext cx="3988330" cy="3228975"/>
          </a:xfrm>
          <a:prstGeom prst="rect">
            <a:avLst/>
          </a:prstGeom>
        </p:spPr>
        <p:txBody>
          <a:bodyPr vert="horz" lIns="0" tIns="0" rIns="0" bIns="0" rtlCol="0">
            <a:noAutofit/>
          </a:bodyPr>
          <a:lstStyle>
            <a:lvl1pPr marL="359802" indent="-359802" algn="l" defTabSz="456938"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19604" indent="-359802" algn="l" defTabSz="456938"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79406" indent="-359802" algn="l" defTabSz="456938"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39208" indent="-359802" algn="l" defTabSz="456938"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6938"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6938"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pPr algn="just"/>
            <a:r>
              <a:rPr lang="sr-Cyrl-RS" sz="1400" b="1">
                <a:ea typeface="Calibri" panose="020F0502020204030204" pitchFamily="34" charset="0"/>
              </a:rPr>
              <a:t>За агрегате:</a:t>
            </a:r>
            <a:endParaRPr lang="en-US" sz="1400">
              <a:ea typeface="Times New Roman" panose="02020603050405020304" pitchFamily="18" charset="0"/>
            </a:endParaRPr>
          </a:p>
          <a:p>
            <a:pPr marL="342900" lvl="0" indent="-342900">
              <a:buFont typeface="+mj-lt"/>
              <a:buAutoNum type="arabicParenR"/>
              <a:tabLst>
                <a:tab pos="900430" algn="l"/>
              </a:tabLst>
            </a:pPr>
            <a:r>
              <a:rPr lang="sr-Cyrl-RS" sz="1400">
                <a:ea typeface="Times New Roman" panose="02020603050405020304" pitchFamily="18" charset="0"/>
              </a:rPr>
              <a:t>Остали усеви (житарице,</a:t>
            </a:r>
            <a:r>
              <a:rPr lang="sr-Latn-RS" sz="1400">
                <a:ea typeface="Times New Roman" panose="02020603050405020304" pitchFamily="18" charset="0"/>
              </a:rPr>
              <a:t> </a:t>
            </a:r>
            <a:r>
              <a:rPr lang="sr-Cyrl-RS" sz="1400">
                <a:ea typeface="Times New Roman" panose="02020603050405020304" pitchFamily="18" charset="0"/>
              </a:rPr>
              <a:t>уљарице, ароматично биље)</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Производње млека;</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Производња меса</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Производња вина </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Пчеларство</a:t>
            </a:r>
            <a:endParaRPr lang="en-US" sz="1400">
              <a:ea typeface="Times New Roman" panose="02020603050405020304" pitchFamily="18" charset="0"/>
            </a:endParaRPr>
          </a:p>
          <a:p>
            <a:pPr marL="342900" lvl="0" indent="-342900" algn="just">
              <a:buFont typeface="+mj-lt"/>
              <a:buAutoNum type="arabicParenR"/>
              <a:tabLst>
                <a:tab pos="900430" algn="l"/>
              </a:tabLst>
            </a:pPr>
            <a:r>
              <a:rPr lang="sr-Cyrl-RS" sz="1400">
                <a:ea typeface="Times New Roman" panose="02020603050405020304" pitchFamily="18" charset="0"/>
              </a:rPr>
              <a:t>Стари и уметнички занати </a:t>
            </a:r>
            <a:r>
              <a:rPr lang="sr-Latn-RS" sz="1400">
                <a:ea typeface="Times New Roman" panose="02020603050405020304" pitchFamily="18" charset="0"/>
              </a:rPr>
              <a:t>	</a:t>
            </a:r>
            <a:endParaRPr lang="en-US" sz="1400">
              <a:ea typeface="Times New Roman" panose="02020603050405020304" pitchFamily="18" charset="0"/>
            </a:endParaRPr>
          </a:p>
          <a:p>
            <a:pPr marL="0" indent="0">
              <a:buFont typeface="Arial"/>
              <a:buNone/>
            </a:pPr>
            <a:endParaRPr lang="sr-Latn-RS" sz="1800" dirty="0"/>
          </a:p>
        </p:txBody>
      </p:sp>
    </p:spTree>
    <p:extLst>
      <p:ext uri="{BB962C8B-B14F-4D97-AF65-F5344CB8AC3E}">
        <p14:creationId xmlns:p14="http://schemas.microsoft.com/office/powerpoint/2010/main" val="65640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fontScale="90000"/>
          </a:bodyPr>
          <a:lstStyle/>
          <a:p>
            <a:r>
              <a:rPr lang="sr-Cyrl-RS" sz="2000"/>
              <a:t>ОБРАЗАЦ 3 - ТРИЈАЖА ЕКОЛОШКИХ И СОЦОЛОШКИХ СТАНДАРДА -  ЕССУ ФАЗА ПОДНОШЕЊА ПРИЈАВЕ ЗА ОБЕЗБЕЂЕЊЕ ПРАВА ЗА КОРИШЋЕЊЕ БЕСПОВРАТНИХ СРЕДСТАВА</a:t>
            </a:r>
            <a:br>
              <a:rPr lang="en-US" sz="2000">
                <a:solidFill>
                  <a:prstClr val="black"/>
                </a:solidFill>
                <a:cs typeface="Times New Roman" panose="02020603050405020304" pitchFamily="18" charset="0"/>
              </a:rPr>
            </a:b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07000"/>
              </a:lnSpc>
              <a:spcAft>
                <a:spcPts val="800"/>
              </a:spcAft>
              <a:buFont typeface="Wingdings" panose="05000000000000000000" pitchFamily="2" charset="2"/>
              <a:buChar char="Ø"/>
            </a:pPr>
            <a:r>
              <a:rPr lang="sr-Cyrl-RS" sz="1200" b="1">
                <a:latin typeface="+mj-lt"/>
                <a:cs typeface="Times New Roman" panose="02020603050405020304" pitchFamily="18" charset="0"/>
              </a:rPr>
              <a:t>Одлука </a:t>
            </a:r>
          </a:p>
          <a:p>
            <a:pPr marL="285750" indent="-285750">
              <a:lnSpc>
                <a:spcPct val="107000"/>
              </a:lnSpc>
              <a:spcAft>
                <a:spcPts val="800"/>
              </a:spcAft>
              <a:buFont typeface="Arial" panose="020B0604020202020204" pitchFamily="34" charset="0"/>
              <a:buChar char="•"/>
            </a:pPr>
            <a:r>
              <a:rPr lang="sr-Cyrl-RS" sz="1100">
                <a:latin typeface="+mj-lt"/>
              </a:rPr>
              <a:t>Низак ризик – до захтева за попуњавање ЕСМП контролне листе </a:t>
            </a:r>
          </a:p>
          <a:p>
            <a:pPr marL="285750" indent="-285750">
              <a:lnSpc>
                <a:spcPct val="107000"/>
              </a:lnSpc>
              <a:spcAft>
                <a:spcPts val="800"/>
              </a:spcAft>
              <a:buFont typeface="Arial" panose="020B0604020202020204" pitchFamily="34" charset="0"/>
              <a:buChar char="•"/>
            </a:pPr>
            <a:r>
              <a:rPr lang="sr-Cyrl-RS" sz="1100">
                <a:latin typeface="+mj-lt"/>
              </a:rPr>
              <a:t>Умерен ризик – до захтева са развојем ЕСМП специфичног за локацију за потребе пројекта </a:t>
            </a:r>
          </a:p>
          <a:p>
            <a:pPr marL="285750" indent="-285750">
              <a:lnSpc>
                <a:spcPct val="107000"/>
              </a:lnSpc>
              <a:spcAft>
                <a:spcPts val="800"/>
              </a:spcAft>
              <a:buFont typeface="Arial" panose="020B0604020202020204" pitchFamily="34" charset="0"/>
              <a:buChar char="•"/>
            </a:pPr>
            <a:r>
              <a:rPr lang="sr-Cyrl-RS" sz="1100">
                <a:latin typeface="+mj-lt"/>
              </a:rPr>
              <a:t>Значајан ризик – до захтева са развојем ЕСМП специфичног за локацију за потребе пројекта </a:t>
            </a:r>
          </a:p>
          <a:p>
            <a:pPr marL="285750" indent="-285750">
              <a:lnSpc>
                <a:spcPct val="107000"/>
              </a:lnSpc>
              <a:spcAft>
                <a:spcPts val="800"/>
              </a:spcAft>
              <a:buFont typeface="Arial" panose="020B0604020202020204" pitchFamily="34" charset="0"/>
              <a:buChar char="•"/>
            </a:pPr>
            <a:r>
              <a:rPr lang="sr-Cyrl-RS" sz="1100">
                <a:latin typeface="+mj-lt"/>
              </a:rPr>
              <a:t>Висок ризик НЕ ФИНАНСИРА СЕ </a:t>
            </a:r>
          </a:p>
          <a:p>
            <a:pPr>
              <a:lnSpc>
                <a:spcPct val="107000"/>
              </a:lnSpc>
              <a:spcAft>
                <a:spcPts val="800"/>
              </a:spcAft>
            </a:pPr>
            <a:r>
              <a:rPr lang="sr-Cyrl-RS" sz="1200">
                <a:latin typeface="+mj-lt"/>
              </a:rPr>
              <a:t>ЕСМП – ЕКОЛОШКИ И СОЦИОЛОШКИ ПЛАН УПРВЉАЊА </a:t>
            </a:r>
          </a:p>
          <a:p>
            <a:pPr marL="285750" indent="-285750">
              <a:lnSpc>
                <a:spcPct val="107000"/>
              </a:lnSpc>
              <a:spcAft>
                <a:spcPts val="800"/>
              </a:spcAft>
              <a:buFont typeface="Wingdings" panose="05000000000000000000" pitchFamily="2" charset="2"/>
              <a:buChar char="Ø"/>
            </a:pPr>
            <a:r>
              <a:rPr lang="sr-Cyrl-RS" sz="1200" b="1">
                <a:latin typeface="+mj-lt"/>
              </a:rPr>
              <a:t>ОБРАЗАЦ 3 - потписује </a:t>
            </a:r>
            <a:endParaRPr lang="sr-Cyrl-RS" sz="1200">
              <a:latin typeface="+mj-lt"/>
            </a:endParaRPr>
          </a:p>
          <a:p>
            <a:pPr marL="285750" indent="-285750">
              <a:lnSpc>
                <a:spcPct val="107000"/>
              </a:lnSpc>
              <a:spcAft>
                <a:spcPts val="800"/>
              </a:spcAft>
              <a:buFont typeface="Arial" panose="020B0604020202020204" pitchFamily="34" charset="0"/>
              <a:buChar char="•"/>
            </a:pPr>
            <a:r>
              <a:rPr lang="sr-Cyrl-RS" sz="1100">
                <a:latin typeface="+mj-lt"/>
              </a:rPr>
              <a:t>Подносилац захтева (име, датум, локација, потпис, печат)</a:t>
            </a:r>
          </a:p>
          <a:p>
            <a:pPr marL="285750" indent="-285750">
              <a:lnSpc>
                <a:spcPct val="107000"/>
              </a:lnSpc>
              <a:spcAft>
                <a:spcPts val="800"/>
              </a:spcAft>
              <a:buFont typeface="Arial" panose="020B0604020202020204" pitchFamily="34" charset="0"/>
              <a:buChar char="•"/>
            </a:pPr>
            <a:r>
              <a:rPr lang="sr-Cyrl-RS" sz="1100">
                <a:latin typeface="+mj-lt"/>
              </a:rPr>
              <a:t>Оцењивач (име оцењивача, датум, потпис) </a:t>
            </a:r>
          </a:p>
          <a:p>
            <a:pPr>
              <a:lnSpc>
                <a:spcPct val="107000"/>
              </a:lnSpc>
              <a:spcAft>
                <a:spcPts val="800"/>
              </a:spcAft>
            </a:pPr>
            <a:endParaRPr lang="sr-Cyrl-RS" sz="1200">
              <a:latin typeface="+mj-lt"/>
            </a:endParaRPr>
          </a:p>
          <a:p>
            <a:pPr>
              <a:lnSpc>
                <a:spcPct val="107000"/>
              </a:lnSpc>
              <a:spcAft>
                <a:spcPts val="800"/>
              </a:spcAft>
            </a:pPr>
            <a:r>
              <a:rPr lang="sr-Cyrl-RS" sz="1200">
                <a:latin typeface="+mj-lt"/>
              </a:rPr>
              <a:t>ОБЈАШЊЕЊЕ УТИЦАЈА НА ЗАШТИТУ ЖИВОТНЕ СРЕДИНЕ (Н; К; В)</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40</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57059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61170" y="263715"/>
            <a:ext cx="8203692" cy="843754"/>
          </a:xfrm>
        </p:spPr>
        <p:txBody>
          <a:bodyPr>
            <a:normAutofit fontScale="90000"/>
          </a:bodyPr>
          <a:lstStyle/>
          <a:p>
            <a:r>
              <a:rPr lang="sr-Cyrl-RS" sz="2000"/>
              <a:t>ОБЈАШЊЕЊЕ УТИЦАЈА НА ЗАШТИТУ ЖИВОТНЕ СРЕДИНЕ ( Н; К; В)</a:t>
            </a:r>
            <a:br>
              <a:rPr lang="sr-Cyrl-RS" sz="2000"/>
            </a:b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spcBef>
                <a:spcPct val="0"/>
              </a:spcBef>
              <a:spcAft>
                <a:spcPts val="800"/>
              </a:spcAft>
              <a:buFont typeface="Wingdings" panose="05000000000000000000" pitchFamily="2" charset="2"/>
              <a:buChar char="Ø"/>
            </a:pPr>
            <a:r>
              <a:rPr lang="sr-Cyrl-RS" sz="1200" b="1">
                <a:cs typeface="Times New Roman" panose="02020603050405020304" pitchFamily="18" charset="0"/>
              </a:rPr>
              <a:t>ПРЕПОРУЧЕНЕ АКТИВНОСТИ (означава се одговарајућа акција) </a:t>
            </a:r>
          </a:p>
          <a:p>
            <a:pPr marL="285750" indent="-285750">
              <a:lnSpc>
                <a:spcPct val="107000"/>
              </a:lnSpc>
              <a:spcAft>
                <a:spcPts val="800"/>
              </a:spcAft>
              <a:buFont typeface="Arial" panose="020B0604020202020204" pitchFamily="34" charset="0"/>
              <a:buChar char="•"/>
            </a:pPr>
            <a:r>
              <a:rPr lang="sr-Cyrl-RS" sz="1100" b="1"/>
              <a:t>Пројекат нема значајне штетне утицаје – не ради се ЕСМП</a:t>
            </a:r>
            <a:r>
              <a:rPr lang="sr-Cyrl-RS" sz="1100"/>
              <a:t> </a:t>
            </a:r>
          </a:p>
          <a:p>
            <a:pPr marL="285750" indent="-285750">
              <a:lnSpc>
                <a:spcPct val="107000"/>
              </a:lnSpc>
              <a:spcAft>
                <a:spcPts val="800"/>
              </a:spcAft>
              <a:buFont typeface="Arial" panose="020B0604020202020204" pitchFamily="34" charset="0"/>
              <a:buChar char="•"/>
            </a:pPr>
            <a:r>
              <a:rPr lang="sr-Cyrl-RS" sz="1100" b="1"/>
              <a:t>Пројекат има потенцијалне штетне еколошке проблеме (основни одељак је квалитет воде), </a:t>
            </a:r>
            <a:r>
              <a:rPr lang="sr-Cyrl-RS" sz="1100"/>
              <a:t>међутим мере ублажавања биће развијене и донете у фази израде пројекта, предложене мере одобриће Јединица за управљање пројектом </a:t>
            </a:r>
            <a:r>
              <a:rPr lang="sr-Cyrl-RS" sz="1100" b="1"/>
              <a:t>(ЈУП)</a:t>
            </a:r>
            <a:r>
              <a:rPr lang="sr-Cyrl-RS" sz="1100"/>
              <a:t> у сарадњи са корисником, Мониторинг мера ублажавања биће у документу за мониторинг </a:t>
            </a:r>
          </a:p>
          <a:p>
            <a:pPr marL="285750" indent="-285750">
              <a:lnSpc>
                <a:spcPct val="107000"/>
              </a:lnSpc>
              <a:spcAft>
                <a:spcPts val="800"/>
              </a:spcAft>
              <a:buFont typeface="Arial" panose="020B0604020202020204" pitchFamily="34" charset="0"/>
              <a:buChar char="•"/>
            </a:pPr>
            <a:r>
              <a:rPr lang="sr-Cyrl-RS" sz="1100" b="1"/>
              <a:t>Пројекат има значајне штетне утицаје на животну средину али их је могуће ублажити, </a:t>
            </a:r>
            <a:r>
              <a:rPr lang="sr-Cyrl-RS" sz="1100"/>
              <a:t>потребно је спровести мере за ублажавање, План ублажавања </a:t>
            </a:r>
            <a:r>
              <a:rPr lang="sr-Cyrl-RS" sz="1100" b="1"/>
              <a:t>(</a:t>
            </a:r>
            <a:r>
              <a:rPr lang="sr-Latn-RS" sz="1100" b="1"/>
              <a:t>M&amp;M)</a:t>
            </a:r>
            <a:r>
              <a:rPr lang="sr-Latn-RS" sz="1100"/>
              <a:t> </a:t>
            </a:r>
            <a:r>
              <a:rPr lang="sr-Cyrl-RS" sz="1100"/>
              <a:t>и праћења мора да развије одобри ЈУП, пре примене</a:t>
            </a:r>
            <a:r>
              <a:rPr lang="sr-Cyrl-RS" sz="1100" b="1"/>
              <a:t> </a:t>
            </a:r>
            <a:r>
              <a:rPr lang="sr-Cyrl-RS" sz="1100"/>
              <a:t>План за</a:t>
            </a:r>
            <a:r>
              <a:rPr lang="sr-Cyrl-RS" sz="1100" b="1"/>
              <a:t> </a:t>
            </a:r>
            <a:r>
              <a:rPr lang="sr-Cyrl-RS" sz="1100">
                <a:solidFill>
                  <a:prstClr val="black"/>
                </a:solidFill>
              </a:rPr>
              <a:t>(</a:t>
            </a:r>
            <a:r>
              <a:rPr lang="sr-Latn-RS" sz="1100">
                <a:solidFill>
                  <a:prstClr val="black"/>
                </a:solidFill>
              </a:rPr>
              <a:t>M&amp;M)</a:t>
            </a:r>
            <a:r>
              <a:rPr lang="sr-Cyrl-RS" sz="1100">
                <a:solidFill>
                  <a:prstClr val="black"/>
                </a:solidFill>
              </a:rPr>
              <a:t> придодати обиму посла у циљу одобрења пројекта </a:t>
            </a:r>
          </a:p>
          <a:p>
            <a:pPr marL="285750" indent="-285750">
              <a:lnSpc>
                <a:spcPct val="107000"/>
              </a:lnSpc>
              <a:spcAft>
                <a:spcPts val="800"/>
              </a:spcAft>
              <a:buFont typeface="Arial" panose="020B0604020202020204" pitchFamily="34" charset="0"/>
              <a:buChar char="•"/>
            </a:pPr>
            <a:r>
              <a:rPr lang="sr-Cyrl-RS" sz="1100" b="1">
                <a:solidFill>
                  <a:prstClr val="black"/>
                </a:solidFill>
              </a:rPr>
              <a:t>Пројекат има значајне потенцијалне штетне утицаје, </a:t>
            </a:r>
            <a:r>
              <a:rPr lang="sr-Cyrl-RS" sz="1100">
                <a:solidFill>
                  <a:prstClr val="black"/>
                </a:solidFill>
              </a:rPr>
              <a:t>али захтева више анализа како би се донео закључак Изјава о опсегу активности и утицаја мора бити припремљена и достављена на одобрење, након одобрења донеће се процена утицаја на животну средину</a:t>
            </a:r>
            <a:r>
              <a:rPr lang="sr-Cyrl-RS" sz="1100" b="1">
                <a:solidFill>
                  <a:prstClr val="black"/>
                </a:solidFill>
              </a:rPr>
              <a:t> (</a:t>
            </a:r>
            <a:r>
              <a:rPr lang="sr-Latn-RS" sz="1100" b="1">
                <a:solidFill>
                  <a:prstClr val="black"/>
                </a:solidFill>
              </a:rPr>
              <a:t>EIA</a:t>
            </a:r>
            <a:r>
              <a:rPr lang="sr-Cyrl-RS" sz="1100" b="1">
                <a:solidFill>
                  <a:prstClr val="black"/>
                </a:solidFill>
              </a:rPr>
              <a:t>.</a:t>
            </a:r>
            <a:r>
              <a:rPr lang="sr-Latn-RS" sz="1100" b="1">
                <a:solidFill>
                  <a:prstClr val="black"/>
                </a:solidFill>
              </a:rPr>
              <a:t>)</a:t>
            </a:r>
            <a:r>
              <a:rPr lang="sr-Latn-RS" sz="1100">
                <a:solidFill>
                  <a:prstClr val="black"/>
                </a:solidFill>
              </a:rPr>
              <a:t> </a:t>
            </a:r>
            <a:r>
              <a:rPr lang="sr-Cyrl-RS" sz="1100">
                <a:solidFill>
                  <a:prstClr val="black"/>
                </a:solidFill>
              </a:rPr>
              <a:t>Пројекат се не може реализовати док ЈУП не одобри коначан нацрт процене Активности у вези са набавком.</a:t>
            </a:r>
            <a:r>
              <a:rPr lang="sr-Cyrl-RS" sz="1100" b="1">
                <a:solidFill>
                  <a:prstClr val="black"/>
                </a:solidFill>
              </a:rPr>
              <a:t> Пројекат има значајне потенцијалне штетне утицаје</a:t>
            </a:r>
            <a:r>
              <a:rPr lang="sr-Cyrl-RS" sz="1100">
                <a:solidFill>
                  <a:prstClr val="black"/>
                </a:solidFill>
              </a:rPr>
              <a:t>, употребом или обуком у вези са пестицидима ПЕРУСАП ће бити припремљен за одобрење ЈУП-а </a:t>
            </a:r>
          </a:p>
          <a:p>
            <a:pPr marL="285750" indent="-285750">
              <a:lnSpc>
                <a:spcPct val="107000"/>
              </a:lnSpc>
              <a:spcAft>
                <a:spcPts val="800"/>
              </a:spcAft>
              <a:buFont typeface="Arial" panose="020B0604020202020204" pitchFamily="34" charset="0"/>
              <a:buChar char="•"/>
            </a:pPr>
            <a:r>
              <a:rPr lang="sr-Cyrl-RS" sz="1100" b="1">
                <a:solidFill>
                  <a:prstClr val="black"/>
                </a:solidFill>
              </a:rPr>
              <a:t>Пројекат има значајне потенцијалне штетне утицаје - </a:t>
            </a:r>
            <a:r>
              <a:rPr lang="sr-Cyrl-RS" sz="1100">
                <a:solidFill>
                  <a:prstClr val="black"/>
                </a:solidFill>
              </a:rPr>
              <a:t>потребне су ревизије дизајна или локације пројекта или развој нових алтернатива</a:t>
            </a:r>
          </a:p>
          <a:p>
            <a:pPr marL="285750" indent="-285750">
              <a:lnSpc>
                <a:spcPct val="107000"/>
              </a:lnSpc>
              <a:spcAft>
                <a:spcPts val="800"/>
              </a:spcAft>
              <a:buFont typeface="Arial" panose="020B0604020202020204" pitchFamily="34" charset="0"/>
              <a:buChar char="•"/>
            </a:pPr>
            <a:r>
              <a:rPr lang="sr-Cyrl-RS" sz="1100" b="1">
                <a:solidFill>
                  <a:prstClr val="black"/>
                </a:solidFill>
              </a:rPr>
              <a:t>Пројекат има значајне и неминовне штетне утицаје и НЕ ПРЕПОРУЧУЈЕ СЕ ФИНАНСИРАЊЕ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41</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05787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175445"/>
            <a:ext cx="8203692" cy="843754"/>
          </a:xfrm>
        </p:spPr>
        <p:txBody>
          <a:bodyPr>
            <a:normAutofit fontScale="90000"/>
          </a:bodyPr>
          <a:lstStyle/>
          <a:p>
            <a:r>
              <a:rPr lang="sr-Cyrl-RS" sz="2000"/>
              <a:t>ОБЈАШЊЕЊЕ УТИЦАЈА НА ЗАШТИТУ ЖИВОТНЕ СРЕДИНЕ ( Н; К; В)</a:t>
            </a:r>
            <a:br>
              <a:rPr lang="sr-Cyrl-RS" sz="2000"/>
            </a:b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42</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 Placeholder 2">
            <a:extLst>
              <a:ext uri="{FF2B5EF4-FFF2-40B4-BE49-F238E27FC236}">
                <a16:creationId xmlns:a16="http://schemas.microsoft.com/office/drawing/2014/main" id="{ECD22365-5130-453C-8723-2A1B6ECE5E36}"/>
              </a:ext>
            </a:extLst>
          </p:cNvPr>
          <p:cNvSpPr txBox="1">
            <a:spLocks/>
          </p:cNvSpPr>
          <p:nvPr/>
        </p:nvSpPr>
        <p:spPr>
          <a:xfrm>
            <a:off x="561170" y="870966"/>
            <a:ext cx="8203693" cy="3598920"/>
          </a:xfrm>
          <a:prstGeom prst="rect">
            <a:avLst/>
          </a:prstGeom>
        </p:spPr>
        <p:txBody>
          <a:bodyPr vert="horz" lIns="0" tIns="0" rIns="0" bIns="0" rtlCol="0">
            <a:noAutofit/>
          </a:bodyPr>
          <a:lstStyle>
            <a:lvl1pPr marL="359802" indent="-359802" algn="l" defTabSz="456938"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19604" indent="-359802" algn="l" defTabSz="456938"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79406" indent="-359802" algn="l" defTabSz="456938"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39208" indent="-359802" algn="l" defTabSz="456938"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6938"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6938"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pPr marL="285750" indent="-285750">
              <a:lnSpc>
                <a:spcPct val="107000"/>
              </a:lnSpc>
              <a:spcAft>
                <a:spcPts val="800"/>
              </a:spcAft>
              <a:buFont typeface="Wingdings" panose="05000000000000000000" pitchFamily="2" charset="2"/>
              <a:buChar char="Ø"/>
            </a:pPr>
            <a:r>
              <a:rPr lang="sr-Cyrl-RS" sz="1200" b="1"/>
              <a:t>ИДЕНТИФКОВАНИ ЕКОЛОШКИ И СОЦИОЛОШКИ УТИЦАЈИ (физички, биолошки, социјални) користити ЕПУ алате </a:t>
            </a:r>
          </a:p>
          <a:p>
            <a:pPr marL="285750" indent="-285750">
              <a:lnSpc>
                <a:spcPct val="107000"/>
              </a:lnSpc>
              <a:spcAft>
                <a:spcPts val="800"/>
              </a:spcAft>
              <a:buFont typeface="Wingdings" panose="05000000000000000000" pitchFamily="2" charset="2"/>
              <a:buChar char="Ø"/>
            </a:pPr>
            <a:r>
              <a:rPr lang="sr-Cyrl-RS" sz="1200" b="1"/>
              <a:t>ПРЕПОРУЧЕНЕ МЕРЕ ЗА УБЛАЖАВАЊЕ НЕГАТИВНИХ УТИЦАЈА НА ЖИВОТНУ СРЕДИНУ (ако постоје) </a:t>
            </a:r>
          </a:p>
          <a:p>
            <a:pPr marL="285750" indent="-285750">
              <a:lnSpc>
                <a:spcPct val="107000"/>
              </a:lnSpc>
              <a:spcAft>
                <a:spcPts val="800"/>
              </a:spcAft>
              <a:buFont typeface="Wingdings" panose="05000000000000000000" pitchFamily="2" charset="2"/>
              <a:buChar char="Ø"/>
            </a:pPr>
            <a:r>
              <a:rPr lang="sr-Cyrl-RS" sz="1200" b="1"/>
              <a:t>ПРЕПОРУЧЕНЕ МЕРЕ ЗА ПРАЋЕЊЕ АКО ПОСТОЈЕ </a:t>
            </a:r>
          </a:p>
          <a:p>
            <a:pPr marL="285750" indent="-285750">
              <a:lnSpc>
                <a:spcPct val="107000"/>
              </a:lnSpc>
              <a:spcAft>
                <a:spcPts val="800"/>
              </a:spcAft>
              <a:buFont typeface="Wingdings" panose="05000000000000000000" pitchFamily="2" charset="2"/>
              <a:buChar char="Ø"/>
            </a:pPr>
            <a:r>
              <a:rPr lang="sr-Cyrl-RS" sz="1200" b="1"/>
              <a:t>ОБРАЗАЦ 4 - ЗА ПРИВРЕДНА ДРУШТВА – </a:t>
            </a:r>
            <a:r>
              <a:rPr lang="sr-Cyrl-RS" sz="1200"/>
              <a:t>ТАБЕЛА СА ПОДАЦИМА О ВЛАСНИЦИМА ПРИВРЕДНОГ ДРУШТВА </a:t>
            </a:r>
          </a:p>
          <a:p>
            <a:pPr marL="285750" indent="-285750">
              <a:lnSpc>
                <a:spcPct val="107000"/>
              </a:lnSpc>
              <a:spcAft>
                <a:spcPts val="800"/>
              </a:spcAft>
              <a:buFont typeface="Wingdings" panose="05000000000000000000" pitchFamily="2" charset="2"/>
              <a:buChar char="Ø"/>
            </a:pPr>
            <a:r>
              <a:rPr lang="sr-Cyrl-RS" sz="1200" b="1"/>
              <a:t>ФОРМА ДОКУМЕНАТА:</a:t>
            </a:r>
          </a:p>
          <a:p>
            <a:pPr marL="285750" indent="-285750">
              <a:lnSpc>
                <a:spcPct val="107000"/>
              </a:lnSpc>
              <a:spcAft>
                <a:spcPts val="800"/>
              </a:spcAft>
              <a:buFont typeface="Arial" panose="020B0604020202020204" pitchFamily="34" charset="0"/>
              <a:buChar char="•"/>
            </a:pPr>
            <a:r>
              <a:rPr lang="sr-Cyrl-RS" sz="1200"/>
              <a:t>Д</a:t>
            </a:r>
            <a:r>
              <a:rPr lang="en-US" sz="1200"/>
              <a:t>O</a:t>
            </a:r>
            <a:r>
              <a:rPr lang="sr-Cyrl-RS" sz="1200"/>
              <a:t>КУМЕНТА КОЈА ГЛАСЕ НА ДОНОСИОЦА МОРАЈУ ДА БУДУ У ОРИГИНАЛУ ИЛИ ОВЕРЕНОЈ ФОТОКОПИЈИ </a:t>
            </a:r>
          </a:p>
          <a:p>
            <a:pPr marL="285750" indent="-285750">
              <a:lnSpc>
                <a:spcPct val="107000"/>
              </a:lnSpc>
              <a:spcAft>
                <a:spcPts val="800"/>
              </a:spcAft>
              <a:buFont typeface="Arial" panose="020B0604020202020204" pitchFamily="34" charset="0"/>
              <a:buChar char="•"/>
            </a:pPr>
            <a:r>
              <a:rPr lang="sr-Cyrl-RS" sz="1200"/>
              <a:t>ДОКУМЕНТА НЕ МОГУ ДА БУДУ СТАРИЈА ОД 30 ДАНА ПОЧЕВ ОД ДАТУМА ПОДНОШЕЊА ЗАХТЕВА </a:t>
            </a:r>
          </a:p>
          <a:p>
            <a:pPr marL="285750" indent="-285750">
              <a:lnSpc>
                <a:spcPct val="107000"/>
              </a:lnSpc>
              <a:spcAft>
                <a:spcPts val="800"/>
              </a:spcAft>
              <a:buFont typeface="Arial" panose="020B0604020202020204" pitchFamily="34" charset="0"/>
              <a:buChar char="•"/>
            </a:pPr>
            <a:r>
              <a:rPr lang="sr-Cyrl-RS" sz="1200"/>
              <a:t>ДОКУМЕНТА НА СТРАНОМ ЈЕЗИКУ МОРАЈУ ДА ИМАЈУ ОВЕРЕН ПРЕВОД </a:t>
            </a:r>
          </a:p>
          <a:p>
            <a:endParaRPr lang="sr-Cyrl-RS" sz="1100" b="1">
              <a:latin typeface="+mj-lt"/>
            </a:endParaRPr>
          </a:p>
          <a:p>
            <a:endParaRPr lang="sr-Latn-RS" sz="1100">
              <a:latin typeface="+mj-lt"/>
            </a:endParaRPr>
          </a:p>
          <a:p>
            <a:endParaRPr lang="sr-Latn-RS" sz="1100" dirty="0">
              <a:latin typeface="+mj-lt"/>
            </a:endParaRPr>
          </a:p>
        </p:txBody>
      </p:sp>
    </p:spTree>
    <p:extLst>
      <p:ext uri="{BB962C8B-B14F-4D97-AF65-F5344CB8AC3E}">
        <p14:creationId xmlns:p14="http://schemas.microsoft.com/office/powerpoint/2010/main" val="4044944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50558"/>
            <a:ext cx="8203692" cy="843754"/>
          </a:xfrm>
        </p:spPr>
        <p:txBody>
          <a:bodyPr>
            <a:normAutofit/>
          </a:bodyPr>
          <a:lstStyle/>
          <a:p>
            <a:r>
              <a:rPr lang="sr-Cyrl-RS" sz="2000"/>
              <a:t>ЕЛЕМЕНТИ ЗА БОДОВАЊЕ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342900" lvl="0" indent="-342900" algn="just">
              <a:buFont typeface="Wingdings" panose="05000000000000000000" pitchFamily="2" charset="2"/>
              <a:buChar char=""/>
            </a:pPr>
            <a:r>
              <a:rPr lang="sr-Cyrl-RS" sz="1100" b="1">
                <a:ea typeface="Calibri" panose="020F0502020204030204" pitchFamily="34" charset="0"/>
              </a:rPr>
              <a:t>ПРИОРИТЕТНЕ ОБЛАСТИ, УКУПНО 10 БОДОВА</a:t>
            </a:r>
            <a:endParaRPr lang="en-US" sz="1100">
              <a:ea typeface="Times New Roman" panose="02020603050405020304" pitchFamily="18" charset="0"/>
            </a:endParaRPr>
          </a:p>
          <a:p>
            <a:pPr marL="342900" lvl="0" indent="-342900" algn="just">
              <a:buFont typeface="Symbol" panose="05050102010706020507" pitchFamily="18" charset="2"/>
              <a:buChar char=""/>
            </a:pPr>
            <a:r>
              <a:rPr lang="sr-Cyrl-RS" sz="1050" b="1">
                <a:ea typeface="Calibri" panose="020F0502020204030204" pitchFamily="34" charset="0"/>
                <a:cs typeface="Browallia New" panose="020B0502040204020203" pitchFamily="34" charset="-34"/>
              </a:rPr>
              <a:t>2 бода - Прилагођавање и ублажавање утицаја и ризика на климатске промене </a:t>
            </a:r>
            <a:r>
              <a:rPr lang="sr-Cyrl-RS" sz="1050">
                <a:ea typeface="Calibri" panose="020F0502020204030204" pitchFamily="34" charset="0"/>
                <a:cs typeface="Browallia New" panose="020B0502040204020203" pitchFamily="34" charset="-34"/>
              </a:rPr>
              <a:t>(Праћење климатских промена, мер</a:t>
            </a:r>
            <a:r>
              <a:rPr lang="sr-Latn-RS" sz="1050">
                <a:ea typeface="Calibri" panose="020F0502020204030204" pitchFamily="34" charset="0"/>
                <a:cs typeface="Browallia New" panose="020B0502040204020203" pitchFamily="34" charset="-34"/>
              </a:rPr>
              <a:t>e</a:t>
            </a:r>
            <a:r>
              <a:rPr lang="sr-Cyrl-RS" sz="1050">
                <a:ea typeface="Calibri" panose="020F0502020204030204" pitchFamily="34" charset="0"/>
                <a:cs typeface="Browallia New" panose="020B0502040204020203" pitchFamily="34" charset="-34"/>
              </a:rPr>
              <a:t> прилагођавања и мере усмеравања на смањење емисије гасова стаклене баште из пољоривредне производње) </a:t>
            </a:r>
            <a:endParaRPr lang="en-US" sz="1050">
              <a:ea typeface="Times New Roman" panose="02020603050405020304" pitchFamily="18" charset="0"/>
              <a:cs typeface="Browallia New" panose="020B0502040204020203" pitchFamily="34" charset="-34"/>
            </a:endParaRPr>
          </a:p>
          <a:p>
            <a:pPr marL="342900" lvl="0" indent="-342900" algn="just">
              <a:buFont typeface="Symbol" panose="05050102010706020507" pitchFamily="18" charset="2"/>
              <a:buChar char=""/>
            </a:pPr>
            <a:r>
              <a:rPr lang="sr-Cyrl-RS" sz="1050" b="1">
                <a:ea typeface="Calibri" panose="020F0502020204030204" pitchFamily="34" charset="0"/>
                <a:cs typeface="Browallia New" panose="020B0502040204020203" pitchFamily="34" charset="-34"/>
              </a:rPr>
              <a:t>2 бода - Технолошки развој и модернизација пољопривредне производње </a:t>
            </a:r>
            <a:r>
              <a:rPr lang="sr-Cyrl-RS" sz="1050">
                <a:ea typeface="Calibri" panose="020F0502020204030204" pitchFamily="34" charset="0"/>
                <a:cs typeface="Browallia New" panose="020B0502040204020203" pitchFamily="34" charset="-34"/>
              </a:rPr>
              <a:t>(Увођење технолошких побољшања и ефикаснисјих система за пренос знања и иновација, Прилагођавање знања технологија, произода и услуга прилагођених локалним условима, Повећање нивоа производње и употреба улазних сировина или опреме побољшаног квалитета, Повећање продуктивности и ефикасности у производњи на свим нивоима у ланцу исхране, Јачање капацитета прерађивача хране за стварање нових производа са повећаном додатном вредношћу, користећи домаће сировине, Побољшани квалитет производа и промоција, Побољшање технолошких перформанси сектора производње хране и стварање нових производа у прехрамбеном ланцу)</a:t>
            </a:r>
            <a:endParaRPr lang="en-US" sz="1050">
              <a:ea typeface="Times New Roman" panose="02020603050405020304" pitchFamily="18" charset="0"/>
              <a:cs typeface="Browallia New" panose="020B0502040204020203" pitchFamily="34" charset="-34"/>
            </a:endParaRPr>
          </a:p>
          <a:p>
            <a:pPr marL="342900" lvl="0" indent="-342900" algn="just">
              <a:buFont typeface="Symbol" panose="05050102010706020507" pitchFamily="18" charset="2"/>
              <a:buChar char=""/>
            </a:pPr>
            <a:r>
              <a:rPr lang="sr-Cyrl-RS" sz="1050" b="1">
                <a:ea typeface="Calibri" panose="020F0502020204030204" pitchFamily="34" charset="0"/>
                <a:cs typeface="Browallia New" panose="020B0502040204020203" pitchFamily="34" charset="-34"/>
              </a:rPr>
              <a:t>2 бода - Тржишни ланци и подршка развоју логистичког сектора</a:t>
            </a:r>
            <a:r>
              <a:rPr lang="sr-Cyrl-RS" sz="1050">
                <a:ea typeface="Calibri" panose="020F0502020204030204" pitchFamily="34" charset="0"/>
                <a:cs typeface="Browallia New" panose="020B0502040204020203" pitchFamily="34" charset="-34"/>
              </a:rPr>
              <a:t> (Развој нових сервиса у оквиру тржишних ланаца и јачање логистичке инфраструктуре у производњи и маркетингу хране, Јачање капацитета и мотивација произвођача за различите облике организовања, Јачање видљивости домаћих производа на тржишту, формализација хоризонталних и/или вертикалних веза у тржишном ланцу заснована на тржишним принципима)</a:t>
            </a:r>
            <a:endParaRPr lang="en-US" sz="1050">
              <a:ea typeface="Times New Roman" panose="02020603050405020304" pitchFamily="18" charset="0"/>
              <a:cs typeface="Browallia New" panose="020B0502040204020203" pitchFamily="34" charset="-34"/>
            </a:endParaRPr>
          </a:p>
          <a:p>
            <a:pPr marL="342900" lvl="0" indent="-342900" algn="just">
              <a:buFont typeface="Symbol" panose="05050102010706020507" pitchFamily="18" charset="2"/>
              <a:buChar char=""/>
            </a:pPr>
            <a:r>
              <a:rPr lang="sr-Cyrl-RS" sz="1050" b="1">
                <a:ea typeface="Calibri" panose="020F0502020204030204" pitchFamily="34" charset="0"/>
                <a:cs typeface="Browallia New" panose="020B0502040204020203" pitchFamily="34" charset="-34"/>
              </a:rPr>
              <a:t>2 бода - Заштита и унапређење животне средине и очување природних ресурса </a:t>
            </a:r>
            <a:r>
              <a:rPr lang="sr-Cyrl-RS" sz="1050">
                <a:ea typeface="Calibri" panose="020F0502020204030204" pitchFamily="34" charset="0"/>
                <a:cs typeface="Browallia New" panose="020B0502040204020203" pitchFamily="34" charset="-34"/>
              </a:rPr>
              <a:t>(примена пољопривредних пракси прилагођених животној средини и биорезервату, Побољшање агротехнолошких система планирања, управљања, праћења и контроле)</a:t>
            </a:r>
            <a:r>
              <a:rPr lang="sr-Cyrl-RS" sz="1050" b="1">
                <a:ea typeface="Calibri" panose="020F0502020204030204" pitchFamily="34" charset="0"/>
                <a:cs typeface="Browallia New" panose="020B0502040204020203" pitchFamily="34" charset="-34"/>
              </a:rPr>
              <a:t> </a:t>
            </a:r>
            <a:endParaRPr lang="en-US" sz="1050">
              <a:ea typeface="Times New Roman" panose="02020603050405020304" pitchFamily="18" charset="0"/>
              <a:cs typeface="Browallia New" panose="020B0502040204020203" pitchFamily="34" charset="-34"/>
            </a:endParaRPr>
          </a:p>
          <a:p>
            <a:pPr marL="342900" lvl="0" indent="-342900" algn="just">
              <a:buFont typeface="Symbol" panose="05050102010706020507" pitchFamily="18" charset="2"/>
              <a:buChar char=""/>
            </a:pPr>
            <a:r>
              <a:rPr lang="sr-Cyrl-RS" sz="1050" b="1">
                <a:ea typeface="Calibri" panose="020F0502020204030204" pitchFamily="34" charset="0"/>
                <a:cs typeface="Browallia New" panose="020B0502040204020203" pitchFamily="34" charset="-34"/>
              </a:rPr>
              <a:t>2 бода - Побољшање безбедности квалитета производа </a:t>
            </a:r>
            <a:r>
              <a:rPr lang="sr-Cyrl-RS" sz="1050">
                <a:ea typeface="Calibri" panose="020F0502020204030204" pitchFamily="34" charset="0"/>
                <a:cs typeface="Browallia New" panose="020B0502040204020203" pitchFamily="34" charset="-34"/>
              </a:rPr>
              <a:t>(Примена међународних, регионалних стандарда у производњи хране и храни за животиње)</a:t>
            </a:r>
            <a:endParaRPr lang="sr-Cyrl-RS" sz="1050" b="1"/>
          </a:p>
          <a:p>
            <a:endParaRPr lang="sr-Latn-RS" sz="800">
              <a:latin typeface="+mj-lt"/>
            </a:endParaRPr>
          </a:p>
          <a:p>
            <a:endParaRPr lang="sr-Latn-RS" sz="8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43</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26400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76872"/>
            <a:ext cx="8203692" cy="843754"/>
          </a:xfrm>
        </p:spPr>
        <p:txBody>
          <a:bodyPr>
            <a:normAutofit/>
          </a:bodyPr>
          <a:lstStyle/>
          <a:p>
            <a:r>
              <a:rPr lang="sr-Cyrl-RS" sz="2000"/>
              <a:t>ЕЛЕМЕНТИ ЗА БОДОВАЊЕ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342900" lvl="0" indent="-342900" algn="just">
              <a:buFont typeface="Wingdings" panose="05000000000000000000" pitchFamily="2" charset="2"/>
              <a:buChar char=""/>
            </a:pPr>
            <a:r>
              <a:rPr lang="sr-Cyrl-RS" sz="1200" b="1">
                <a:ea typeface="Calibri" panose="020F0502020204030204" pitchFamily="34" charset="0"/>
              </a:rPr>
              <a:t>СОЦИЈАЛНИ СТАТУС ПОДНОСИОЦА ПРИЈАВЕ, УКУПНО 10 БОДОВА</a:t>
            </a:r>
            <a:endParaRPr lang="en-US" sz="1200">
              <a:ea typeface="Times New Roman" panose="02020603050405020304" pitchFamily="18" charset="0"/>
            </a:endParaRPr>
          </a:p>
          <a:p>
            <a:pPr marL="342900" lvl="0" indent="-342900">
              <a:buFont typeface="Symbol" panose="05050102010706020507" pitchFamily="18" charset="2"/>
              <a:buChar char=""/>
            </a:pPr>
            <a:r>
              <a:rPr lang="sr-Cyrl-RS" sz="1100" b="1">
                <a:ea typeface="Calibri" panose="020F0502020204030204" pitchFamily="34" charset="0"/>
              </a:rPr>
              <a:t>5 бодова - </a:t>
            </a:r>
            <a:r>
              <a:rPr lang="sr-Cyrl-RS" sz="1100">
                <a:ea typeface="Calibri" panose="020F0502020204030204" pitchFamily="34" charset="0"/>
              </a:rPr>
              <a:t>подносилац захтева </a:t>
            </a:r>
            <a:r>
              <a:rPr lang="sr-Cyrl-RS" sz="1100" b="1">
                <a:ea typeface="Calibri" panose="020F0502020204030204" pitchFamily="34" charset="0"/>
              </a:rPr>
              <a:t>особа млађа од 40 година</a:t>
            </a:r>
            <a:r>
              <a:rPr lang="sr-Cyrl-RS" sz="1100">
                <a:ea typeface="Calibri" panose="020F0502020204030204" pitchFamily="34" charset="0"/>
              </a:rPr>
              <a:t> на дан подношења захтева (за физичка лица и предузетнике) </a:t>
            </a:r>
            <a:r>
              <a:rPr lang="sr-Cyrl-RS" sz="1100" b="1">
                <a:ea typeface="Calibri" panose="020F0502020204030204" pitchFamily="34" charset="0"/>
              </a:rPr>
              <a:t>или </a:t>
            </a:r>
            <a:r>
              <a:rPr lang="sr-Cyrl-RS" sz="1100">
                <a:ea typeface="Calibri" panose="020F0502020204030204" pitchFamily="34" charset="0"/>
              </a:rPr>
              <a:t>већина чланова односно власника (за задруге и предузећа)  </a:t>
            </a:r>
            <a:endParaRPr lang="en-US" sz="1100">
              <a:ea typeface="Times New Roman" panose="02020603050405020304" pitchFamily="18" charset="0"/>
            </a:endParaRPr>
          </a:p>
          <a:p>
            <a:pPr marL="342900" lvl="0" indent="-342900">
              <a:buFont typeface="Symbol" panose="05050102010706020507" pitchFamily="18" charset="2"/>
              <a:buChar char=""/>
            </a:pPr>
            <a:r>
              <a:rPr lang="sr-Cyrl-RS" sz="1100" b="1">
                <a:ea typeface="Calibri" panose="020F0502020204030204" pitchFamily="34" charset="0"/>
              </a:rPr>
              <a:t>5 бодова</a:t>
            </a:r>
            <a:r>
              <a:rPr lang="sr-Cyrl-RS" sz="1100">
                <a:ea typeface="Calibri" panose="020F0502020204030204" pitchFamily="34" charset="0"/>
              </a:rPr>
              <a:t> - подносилац захтева </a:t>
            </a:r>
            <a:r>
              <a:rPr lang="sr-Cyrl-RS" sz="1100" b="1">
                <a:ea typeface="Calibri" panose="020F0502020204030204" pitchFamily="34" charset="0"/>
              </a:rPr>
              <a:t>особа женског пола</a:t>
            </a:r>
            <a:r>
              <a:rPr lang="sr-Cyrl-RS" sz="1100">
                <a:ea typeface="Calibri" panose="020F0502020204030204" pitchFamily="34" charset="0"/>
              </a:rPr>
              <a:t> за физичка лица и предузетнике </a:t>
            </a:r>
            <a:r>
              <a:rPr lang="sr-Cyrl-RS" sz="1100" b="1">
                <a:ea typeface="Calibri" panose="020F0502020204030204" pitchFamily="34" charset="0"/>
              </a:rPr>
              <a:t>или</a:t>
            </a:r>
            <a:r>
              <a:rPr lang="sr-Cyrl-RS" sz="1100">
                <a:ea typeface="Calibri" panose="020F0502020204030204" pitchFamily="34" charset="0"/>
              </a:rPr>
              <a:t> већина чланова односно власника (за задруге и предузећа) </a:t>
            </a:r>
            <a:endParaRPr lang="sr-Cyrl-RS" sz="1050">
              <a:ea typeface="Calibri" panose="020F0502020204030204" pitchFamily="34" charset="0"/>
            </a:endParaRPr>
          </a:p>
          <a:p>
            <a:pPr marL="342900" lvl="0" indent="-342900">
              <a:buFont typeface="Wingdings" panose="05000000000000000000" pitchFamily="2" charset="2"/>
              <a:buChar char=""/>
            </a:pPr>
            <a:endParaRPr lang="sr-Cyrl-RS" sz="1000" b="1">
              <a:ea typeface="Calibri" panose="020F0502020204030204" pitchFamily="34" charset="0"/>
            </a:endParaRPr>
          </a:p>
          <a:p>
            <a:pPr marL="342900" lvl="0" indent="-342900" algn="just">
              <a:buFont typeface="Wingdings" panose="05000000000000000000" pitchFamily="2" charset="2"/>
              <a:buChar char=""/>
            </a:pPr>
            <a:r>
              <a:rPr lang="sr-Cyrl-RS" sz="1200" b="1">
                <a:ea typeface="Calibri" panose="020F0502020204030204" pitchFamily="34" charset="0"/>
              </a:rPr>
              <a:t>ИМПЛЕМЕНТАЦИЈА, УКУПНО 15 БОДОВА </a:t>
            </a:r>
            <a:endParaRPr lang="en-US" sz="1100">
              <a:ea typeface="Times New Roman" panose="02020603050405020304" pitchFamily="18" charset="0"/>
            </a:endParaRPr>
          </a:p>
          <a:p>
            <a:pPr marL="342900" lvl="0" indent="-342900">
              <a:buFont typeface="Symbol" panose="05050102010706020507" pitchFamily="18" charset="2"/>
              <a:buChar char=""/>
            </a:pPr>
            <a:r>
              <a:rPr lang="sr-Cyrl-RS" sz="1100" b="1">
                <a:ea typeface="Calibri" panose="020F0502020204030204" pitchFamily="34" charset="0"/>
              </a:rPr>
              <a:t>5 бодова - </a:t>
            </a:r>
            <a:r>
              <a:rPr lang="sr-Cyrl-RS" sz="1100">
                <a:ea typeface="Calibri" panose="020F0502020204030204" pitchFamily="34" charset="0"/>
              </a:rPr>
              <a:t>за подносиоца захтева који има средњу школу (за физичка лица или предузетнике) да ли већина власника односно чланова има средњу школу (за предузећа и задруге)</a:t>
            </a:r>
            <a:endParaRPr lang="en-US" sz="1100">
              <a:ea typeface="Times New Roman" panose="02020603050405020304" pitchFamily="18" charset="0"/>
            </a:endParaRPr>
          </a:p>
          <a:p>
            <a:pPr marL="342900" lvl="0" indent="-342900">
              <a:buFont typeface="Symbol" panose="05050102010706020507" pitchFamily="18" charset="2"/>
              <a:buChar char=""/>
            </a:pPr>
            <a:r>
              <a:rPr lang="sr-Cyrl-RS" sz="1100" b="1">
                <a:ea typeface="Calibri" panose="020F0502020204030204" pitchFamily="34" charset="0"/>
              </a:rPr>
              <a:t>5 бодова</a:t>
            </a:r>
            <a:r>
              <a:rPr lang="sr-Cyrl-RS" sz="1100">
                <a:ea typeface="Calibri" panose="020F0502020204030204" pitchFamily="34" charset="0"/>
              </a:rPr>
              <a:t> - ако је подносилац захтева 3 године регистрован као власник у АПР-у, односно као члан задруге, односно као носилац ПГ</a:t>
            </a:r>
            <a:r>
              <a:rPr lang="sr-Cyrl-RS" sz="1100">
                <a:highlight>
                  <a:srgbClr val="FFFF00"/>
                </a:highlight>
                <a:ea typeface="Calibri" panose="020F0502020204030204" pitchFamily="34" charset="0"/>
              </a:rPr>
              <a:t> </a:t>
            </a:r>
            <a:endParaRPr lang="en-US" sz="1100">
              <a:ea typeface="Times New Roman" panose="02020603050405020304" pitchFamily="18" charset="0"/>
            </a:endParaRPr>
          </a:p>
          <a:p>
            <a:pPr marL="342900" lvl="0" indent="-342900">
              <a:buFont typeface="Symbol" panose="05050102010706020507" pitchFamily="18" charset="2"/>
              <a:buChar char=""/>
            </a:pPr>
            <a:r>
              <a:rPr lang="sr-Cyrl-RS" sz="1100" b="1">
                <a:ea typeface="Calibri" panose="020F0502020204030204" pitchFamily="34" charset="0"/>
              </a:rPr>
              <a:t>5 бодова -</a:t>
            </a:r>
            <a:r>
              <a:rPr lang="sr-Cyrl-RS" sz="1100">
                <a:ea typeface="Calibri" panose="020F0502020204030204" pitchFamily="34" charset="0"/>
              </a:rPr>
              <a:t> ако подносилац захтева сарађује са пружаоцем саветодавних услуга (у државном или приватном власништву) на пољу инвестиција </a:t>
            </a:r>
            <a:endParaRPr lang="en-US" sz="1100">
              <a:ea typeface="Times New Roman" panose="02020603050405020304" pitchFamily="18" charset="0"/>
            </a:endParaRP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44</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55617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61170" y="296608"/>
            <a:ext cx="8203692" cy="843754"/>
          </a:xfrm>
        </p:spPr>
        <p:txBody>
          <a:bodyPr>
            <a:normAutofit/>
          </a:bodyPr>
          <a:lstStyle/>
          <a:p>
            <a:r>
              <a:rPr lang="sr-Cyrl-RS" sz="2000"/>
              <a:t>ЕЛЕМЕНТИ ЗА БОДОВАЊЕ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342900" lvl="0" indent="-342900">
              <a:buFont typeface="Wingdings" panose="05000000000000000000" pitchFamily="2" charset="2"/>
              <a:buChar char=""/>
            </a:pPr>
            <a:r>
              <a:rPr lang="sr-Cyrl-RS" sz="1100" b="1">
                <a:latin typeface="+mj-lt"/>
                <a:ea typeface="Calibri" panose="020F0502020204030204" pitchFamily="34" charset="0"/>
              </a:rPr>
              <a:t>РЕЗУЛТАТ ПРОЈЕКТА (У ОСНАЖИВАЊУ ВЕЗА У ТРЖИШНОМ ЛАНЦУ), УКУПНО 20 БОДОВА </a:t>
            </a:r>
            <a:endParaRPr lang="en-US" sz="1100">
              <a:latin typeface="+mj-lt"/>
              <a:ea typeface="Times New Roman" panose="02020603050405020304" pitchFamily="18" charset="0"/>
            </a:endParaRPr>
          </a:p>
          <a:p>
            <a:pPr marL="342900" lvl="0" indent="-342900">
              <a:buFont typeface="Symbol" panose="05050102010706020507" pitchFamily="18" charset="2"/>
              <a:buChar char=""/>
            </a:pPr>
            <a:r>
              <a:rPr lang="sr-Cyrl-RS" sz="1100" b="1">
                <a:latin typeface="+mj-lt"/>
                <a:ea typeface="Calibri" panose="020F0502020204030204" pitchFamily="34" charset="0"/>
              </a:rPr>
              <a:t>2 бода - </a:t>
            </a:r>
            <a:r>
              <a:rPr lang="sr-Cyrl-RS" sz="1100">
                <a:latin typeface="+mj-lt"/>
                <a:ea typeface="Calibri" panose="020F0502020204030204" pitchFamily="34" charset="0"/>
              </a:rPr>
              <a:t>подносилац пријаве је </a:t>
            </a:r>
            <a:r>
              <a:rPr lang="sr-Cyrl-RS" sz="1100" b="1">
                <a:latin typeface="+mj-lt"/>
                <a:ea typeface="Calibri" panose="020F0502020204030204" pitchFamily="34" charset="0"/>
              </a:rPr>
              <a:t>члан задруге</a:t>
            </a:r>
            <a:r>
              <a:rPr lang="sr-Cyrl-RS" sz="1100">
                <a:latin typeface="+mj-lt"/>
                <a:ea typeface="Calibri" panose="020F0502020204030204" pitchFamily="34" charset="0"/>
              </a:rPr>
              <a:t> у моменту подношења захтева ( за физичка лица или предузетнике ) или подносилац члан пословног удружења / кластера у моменту објављивања Јавног позива (за предузећа или задруге)</a:t>
            </a:r>
            <a:endParaRPr lang="en-US" sz="1100">
              <a:latin typeface="+mj-lt"/>
              <a:ea typeface="Times New Roman" panose="02020603050405020304" pitchFamily="18" charset="0"/>
            </a:endParaRPr>
          </a:p>
          <a:p>
            <a:pPr marL="342900" lvl="0" indent="-342900">
              <a:buFont typeface="Symbol" panose="05050102010706020507" pitchFamily="18" charset="2"/>
              <a:buChar char=""/>
            </a:pPr>
            <a:r>
              <a:rPr lang="sr-Cyrl-RS" sz="1100" b="1">
                <a:latin typeface="+mj-lt"/>
                <a:ea typeface="Calibri" panose="020F0502020204030204" pitchFamily="34" charset="0"/>
              </a:rPr>
              <a:t>15 бодова - </a:t>
            </a:r>
            <a:r>
              <a:rPr lang="sr-Cyrl-RS" sz="1100">
                <a:latin typeface="+mj-lt"/>
                <a:ea typeface="Calibri" panose="020F0502020204030204" pitchFamily="34" charset="0"/>
              </a:rPr>
              <a:t>ако је подносилац захтева примарни пољопривредни произвођач ако је </a:t>
            </a:r>
            <a:r>
              <a:rPr lang="sr-Cyrl-RS" sz="1100" b="1">
                <a:latin typeface="+mj-lt"/>
                <a:ea typeface="Calibri" panose="020F0502020204030204" pitchFamily="34" charset="0"/>
              </a:rPr>
              <a:t>пројекат део већег интегрисаног пројекта</a:t>
            </a:r>
            <a:r>
              <a:rPr lang="sr-Cyrl-RS" sz="1100">
                <a:latin typeface="+mj-lt"/>
                <a:ea typeface="Calibri" panose="020F0502020204030204" pitchFamily="34" charset="0"/>
              </a:rPr>
              <a:t> у ком учествује неколико примарних произвођача заједно са агрегатором да би се постигао маркетиншки план </a:t>
            </a:r>
            <a:endParaRPr lang="en-US" sz="1100">
              <a:latin typeface="+mj-lt"/>
              <a:ea typeface="Times New Roman" panose="02020603050405020304" pitchFamily="18" charset="0"/>
            </a:endParaRPr>
          </a:p>
          <a:p>
            <a:pPr marL="342900" lvl="0" indent="-342900">
              <a:buFont typeface="Symbol" panose="05050102010706020507" pitchFamily="18" charset="2"/>
              <a:buChar char=""/>
            </a:pPr>
            <a:r>
              <a:rPr lang="sr-Cyrl-RS" sz="1100" b="1">
                <a:latin typeface="+mj-lt"/>
                <a:ea typeface="Calibri" panose="020F0502020204030204" pitchFamily="34" charset="0"/>
              </a:rPr>
              <a:t>3 бода - </a:t>
            </a:r>
            <a:r>
              <a:rPr lang="sr-Cyrl-RS" sz="1100">
                <a:latin typeface="+mj-lt"/>
                <a:ea typeface="Calibri" panose="020F0502020204030204" pitchFamily="34" charset="0"/>
              </a:rPr>
              <a:t>ако је подносилац захтева агрегатор, ако </a:t>
            </a:r>
            <a:r>
              <a:rPr lang="sr-Cyrl-RS" sz="1100" b="1">
                <a:latin typeface="+mj-lt"/>
                <a:ea typeface="Calibri" panose="020F0502020204030204" pitchFamily="34" charset="0"/>
              </a:rPr>
              <a:t>пројекат повезује агрегатора</a:t>
            </a:r>
            <a:r>
              <a:rPr lang="sr-Cyrl-RS" sz="1100">
                <a:latin typeface="+mj-lt"/>
                <a:ea typeface="Calibri" panose="020F0502020204030204" pitchFamily="34" charset="0"/>
              </a:rPr>
              <a:t> са више од једног примарног произвођача </a:t>
            </a:r>
            <a:endParaRPr lang="en-US" sz="1100">
              <a:latin typeface="+mj-lt"/>
              <a:ea typeface="Times New Roman" panose="02020603050405020304" pitchFamily="18" charset="0"/>
            </a:endParaRPr>
          </a:p>
          <a:p>
            <a:pPr marL="495300"/>
            <a:endParaRPr lang="en-US" sz="1100">
              <a:latin typeface="+mj-lt"/>
              <a:ea typeface="Times New Roman" panose="02020603050405020304" pitchFamily="18" charset="0"/>
            </a:endParaRPr>
          </a:p>
          <a:p>
            <a:pPr marL="342900" lvl="0" indent="-342900" algn="just">
              <a:buFont typeface="Wingdings" panose="05000000000000000000" pitchFamily="2" charset="2"/>
              <a:buChar char=""/>
            </a:pPr>
            <a:r>
              <a:rPr lang="sr-Cyrl-RS" sz="1100" b="1">
                <a:latin typeface="+mj-lt"/>
                <a:ea typeface="Calibri" panose="020F0502020204030204" pitchFamily="34" charset="0"/>
              </a:rPr>
              <a:t>ИНОВАЦИЈА, УКУПНО 10 БОДОВА </a:t>
            </a:r>
            <a:endParaRPr lang="en-US" sz="1100">
              <a:latin typeface="+mj-lt"/>
              <a:ea typeface="Times New Roman" panose="02020603050405020304" pitchFamily="18" charset="0"/>
            </a:endParaRPr>
          </a:p>
          <a:p>
            <a:pPr marL="342900" lvl="0" indent="-342900">
              <a:buFont typeface="Symbol" panose="05050102010706020507" pitchFamily="18" charset="2"/>
              <a:buChar char=""/>
            </a:pPr>
            <a:r>
              <a:rPr lang="sr-Cyrl-RS" sz="1100" b="1">
                <a:latin typeface="+mj-lt"/>
                <a:ea typeface="Calibri" panose="020F0502020204030204" pitchFamily="34" charset="0"/>
              </a:rPr>
              <a:t>5 бодова - </a:t>
            </a:r>
            <a:r>
              <a:rPr lang="sr-Cyrl-RS" sz="1100">
                <a:latin typeface="+mj-lt"/>
                <a:ea typeface="Calibri" panose="020F0502020204030204" pitchFamily="34" charset="0"/>
              </a:rPr>
              <a:t>ако пројекат подржава увођење дигиталних технологија</a:t>
            </a:r>
            <a:endParaRPr lang="en-US" sz="1100">
              <a:latin typeface="+mj-lt"/>
              <a:ea typeface="Times New Roman" panose="02020603050405020304" pitchFamily="18" charset="0"/>
            </a:endParaRPr>
          </a:p>
          <a:p>
            <a:pPr marL="342900" lvl="0" indent="-342900">
              <a:buFont typeface="Symbol" panose="05050102010706020507" pitchFamily="18" charset="2"/>
              <a:buChar char=""/>
            </a:pPr>
            <a:r>
              <a:rPr lang="sr-Cyrl-RS" sz="1100" b="1">
                <a:latin typeface="+mj-lt"/>
                <a:ea typeface="Calibri" panose="020F0502020204030204" pitchFamily="34" charset="0"/>
              </a:rPr>
              <a:t>5 бодова - </a:t>
            </a:r>
            <a:r>
              <a:rPr lang="sr-Cyrl-RS" sz="1100">
                <a:latin typeface="+mj-lt"/>
                <a:ea typeface="Calibri" panose="020F0502020204030204" pitchFamily="34" charset="0"/>
              </a:rPr>
              <a:t>ако пројекат подржава увођење обновљивих извора енергије и унапређење енергетске ефикасности</a:t>
            </a:r>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45</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26130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57137"/>
            <a:ext cx="8203692" cy="843754"/>
          </a:xfrm>
        </p:spPr>
        <p:txBody>
          <a:bodyPr>
            <a:normAutofit/>
          </a:bodyPr>
          <a:lstStyle/>
          <a:p>
            <a:r>
              <a:rPr lang="sr-Cyrl-RS" sz="2000"/>
              <a:t>ЕЛЕМЕНТИ ЗА БОДОВАЊЕ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342900" lvl="0" indent="-342900" algn="just">
              <a:buFont typeface="Wingdings" panose="05000000000000000000" pitchFamily="2" charset="2"/>
              <a:buChar char=""/>
            </a:pPr>
            <a:r>
              <a:rPr lang="sr-Cyrl-RS" sz="1100" b="1">
                <a:ea typeface="Calibri" panose="020F0502020204030204" pitchFamily="34" charset="0"/>
              </a:rPr>
              <a:t>ГЕОГРАФСКИ ИНДИКАТОРИ, УКУПНО 20 БОДОВА  </a:t>
            </a:r>
            <a:endParaRPr lang="en-US" sz="1100">
              <a:ea typeface="Times New Roman" panose="02020603050405020304" pitchFamily="18" charset="0"/>
            </a:endParaRPr>
          </a:p>
          <a:p>
            <a:pPr marL="342900" lvl="0" indent="-342900">
              <a:buFont typeface="Symbol" panose="05050102010706020507" pitchFamily="18" charset="2"/>
              <a:buChar char=""/>
            </a:pPr>
            <a:r>
              <a:rPr lang="sr-Cyrl-RS" sz="1100" b="1">
                <a:ea typeface="Calibri" panose="020F0502020204030204" pitchFamily="34" charset="0"/>
              </a:rPr>
              <a:t>10 бодова - </a:t>
            </a:r>
            <a:r>
              <a:rPr lang="sr-Cyrl-RS" sz="1100">
                <a:ea typeface="Calibri" panose="020F0502020204030204" pitchFamily="34" charset="0"/>
              </a:rPr>
              <a:t>ако се пројекат реализује у подручијима са отежаним условима рада у пољопривреди </a:t>
            </a:r>
          </a:p>
          <a:p>
            <a:pPr marL="342900" lvl="0" indent="-342900">
              <a:buFont typeface="Symbol" panose="05050102010706020507" pitchFamily="18" charset="2"/>
              <a:buChar char=""/>
            </a:pPr>
            <a:r>
              <a:rPr lang="sr-Cyrl-RS" sz="1100" b="1">
                <a:ea typeface="Calibri" panose="020F0502020204030204" pitchFamily="34" charset="0"/>
              </a:rPr>
              <a:t>ТРЕЋА ГРУПА 5 бодова / ЧЕТВРТА ГРУПА 10 бодова - </a:t>
            </a:r>
            <a:r>
              <a:rPr lang="sr-Cyrl-RS" sz="1100">
                <a:ea typeface="Calibri" panose="020F0502020204030204" pitchFamily="34" charset="0"/>
              </a:rPr>
              <a:t>ако се пројекат изводи у неразвијеним општинама </a:t>
            </a:r>
          </a:p>
          <a:p>
            <a:pPr marL="342900" lvl="0" indent="-342900">
              <a:buFont typeface="Symbol" panose="05050102010706020507" pitchFamily="18" charset="2"/>
              <a:buChar char=""/>
            </a:pPr>
            <a:endParaRPr lang="en-US" sz="1100">
              <a:ea typeface="Times New Roman" panose="02020603050405020304" pitchFamily="18" charset="0"/>
            </a:endParaRPr>
          </a:p>
          <a:p>
            <a:pPr marL="342900" lvl="0" indent="-342900" algn="just">
              <a:buFont typeface="Wingdings" panose="05000000000000000000" pitchFamily="2" charset="2"/>
              <a:buChar char=""/>
            </a:pPr>
            <a:r>
              <a:rPr lang="sr-Cyrl-RS" sz="1100" b="1">
                <a:ea typeface="Calibri" panose="020F0502020204030204" pitchFamily="34" charset="0"/>
              </a:rPr>
              <a:t>УТИЦАЈ НА ЖИВОТНУ СРЕДИНУ </a:t>
            </a:r>
            <a:endParaRPr lang="en-US" sz="1100">
              <a:ea typeface="Times New Roman" panose="02020603050405020304" pitchFamily="18" charset="0"/>
            </a:endParaRPr>
          </a:p>
          <a:p>
            <a:pPr marL="342900" lvl="0" indent="-342900">
              <a:buFont typeface="Symbol" panose="05050102010706020507" pitchFamily="18" charset="2"/>
              <a:buChar char=""/>
            </a:pPr>
            <a:r>
              <a:rPr lang="sr-Cyrl-RS" sz="1100" b="1">
                <a:ea typeface="Calibri" panose="020F0502020204030204" pitchFamily="34" charset="0"/>
              </a:rPr>
              <a:t>5 бодова - </a:t>
            </a:r>
            <a:r>
              <a:rPr lang="sr-Cyrl-RS" sz="1100">
                <a:ea typeface="Calibri" panose="020F0502020204030204" pitchFamily="34" charset="0"/>
              </a:rPr>
              <a:t>ако се у оквиру пројекта спроводе добровољни стандарди одрживих система као што је </a:t>
            </a:r>
            <a:r>
              <a:rPr lang="sr-Cyrl-RS" sz="1100" b="1">
                <a:ea typeface="Calibri" panose="020F0502020204030204" pitchFamily="34" charset="0"/>
              </a:rPr>
              <a:t>органска производња </a:t>
            </a:r>
            <a:r>
              <a:rPr lang="sr-Cyrl-RS" sz="1100">
                <a:ea typeface="Calibri" panose="020F0502020204030204" pitchFamily="34" charset="0"/>
              </a:rPr>
              <a:t>или ГЛОБАЛ ГАП и постоји сертификати (у процесу конверзије у моменту објављивања Јавног позива)</a:t>
            </a:r>
            <a:endParaRPr lang="en-US" sz="1100">
              <a:ea typeface="Times New Roman" panose="02020603050405020304" pitchFamily="18" charset="0"/>
            </a:endParaRPr>
          </a:p>
          <a:p>
            <a:pPr marL="342900" lvl="0" indent="-342900">
              <a:buFont typeface="Symbol" panose="05050102010706020507" pitchFamily="18" charset="2"/>
              <a:buChar char=""/>
            </a:pPr>
            <a:r>
              <a:rPr lang="sr-Cyrl-RS" sz="1100" b="1">
                <a:ea typeface="Calibri" panose="020F0502020204030204" pitchFamily="34" charset="0"/>
              </a:rPr>
              <a:t>10 бодова - </a:t>
            </a:r>
            <a:r>
              <a:rPr lang="sr-Cyrl-RS" sz="1100">
                <a:ea typeface="Calibri" panose="020F0502020204030204" pitchFamily="34" charset="0"/>
              </a:rPr>
              <a:t>ако се у оквиру пројекта спроводе добровољни стандарди одрживих система као што је органска производња или ГЛОБАЛ ГАП и постоје сертификати (у процесу конверзије у моменту објављивања Јавног позива (сертификована органска производња, односно сертификат ГЛОБАЛ ГАП у моменту подношења Јавног позива)</a:t>
            </a:r>
            <a:r>
              <a:rPr lang="sr-Cyrl-RS" sz="1100" b="1">
                <a:ea typeface="Calibri" panose="020F0502020204030204" pitchFamily="34" charset="0"/>
              </a:rPr>
              <a:t> </a:t>
            </a:r>
          </a:p>
          <a:p>
            <a:pPr marL="0" lvl="0" indent="0">
              <a:buNone/>
            </a:pPr>
            <a:endParaRPr lang="en-US" sz="1100">
              <a:ea typeface="Times New Roman" panose="02020603050405020304" pitchFamily="18" charset="0"/>
            </a:endParaRPr>
          </a:p>
          <a:p>
            <a:r>
              <a:rPr lang="sr-Cyrl-RS" sz="1100" b="1">
                <a:ea typeface="Calibri" panose="020F0502020204030204" pitchFamily="34" charset="0"/>
              </a:rPr>
              <a:t> УКУПНО 100 БОДОВА </a:t>
            </a:r>
            <a:endParaRPr lang="en-US" sz="1100">
              <a:ea typeface="Times New Roman" panose="02020603050405020304" pitchFamily="18" charset="0"/>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46</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07598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30" y="276136"/>
            <a:ext cx="8203692" cy="445861"/>
          </a:xfrm>
        </p:spPr>
        <p:txBody>
          <a:bodyPr>
            <a:normAutofit/>
          </a:bodyPr>
          <a:lstStyle/>
          <a:p>
            <a:r>
              <a:rPr lang="sr-Cyrl-RS" sz="2000"/>
              <a:t>ДОКУМЕНТАЦИЈА ЗА БОДОВАЊЕ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342900" lvl="0" indent="-342900" algn="just">
              <a:buFont typeface="+mj-lt"/>
              <a:buAutoNum type="arabicPeriod"/>
            </a:pPr>
            <a:r>
              <a:rPr lang="ru-RU" sz="1100"/>
              <a:t>оверену потврду земљорадничке задруге о пуноправном чланству, уколико је подносилац Пријаве члан земљорадничке задруге;</a:t>
            </a:r>
          </a:p>
          <a:p>
            <a:pPr marL="342900" lvl="0" indent="-342900" algn="just">
              <a:buFont typeface="+mj-lt"/>
              <a:buAutoNum type="arabicPeriod"/>
            </a:pPr>
            <a:r>
              <a:rPr lang="sr-Cyrl-RS" sz="1100"/>
              <a:t>оверену потврду пословног удружења/кластера о пуноправном чланству</a:t>
            </a:r>
            <a:r>
              <a:rPr lang="sr-Latn-RS" sz="1100"/>
              <a:t>, </a:t>
            </a:r>
            <a:r>
              <a:rPr lang="sr-Cyrl-RS" sz="1100"/>
              <a:t>уколико је подносилац Пријаве члан </a:t>
            </a:r>
            <a:r>
              <a:rPr lang="en-US" sz="1100"/>
              <a:t>пословног удружења</a:t>
            </a:r>
            <a:r>
              <a:rPr lang="sr-Cyrl-RS" sz="1100"/>
              <a:t>/</a:t>
            </a:r>
            <a:r>
              <a:rPr lang="en-US" sz="1100"/>
              <a:t>кластера</a:t>
            </a:r>
            <a:r>
              <a:rPr lang="sr-Cyrl-RS" sz="1100"/>
              <a:t>;</a:t>
            </a:r>
            <a:endParaRPr lang="en-US" sz="1100"/>
          </a:p>
          <a:p>
            <a:pPr marL="342900" lvl="0" indent="-342900" algn="just">
              <a:buFont typeface="+mj-lt"/>
              <a:buAutoNum type="arabicPeriod"/>
            </a:pPr>
            <a:r>
              <a:rPr lang="sr-Cyrl-RS" sz="1100"/>
              <a:t>оверену фотокопију сертификата, уколико подносилац Пријаве поседује сертификате за органску производњу, односно „</a:t>
            </a:r>
            <a:r>
              <a:rPr lang="sr-Latn-RS" sz="1100"/>
              <a:t>GlobalGap</a:t>
            </a:r>
            <a:r>
              <a:rPr lang="sr-Cyrl-RS" sz="1100"/>
              <a:t>“;</a:t>
            </a:r>
            <a:endParaRPr lang="en-US" sz="1100"/>
          </a:p>
          <a:p>
            <a:pPr marL="342900" lvl="0" indent="-342900" algn="just">
              <a:buFont typeface="+mj-lt"/>
              <a:buAutoNum type="arabicPeriod"/>
            </a:pPr>
            <a:r>
              <a:rPr lang="sr-Cyrl-RS" sz="1100"/>
              <a:t>оверену фотокопију дипломе о завршеној средњој школи, уколико је подносилац Пријаве физичко лице, односно предузетник;</a:t>
            </a:r>
            <a:endParaRPr lang="en-US" sz="1100"/>
          </a:p>
          <a:p>
            <a:pPr marL="342900" lvl="0" indent="-342900" algn="just">
              <a:buFont typeface="+mj-lt"/>
              <a:buAutoNum type="arabicPeriod"/>
            </a:pPr>
            <a:r>
              <a:rPr lang="sr-Cyrl-RS" sz="1100"/>
              <a:t>оверен списак власника привредног друштва са подацима о старости, полу и завршеној стручној спреми, Образац 4 - Табела са подацима о власницима привредног друштва, који је дат у Прилогу 5, који је одштампан уз овај правилник и чини његов саставни део;</a:t>
            </a:r>
            <a:endParaRPr lang="en-US" sz="1100"/>
          </a:p>
          <a:p>
            <a:pPr marL="342900" lvl="0" indent="-342900" algn="just">
              <a:buFont typeface="+mj-lt"/>
              <a:buAutoNum type="arabicPeriod"/>
            </a:pPr>
            <a:r>
              <a:rPr lang="sr-Cyrl-RS" sz="1100"/>
              <a:t>изјаве свих учесника, дате под пуном материјалном, моралном и кривичном одговорношћу, о пословно-техничкој сарадњи на спровођењу већег интегрисаног пројекта у коме учествују други примарни произвођачи/агрегатори, а који за циљ има повезивање унутар тржишног ланца, унапређење конкурентности и унапређење пласмана производа;</a:t>
            </a:r>
            <a:endParaRPr lang="en-US" sz="1100"/>
          </a:p>
          <a:p>
            <a:pPr marL="342900" lvl="0" indent="-342900" algn="just">
              <a:buFont typeface="+mj-lt"/>
              <a:buAutoNum type="arabicPeriod"/>
            </a:pPr>
            <a:r>
              <a:rPr lang="sr-Cyrl-RS" sz="1100"/>
              <a:t>оверену изјаву пружаоца стручно-техничких услуга, регионалне пољопривредне стручне и саветодавне службе односно приватног консултанта, о постојању сарадње и пружању струно-техничке подршке подносиоцу Пријаве у домену производње, односно прараде примарних пољопривредних производа</a:t>
            </a:r>
            <a:endParaRPr lang="sr-Cyrl-RS" sz="1100" b="1"/>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47</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34951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ru-RU" sz="2000"/>
              <a:t>ПОСТУПАК ОДОБРЕЊА ПРАВА НА ДОБИЈАЊЕ БЕСПОВРАТНИХ СРЕДСТАВА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gn="just">
              <a:buSzPct val="120000"/>
              <a:buFont typeface="Arial" pitchFamily="34" charset="0"/>
              <a:buChar char="•"/>
            </a:pPr>
            <a:r>
              <a:rPr lang="sr-Cyrl-RS" sz="1200"/>
              <a:t>Управа врши административну обраду пристиглих Пријава и то провером: података из Пријаве, документације приложене уз Пријаву, као и службених евиденција.</a:t>
            </a:r>
            <a:endParaRPr lang="en-US" sz="1200"/>
          </a:p>
          <a:p>
            <a:pPr marL="285750" indent="-285750" algn="just">
              <a:buSzPct val="120000"/>
              <a:buFont typeface="Arial" pitchFamily="34" charset="0"/>
              <a:buChar char="•"/>
            </a:pPr>
            <a:endParaRPr lang="en-US" sz="1200">
              <a:ea typeface="Times New Roman" panose="02020603050405020304" pitchFamily="18" charset="0"/>
              <a:cs typeface="Calibri" panose="020F0502020204030204" pitchFamily="34" charset="0"/>
            </a:endParaRPr>
          </a:p>
          <a:p>
            <a:pPr marL="285750" indent="-285750" algn="just">
              <a:buSzPct val="120000"/>
              <a:buFont typeface="Arial" pitchFamily="34" charset="0"/>
              <a:buChar char="•"/>
            </a:pPr>
            <a:r>
              <a:rPr lang="sr-Cyrl-RS" sz="1200"/>
              <a:t>Пријаву поднету од стране лица </a:t>
            </a:r>
            <a:r>
              <a:rPr lang="sr-Cyrl-RS" sz="1200" b="1"/>
              <a:t>које не испуњава услове </a:t>
            </a:r>
            <a:r>
              <a:rPr lang="sr-Cyrl-RS" sz="1200"/>
              <a:t>преурањене и неблаговремене Пријаве, Пријаве послате факсом или електронском поштом, Пријаве са документацијом која не гласи на подносиоца, као и сваку наредну Пријаву истог подносиоца, поднету у периоду трајања Јавног позива, Управа одбацује без разматрања.</a:t>
            </a:r>
            <a:endParaRPr lang="en-US" sz="1200"/>
          </a:p>
          <a:p>
            <a:pPr marL="285750" indent="-285750" algn="just">
              <a:buSzPct val="120000"/>
              <a:buFont typeface="Arial" pitchFamily="34" charset="0"/>
              <a:buChar char="•"/>
            </a:pPr>
            <a:endParaRPr lang="en-US" sz="1200">
              <a:ea typeface="Times New Roman" panose="02020603050405020304" pitchFamily="18" charset="0"/>
              <a:cs typeface="Calibri" panose="020F0502020204030204" pitchFamily="34" charset="0"/>
            </a:endParaRPr>
          </a:p>
          <a:p>
            <a:pPr marL="285750" indent="-285750" algn="just">
              <a:buSzPct val="120000"/>
              <a:buFont typeface="Arial" pitchFamily="34" charset="0"/>
              <a:buChar char="•"/>
            </a:pPr>
            <a:r>
              <a:rPr lang="sr-Cyrl-RS" sz="1200"/>
              <a:t>Управа спроводи поступак бодовања и рангирања уредних Пријава. У случају када постоји </a:t>
            </a:r>
            <a:r>
              <a:rPr lang="sr-Cyrl-RS" sz="1200" b="1"/>
              <a:t>више подносилаца Пријава са истим бројем бодова према елементима за рангирање, предност има подносилац који је раније поднео Пријаву.</a:t>
            </a:r>
            <a:endParaRPr lang="en-US" sz="1200" b="1"/>
          </a:p>
          <a:p>
            <a:pPr marL="285750" indent="-285750" algn="just">
              <a:buSzPct val="120000"/>
              <a:buFont typeface="Arial" pitchFamily="34" charset="0"/>
              <a:buChar char="•"/>
            </a:pPr>
            <a:endParaRPr lang="en-US" sz="1200">
              <a:ea typeface="Times New Roman" panose="02020603050405020304" pitchFamily="18" charset="0"/>
              <a:cs typeface="Calibri" panose="020F0502020204030204" pitchFamily="34" charset="0"/>
            </a:endParaRPr>
          </a:p>
          <a:p>
            <a:pPr marL="285750" indent="-285750" algn="just">
              <a:buSzPct val="120000"/>
              <a:buFont typeface="Arial" pitchFamily="34" charset="0"/>
              <a:buChar char="•"/>
            </a:pPr>
            <a:r>
              <a:rPr lang="sr-Cyrl-RS" sz="1200"/>
              <a:t>Ранг листа подносилаца Пријава се објављује на званичној интернет страници Управе.</a:t>
            </a:r>
            <a:endParaRPr lang="en-US" sz="1200"/>
          </a:p>
          <a:p>
            <a:pPr marL="285750" indent="-285750" algn="just">
              <a:buSzPct val="120000"/>
              <a:buFont typeface="Arial" pitchFamily="34" charset="0"/>
              <a:buChar char="•"/>
            </a:pPr>
            <a:endParaRPr lang="en-US" sz="1200"/>
          </a:p>
          <a:p>
            <a:pPr marL="285750" indent="-285750" algn="just">
              <a:buSzPct val="120000"/>
              <a:buFont typeface="Arial" pitchFamily="34" charset="0"/>
              <a:buChar char="•"/>
            </a:pPr>
            <a:r>
              <a:rPr lang="sr-Cyrl-RS" sz="1200"/>
              <a:t>Подносилац захтева за одобравање пројекта има право на приговор на своје место на бодовној листи у року од 15 дана од дана објављивања листе.</a:t>
            </a:r>
            <a:endParaRPr lang="en-US" sz="1200"/>
          </a:p>
          <a:p>
            <a:pPr marL="0" indent="0">
              <a:buNone/>
            </a:pPr>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48</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69259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sr-Cyrl-RS" sz="2000"/>
              <a:t>ПОСТУПАК ОДОБРЕЊА ПРАВА НА ДОБИЈАЊЕ БЕСПОВРАТНИХ СРЕДСТАВА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buSzPct val="120000"/>
              <a:buFont typeface="Arial" pitchFamily="34" charset="0"/>
              <a:buChar char="•"/>
            </a:pPr>
            <a:r>
              <a:rPr lang="sr-Cyrl-RS" sz="1200"/>
              <a:t>О приговору Управа решава у року од 15 дана од дана подношења приговора.</a:t>
            </a:r>
            <a:endParaRPr lang="en-US" sz="1200"/>
          </a:p>
          <a:p>
            <a:pPr marL="285750" indent="-285750">
              <a:buSzPct val="120000"/>
              <a:buFont typeface="Arial" pitchFamily="34" charset="0"/>
              <a:buChar char="•"/>
            </a:pPr>
            <a:endParaRPr lang="en-US" sz="1200"/>
          </a:p>
          <a:p>
            <a:pPr marL="285750" indent="-285750">
              <a:buSzPct val="120000"/>
              <a:buFont typeface="Arial" pitchFamily="34" charset="0"/>
              <a:buChar char="•"/>
            </a:pPr>
            <a:r>
              <a:rPr lang="sr-Cyrl-RS" sz="1200"/>
              <a:t>По коначности одлука о приговорима, Управа објављује коначну Ранг листу захтева за одобравање Пројекта на званичној интернет страници Управе.</a:t>
            </a:r>
            <a:endParaRPr lang="en-US" sz="1200"/>
          </a:p>
          <a:p>
            <a:pPr marL="285750" indent="-285750">
              <a:buSzPct val="120000"/>
              <a:buFont typeface="Arial" pitchFamily="34" charset="0"/>
              <a:buChar char="•"/>
            </a:pPr>
            <a:endParaRPr lang="en-US" sz="1200"/>
          </a:p>
          <a:p>
            <a:pPr marL="285750" indent="-285750">
              <a:buSzPct val="120000"/>
              <a:buFont typeface="Arial" pitchFamily="34" charset="0"/>
              <a:buChar char="•"/>
            </a:pPr>
            <a:r>
              <a:rPr lang="sr-Cyrl-RS" sz="1200" b="1"/>
              <a:t>Директор Управе Решењем одобрава право на коришћење бесповратних средстава подносиоцу Пријаве на основу ранг листе, а до висине расположивих средстава утврђених Јавним позивом.</a:t>
            </a:r>
            <a:endParaRPr lang="en-US" sz="1200" b="1"/>
          </a:p>
          <a:p>
            <a:pPr marL="285750" indent="-285750">
              <a:buSzPct val="120000"/>
              <a:buFont typeface="Arial" pitchFamily="34" charset="0"/>
              <a:buChar char="•"/>
            </a:pPr>
            <a:endParaRPr lang="en-US" sz="1200" b="1"/>
          </a:p>
          <a:p>
            <a:pPr marL="285750" indent="-285750">
              <a:buSzPct val="120000"/>
              <a:buFont typeface="Arial" pitchFamily="34" charset="0"/>
              <a:buChar char="•"/>
            </a:pPr>
            <a:r>
              <a:rPr lang="sr-Cyrl-RS" sz="1200" b="1"/>
              <a:t>Решење садржи и податке о обавезама подносиоца Пријаве у складу са условима за одобравање Пројекта, као и рок за испуњавање тих обавеза и услове за подношење Захтева за одобравање Пројекта</a:t>
            </a:r>
          </a:p>
          <a:p>
            <a:pPr marL="0" indent="0">
              <a:buNone/>
            </a:pPr>
            <a:endParaRPr lang="sr-Latn-RS" sz="1200"/>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49</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7098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DA4A11-BFDE-4CB8-9157-DAB543FE9645}"/>
              </a:ext>
            </a:extLst>
          </p:cNvPr>
          <p:cNvSpPr>
            <a:spLocks noGrp="1"/>
          </p:cNvSpPr>
          <p:nvPr>
            <p:ph type="body" sz="quarter" idx="15"/>
          </p:nvPr>
        </p:nvSpPr>
        <p:spPr>
          <a:xfrm>
            <a:off x="4874210" y="2571750"/>
            <a:ext cx="3988330" cy="1305921"/>
          </a:xfrm>
        </p:spPr>
        <p:txBody>
          <a:bodyPr/>
          <a:lstStyle/>
          <a:p>
            <a:endParaRPr lang="sr-Latn-RS" sz="1800" dirty="0"/>
          </a:p>
          <a:p>
            <a:endParaRPr lang="sr-Latn-RS" sz="1800" dirty="0"/>
          </a:p>
        </p:txBody>
      </p:sp>
      <p:sp>
        <p:nvSpPr>
          <p:cNvPr id="2" name="Title 1">
            <a:extLst>
              <a:ext uri="{FF2B5EF4-FFF2-40B4-BE49-F238E27FC236}">
                <a16:creationId xmlns:a16="http://schemas.microsoft.com/office/drawing/2014/main" id="{C94A9E3A-3B5B-4D46-AAF7-CCED0E09FFE6}"/>
              </a:ext>
            </a:extLst>
          </p:cNvPr>
          <p:cNvSpPr>
            <a:spLocks noGrp="1"/>
          </p:cNvSpPr>
          <p:nvPr>
            <p:ph type="title"/>
          </p:nvPr>
        </p:nvSpPr>
        <p:spPr/>
        <p:txBody>
          <a:bodyPr>
            <a:normAutofit/>
          </a:bodyPr>
          <a:lstStyle/>
          <a:p>
            <a:r>
              <a:rPr lang="sr-Cyrl-RS"/>
              <a:t>НАЧИН ФИНАНСИРАЊА </a:t>
            </a:r>
            <a:endParaRPr lang="sr-Latn-RS" dirty="0"/>
          </a:p>
        </p:txBody>
      </p:sp>
      <p:sp>
        <p:nvSpPr>
          <p:cNvPr id="5" name="Text Placeholder 4">
            <a:extLst>
              <a:ext uri="{FF2B5EF4-FFF2-40B4-BE49-F238E27FC236}">
                <a16:creationId xmlns:a16="http://schemas.microsoft.com/office/drawing/2014/main" id="{F6E2817F-2EBC-41DF-9E68-15528CA20B48}"/>
              </a:ext>
            </a:extLst>
          </p:cNvPr>
          <p:cNvSpPr>
            <a:spLocks noGrp="1"/>
          </p:cNvSpPr>
          <p:nvPr>
            <p:ph type="body" sz="quarter" idx="16"/>
          </p:nvPr>
        </p:nvSpPr>
        <p:spPr/>
        <p:txBody>
          <a:bodyPr/>
          <a:lstStyle/>
          <a:p>
            <a:pPr marL="285750" indent="-285750">
              <a:buFont typeface="Wingdings" panose="05000000000000000000" pitchFamily="2" charset="2"/>
              <a:buChar char="Ø"/>
            </a:pPr>
            <a:r>
              <a:rPr lang="sr-Cyrl-RS" sz="1400" b="1" dirty="0"/>
              <a:t>Бесповратна средства</a:t>
            </a:r>
            <a:r>
              <a:rPr lang="sr-Cyrl-RS" sz="1400" dirty="0"/>
              <a:t> утврђују се у процентуалном износу од</a:t>
            </a:r>
            <a:r>
              <a:rPr lang="sr-Cyrl-RS" sz="1400" b="1" dirty="0"/>
              <a:t> 50% </a:t>
            </a:r>
            <a:r>
              <a:rPr lang="sr-Cyrl-RS" sz="1400" dirty="0"/>
              <a:t>укупне вредности прихватљивих трошкова</a:t>
            </a:r>
          </a:p>
          <a:p>
            <a:r>
              <a:rPr lang="sr-Cyrl-RS" sz="1400" dirty="0"/>
              <a:t>укључујући порезе и доприносе.</a:t>
            </a:r>
          </a:p>
          <a:p>
            <a:pPr marL="285750" indent="-285750">
              <a:buFont typeface="Wingdings" panose="05000000000000000000" pitchFamily="2" charset="2"/>
              <a:buChar char="Ø"/>
            </a:pPr>
            <a:r>
              <a:rPr lang="sr-Cyrl-RS" sz="1400" b="1" dirty="0"/>
              <a:t>10% сопствено учешће </a:t>
            </a:r>
          </a:p>
          <a:p>
            <a:pPr marL="285750" indent="-285750">
              <a:buFont typeface="Wingdings" panose="05000000000000000000" pitchFamily="2" charset="2"/>
              <a:buChar char="Ø"/>
            </a:pPr>
            <a:r>
              <a:rPr lang="sr-Cyrl-RS" sz="1400" b="1" dirty="0"/>
              <a:t>40 % кредити пословних Банака </a:t>
            </a:r>
            <a:endParaRPr lang="sr-Latn-RS" sz="1400" b="1" dirty="0"/>
          </a:p>
          <a:p>
            <a:pPr marL="285750" indent="-285750">
              <a:buFont typeface="Wingdings" panose="05000000000000000000" pitchFamily="2" charset="2"/>
              <a:buChar char="Ø"/>
            </a:pPr>
            <a:r>
              <a:rPr lang="sr-Latn-RS" sz="1400" b="1" dirty="0"/>
              <a:t>Vrednost dozvoljenih investicija sa porezom za primarnu proizvodnju je od EUR 20000 do EUR 50000</a:t>
            </a:r>
          </a:p>
          <a:p>
            <a:pPr marL="285750" indent="-285750">
              <a:buFont typeface="Wingdings" panose="05000000000000000000" pitchFamily="2" charset="2"/>
              <a:buChar char="Ø"/>
            </a:pPr>
            <a:r>
              <a:rPr lang="sr-Latn-RS" sz="1400" b="1" dirty="0"/>
              <a:t>Vrednost dozvoljenih investicija sa porezom za agregate preradu je od EUR 2</a:t>
            </a:r>
            <a:r>
              <a:rPr lang="en-US" sz="1400" b="1"/>
              <a:t>5</a:t>
            </a:r>
            <a:r>
              <a:rPr lang="sr-Latn-RS" sz="1400" b="1"/>
              <a:t>000 </a:t>
            </a:r>
            <a:r>
              <a:rPr lang="sr-Latn-RS" sz="1400" b="1" dirty="0"/>
              <a:t>do EUR 400000 </a:t>
            </a:r>
            <a:endParaRPr lang="sr-Cyrl-RS" sz="1400" b="1" dirty="0"/>
          </a:p>
          <a:p>
            <a:pPr marL="0" indent="0">
              <a:buNone/>
            </a:pPr>
            <a:endParaRPr lang="sr-Latn-RS" sz="1800" dirty="0"/>
          </a:p>
        </p:txBody>
      </p:sp>
      <p:sp>
        <p:nvSpPr>
          <p:cNvPr id="4" name="Slide Number Placeholder 3">
            <a:extLst>
              <a:ext uri="{FF2B5EF4-FFF2-40B4-BE49-F238E27FC236}">
                <a16:creationId xmlns:a16="http://schemas.microsoft.com/office/drawing/2014/main" id="{6F0AA24C-3B27-44CD-8DD6-58B4D58E8EDD}"/>
              </a:ext>
            </a:extLst>
          </p:cNvPr>
          <p:cNvSpPr>
            <a:spLocks noGrp="1"/>
          </p:cNvSpPr>
          <p:nvPr>
            <p:ph type="sldNum" sz="quarter" idx="17"/>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5</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 Placeholder 4">
            <a:extLst>
              <a:ext uri="{FF2B5EF4-FFF2-40B4-BE49-F238E27FC236}">
                <a16:creationId xmlns:a16="http://schemas.microsoft.com/office/drawing/2014/main" id="{CFDB13A6-7D89-4691-AAFE-E010111C0C2D}"/>
              </a:ext>
            </a:extLst>
          </p:cNvPr>
          <p:cNvSpPr txBox="1">
            <a:spLocks/>
          </p:cNvSpPr>
          <p:nvPr/>
        </p:nvSpPr>
        <p:spPr>
          <a:xfrm>
            <a:off x="5002997" y="1461229"/>
            <a:ext cx="3988330" cy="3322700"/>
          </a:xfrm>
          <a:prstGeom prst="rect">
            <a:avLst/>
          </a:prstGeom>
        </p:spPr>
        <p:txBody>
          <a:bodyPr vert="horz" lIns="0" tIns="0" rIns="0" bIns="0" rtlCol="0">
            <a:noAutofit/>
          </a:bodyPr>
          <a:lstStyle>
            <a:lvl1pPr marL="359802" indent="-359802" algn="l" defTabSz="456938"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19604" indent="-359802" algn="l" defTabSz="456938"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79406" indent="-359802" algn="l" defTabSz="456938"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39208" indent="-359802" algn="l" defTabSz="456938"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6938"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6938"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59802" indent="-359802" algn="l" defTabSz="456938"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pPr marL="285750" marR="0" lvl="0" indent="-285750" algn="l" defTabSz="456938" rtl="0" eaLnBrk="1" fontAlgn="auto" latinLnBrk="0" hangingPunct="1">
              <a:lnSpc>
                <a:spcPct val="100000"/>
              </a:lnSpc>
              <a:spcBef>
                <a:spcPts val="0"/>
              </a:spcBef>
              <a:spcAft>
                <a:spcPts val="600"/>
              </a:spcAft>
              <a:buClr>
                <a:srgbClr val="4F2D7F"/>
              </a:buClr>
              <a:buSzTx/>
              <a:buFont typeface="Wingdings" panose="05000000000000000000" pitchFamily="2" charset="2"/>
              <a:buChar char="Ø"/>
              <a:tabLst/>
              <a:defRPr/>
            </a:pPr>
            <a:r>
              <a:rPr kumimoji="0" lang="sr-Cyrl-RS" sz="1200" b="1" i="0" u="none" strike="noStrike" kern="1200" cap="none" spc="0" normalizeH="0" baseline="0" noProof="0">
                <a:ln>
                  <a:noFill/>
                </a:ln>
                <a:solidFill>
                  <a:prstClr val="black"/>
                </a:solidFill>
                <a:effectLst/>
                <a:uLnTx/>
                <a:uFillTx/>
                <a:latin typeface="Arial"/>
                <a:ea typeface="+mn-ea"/>
                <a:cs typeface="+mn-cs"/>
              </a:rPr>
              <a:t>Пословне банке које учествују у програму су: </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Cyrl-RS" sz="900" b="0" i="0" u="none" strike="noStrike" kern="1200" cap="none" spc="0" normalizeH="0" baseline="0" noProof="0">
                <a:ln>
                  <a:noFill/>
                </a:ln>
                <a:solidFill>
                  <a:prstClr val="black"/>
                </a:solidFill>
                <a:effectLst/>
                <a:uLnTx/>
                <a:uFillTx/>
                <a:latin typeface="Arial"/>
                <a:ea typeface="+mn-ea"/>
                <a:cs typeface="+mn-cs"/>
              </a:rPr>
              <a:t>АИК</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INTESA</a:t>
            </a:r>
            <a:endParaRPr kumimoji="0" lang="sr-Cyrl-RS" sz="9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Cyrl-RS" sz="900" b="0" i="0" u="none" strike="noStrike" kern="1200" cap="none" spc="0" normalizeH="0" baseline="0" noProof="0">
                <a:ln>
                  <a:noFill/>
                </a:ln>
                <a:solidFill>
                  <a:prstClr val="black"/>
                </a:solidFill>
                <a:effectLst/>
                <a:uLnTx/>
                <a:uFillTx/>
                <a:latin typeface="Arial"/>
                <a:ea typeface="+mn-ea"/>
                <a:cs typeface="+mn-cs"/>
              </a:rPr>
              <a:t>ПОШТАНСКА ШТЕДИОНИЦА</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Latn-RS" sz="900" b="0" i="0" u="none" strike="noStrike" kern="1200" cap="none" spc="0" normalizeH="0" baseline="0" noProof="0">
                <a:ln>
                  <a:noFill/>
                </a:ln>
                <a:solidFill>
                  <a:prstClr val="black"/>
                </a:solidFill>
                <a:effectLst/>
                <a:uLnTx/>
                <a:uFillTx/>
                <a:latin typeface="Arial"/>
                <a:ea typeface="+mn-ea"/>
                <a:cs typeface="+mn-cs"/>
              </a:rPr>
              <a:t>CREDIT AGRICOLE </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Latn-RS" sz="900" b="0" i="0" u="none" strike="noStrike" kern="1200" cap="none" spc="0" normalizeH="0" baseline="0" noProof="0">
                <a:ln>
                  <a:noFill/>
                </a:ln>
                <a:solidFill>
                  <a:prstClr val="black"/>
                </a:solidFill>
                <a:effectLst/>
                <a:uLnTx/>
                <a:uFillTx/>
                <a:latin typeface="Arial"/>
                <a:ea typeface="+mn-ea"/>
                <a:cs typeface="+mn-cs"/>
              </a:rPr>
              <a:t>PROCREDIT </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Latn-RS" sz="900" b="0" i="0" u="none" strike="noStrike" kern="1200" cap="none" spc="0" normalizeH="0" baseline="0" noProof="0">
                <a:ln>
                  <a:noFill/>
                </a:ln>
                <a:solidFill>
                  <a:prstClr val="black"/>
                </a:solidFill>
                <a:effectLst/>
                <a:uLnTx/>
                <a:uFillTx/>
                <a:latin typeface="Arial"/>
                <a:ea typeface="+mn-ea"/>
                <a:cs typeface="+mn-cs"/>
              </a:rPr>
              <a:t>ERSTE </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Latn-RS" sz="900" b="0" i="0" u="none" strike="noStrike" kern="1200" cap="none" spc="0" normalizeH="0" baseline="0" noProof="0">
                <a:ln>
                  <a:noFill/>
                </a:ln>
                <a:solidFill>
                  <a:prstClr val="black"/>
                </a:solidFill>
                <a:effectLst/>
                <a:uLnTx/>
                <a:uFillTx/>
                <a:latin typeface="Arial"/>
                <a:ea typeface="+mn-ea"/>
                <a:cs typeface="+mn-cs"/>
              </a:rPr>
              <a:t>HALK </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Latn-RS" sz="900" b="0" i="0" u="none" strike="noStrike" kern="1200" cap="none" spc="0" normalizeH="0" baseline="0" noProof="0">
                <a:ln>
                  <a:noFill/>
                </a:ln>
                <a:solidFill>
                  <a:prstClr val="black"/>
                </a:solidFill>
                <a:effectLst/>
                <a:uLnTx/>
                <a:uFillTx/>
                <a:latin typeface="Arial"/>
                <a:ea typeface="+mn-ea"/>
                <a:cs typeface="+mn-cs"/>
              </a:rPr>
              <a:t>KOMERCIJALNA </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Latn-RS" sz="900" b="0" i="0" u="none" strike="noStrike" kern="1200" cap="none" spc="0" normalizeH="0" baseline="0" noProof="0">
                <a:ln>
                  <a:noFill/>
                </a:ln>
                <a:solidFill>
                  <a:prstClr val="black"/>
                </a:solidFill>
                <a:effectLst/>
                <a:uLnTx/>
                <a:uFillTx/>
                <a:latin typeface="Arial"/>
                <a:ea typeface="+mn-ea"/>
                <a:cs typeface="+mn-cs"/>
              </a:rPr>
              <a:t>MIRA BANK </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Latn-RS" sz="900" b="0" i="0" u="none" strike="noStrike" kern="1200" cap="none" spc="0" normalizeH="0" baseline="0" noProof="0">
                <a:ln>
                  <a:noFill/>
                </a:ln>
                <a:solidFill>
                  <a:prstClr val="black"/>
                </a:solidFill>
                <a:effectLst/>
                <a:uLnTx/>
                <a:uFillTx/>
                <a:latin typeface="Arial"/>
                <a:ea typeface="+mn-ea"/>
                <a:cs typeface="+mn-cs"/>
              </a:rPr>
              <a:t>NLB</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Latn-RS" sz="900" b="0" i="0" u="none" strike="noStrike" kern="1200" cap="none" spc="0" normalizeH="0" baseline="0" noProof="0">
                <a:ln>
                  <a:noFill/>
                </a:ln>
                <a:solidFill>
                  <a:prstClr val="black"/>
                </a:solidFill>
                <a:effectLst/>
                <a:uLnTx/>
                <a:uFillTx/>
                <a:latin typeface="Arial"/>
                <a:ea typeface="+mn-ea"/>
                <a:cs typeface="+mn-cs"/>
              </a:rPr>
              <a:t>RAIFFE</a:t>
            </a:r>
            <a:r>
              <a:rPr kumimoji="0" lang="en-US" sz="900" b="0" i="0" u="none" strike="noStrike" kern="1200" cap="none" spc="0" normalizeH="0" baseline="0" noProof="0">
                <a:ln>
                  <a:noFill/>
                </a:ln>
                <a:solidFill>
                  <a:prstClr val="black"/>
                </a:solidFill>
                <a:effectLst/>
                <a:uLnTx/>
                <a:uFillTx/>
                <a:latin typeface="Arial"/>
                <a:ea typeface="+mn-ea"/>
                <a:cs typeface="+mn-cs"/>
              </a:rPr>
              <a:t>I</a:t>
            </a:r>
            <a:r>
              <a:rPr kumimoji="0" lang="sr-Latn-RS" sz="900" b="0" i="0" u="none" strike="noStrike" kern="1200" cap="none" spc="0" normalizeH="0" baseline="0" noProof="0">
                <a:ln>
                  <a:noFill/>
                </a:ln>
                <a:solidFill>
                  <a:prstClr val="black"/>
                </a:solidFill>
                <a:effectLst/>
                <a:uLnTx/>
                <a:uFillTx/>
                <a:latin typeface="Arial"/>
                <a:ea typeface="+mn-ea"/>
                <a:cs typeface="+mn-cs"/>
              </a:rPr>
              <a:t>SEN </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Latn-RS" sz="900" b="0" i="0" u="none" strike="noStrike" kern="1200" cap="none" spc="0" normalizeH="0" baseline="0" noProof="0">
                <a:ln>
                  <a:noFill/>
                </a:ln>
                <a:solidFill>
                  <a:prstClr val="black"/>
                </a:solidFill>
                <a:effectLst/>
                <a:uLnTx/>
                <a:uFillTx/>
                <a:latin typeface="Arial"/>
                <a:ea typeface="+mn-ea"/>
                <a:cs typeface="+mn-cs"/>
              </a:rPr>
              <a:t>SBERBANK</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sr-Latn-RS" sz="900" b="0" i="0" u="none" strike="noStrike" kern="1200" cap="none" spc="0" normalizeH="0" baseline="0" noProof="0">
                <a:ln>
                  <a:noFill/>
                </a:ln>
                <a:solidFill>
                  <a:prstClr val="black"/>
                </a:solidFill>
                <a:effectLst/>
                <a:uLnTx/>
                <a:uFillTx/>
                <a:latin typeface="Arial"/>
                <a:ea typeface="+mn-ea"/>
                <a:cs typeface="+mn-cs"/>
              </a:rPr>
              <a:t>UNIC</a:t>
            </a:r>
            <a:r>
              <a:rPr kumimoji="0" lang="en-US" sz="900" b="0" i="0" u="none" strike="noStrike" kern="1200" cap="none" spc="0" normalizeH="0" baseline="0" noProof="0">
                <a:ln>
                  <a:noFill/>
                </a:ln>
                <a:solidFill>
                  <a:prstClr val="black"/>
                </a:solidFill>
                <a:effectLst/>
                <a:uLnTx/>
                <a:uFillTx/>
                <a:latin typeface="Arial"/>
                <a:ea typeface="+mn-ea"/>
                <a:cs typeface="+mn-cs"/>
              </a:rPr>
              <a:t>R</a:t>
            </a:r>
            <a:r>
              <a:rPr kumimoji="0" lang="sr-Latn-RS" sz="900" b="0" i="0" u="none" strike="noStrike" kern="1200" cap="none" spc="0" normalizeH="0" baseline="0" noProof="0">
                <a:ln>
                  <a:noFill/>
                </a:ln>
                <a:solidFill>
                  <a:prstClr val="black"/>
                </a:solidFill>
                <a:effectLst/>
                <a:uLnTx/>
                <a:uFillTx/>
                <a:latin typeface="Arial"/>
                <a:ea typeface="+mn-ea"/>
                <a:cs typeface="+mn-cs"/>
              </a:rPr>
              <a:t>EDIT </a:t>
            </a:r>
          </a:p>
          <a:p>
            <a:pPr marL="342900" marR="0" lvl="0" indent="-342900" algn="l" defTabSz="456938" rtl="0" eaLnBrk="1" fontAlgn="auto" latinLnBrk="0" hangingPunct="1">
              <a:lnSpc>
                <a:spcPct val="100000"/>
              </a:lnSpc>
              <a:spcBef>
                <a:spcPts val="0"/>
              </a:spcBef>
              <a:spcAft>
                <a:spcPts val="600"/>
              </a:spcAft>
              <a:buClr>
                <a:srgbClr val="4F2D7F"/>
              </a:buClr>
              <a:buSzTx/>
              <a:buFont typeface="+mj-lt"/>
              <a:buAutoNum type="arabicPeriod"/>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OTP BANKA</a:t>
            </a:r>
            <a:endParaRPr kumimoji="0" lang="sr-Latn-RS" sz="900" b="0" i="0" u="none" strike="noStrike" kern="1200" cap="none" spc="0" normalizeH="0" baseline="0" noProof="0">
              <a:ln>
                <a:noFill/>
              </a:ln>
              <a:solidFill>
                <a:prstClr val="black"/>
              </a:solidFill>
              <a:effectLst/>
              <a:uLnTx/>
              <a:uFillTx/>
              <a:latin typeface="Arial"/>
              <a:ea typeface="+mn-ea"/>
              <a:cs typeface="+mn-cs"/>
            </a:endParaRPr>
          </a:p>
          <a:p>
            <a:pPr marL="0" marR="0" lvl="0" indent="0" algn="just" defTabSz="456938" rtl="0" eaLnBrk="1" fontAlgn="auto" latinLnBrk="0" hangingPunct="1">
              <a:lnSpc>
                <a:spcPct val="100000"/>
              </a:lnSpc>
              <a:spcBef>
                <a:spcPts val="0"/>
              </a:spcBef>
              <a:spcAft>
                <a:spcPts val="600"/>
              </a:spcAft>
              <a:buClr>
                <a:srgbClr val="4F2D7F"/>
              </a:buClr>
              <a:buSzTx/>
              <a:buFont typeface="Arial"/>
              <a:buNone/>
              <a:tabLst>
                <a:tab pos="900430" algn="l"/>
              </a:tabLst>
              <a:defRPr/>
            </a:pPr>
            <a:r>
              <a:rPr kumimoji="0" lang="sr-Latn-RS" sz="1200"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rPr>
              <a:t>	</a:t>
            </a:r>
            <a:endParaRPr kumimoji="0" lang="en-US" sz="1200" b="0" i="0" u="none" strike="noStrike" kern="1200" cap="none" spc="0" normalizeH="0" baseline="0" noProof="0">
              <a:ln>
                <a:noFill/>
              </a:ln>
              <a:solidFill>
                <a:prstClr val="black"/>
              </a:solidFill>
              <a:effectLst/>
              <a:uLnTx/>
              <a:uFillTx/>
              <a:latin typeface="Arial"/>
              <a:ea typeface="Times New Roman" panose="02020603050405020304" pitchFamily="18" charset="0"/>
              <a:cs typeface="+mn-cs"/>
            </a:endParaRPr>
          </a:p>
          <a:p>
            <a:pPr marL="0" marR="0" lvl="0" indent="0" algn="l" defTabSz="456938" rtl="0" eaLnBrk="1" fontAlgn="auto" latinLnBrk="0" hangingPunct="1">
              <a:lnSpc>
                <a:spcPct val="100000"/>
              </a:lnSpc>
              <a:spcBef>
                <a:spcPts val="0"/>
              </a:spcBef>
              <a:spcAft>
                <a:spcPts val="600"/>
              </a:spcAft>
              <a:buClr>
                <a:srgbClr val="4F2D7F"/>
              </a:buClr>
              <a:buSzTx/>
              <a:buFont typeface="Arial"/>
              <a:buNone/>
              <a:tabLst/>
              <a:defRPr/>
            </a:pPr>
            <a:endParaRPr kumimoji="0" lang="sr-Latn-RS"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24392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157801"/>
            <a:ext cx="8203693" cy="3486632"/>
          </a:xfrm>
        </p:spPr>
        <p:txBody>
          <a:bodyPr/>
          <a:lstStyle/>
          <a:p>
            <a:endParaRPr lang="sr-Cyrl-RS" sz="1100" b="1">
              <a:latin typeface="+mj-lt"/>
            </a:endParaRPr>
          </a:p>
          <a:p>
            <a:endParaRPr lang="sr-Latn-RS" sz="1100">
              <a:latin typeface="+mj-lt"/>
            </a:endParaRPr>
          </a:p>
          <a:p>
            <a:pPr algn="ctr">
              <a:buFont typeface="Wingdings" panose="05000000000000000000" pitchFamily="2" charset="2"/>
              <a:buChar char="v"/>
            </a:pPr>
            <a:r>
              <a:rPr lang="sr-Cyrl-RS" b="1">
                <a:solidFill>
                  <a:srgbClr val="3D1B6D"/>
                </a:solidFill>
              </a:rPr>
              <a:t>ФАЗА 2 </a:t>
            </a:r>
            <a:endParaRPr lang="en-US" b="1">
              <a:solidFill>
                <a:srgbClr val="3D1B6D"/>
              </a:solidFill>
            </a:endParaRPr>
          </a:p>
          <a:p>
            <a:pPr marL="0" indent="0" algn="ctr">
              <a:buNone/>
            </a:pPr>
            <a:r>
              <a:rPr lang="sr-Cyrl-RS" sz="1800" b="1">
                <a:solidFill>
                  <a:srgbClr val="3D1B6D"/>
                </a:solidFill>
              </a:rPr>
              <a:t>ОСТВАРИВАЊЕ ПРАВА ЗА КОРИШЋЕЊЕ БЕСПОВРАТНИХ СРЕДСТАВА</a:t>
            </a: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50</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95526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652970" y="201822"/>
            <a:ext cx="8203692" cy="396877"/>
          </a:xfrm>
        </p:spPr>
        <p:txBody>
          <a:bodyPr>
            <a:normAutofit/>
          </a:bodyPr>
          <a:lstStyle/>
          <a:p>
            <a:r>
              <a:rPr lang="sr-Cyrl-RS" sz="2000"/>
              <a:t>ДОКУМЕНТАЦИЈА ЗА ОДОБРЕЊЕ ПРОЈЕКТА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algn="just">
              <a:lnSpc>
                <a:spcPct val="120000"/>
              </a:lnSpc>
            </a:pPr>
            <a:r>
              <a:rPr lang="sr-Cyrl-RS" sz="1050">
                <a:ea typeface="Calibri" panose="020F0502020204030204" pitchFamily="34" charset="0"/>
              </a:rPr>
              <a:t>Лице коме је одобрено право на коришћење бесповратних средстава подноси </a:t>
            </a:r>
            <a:r>
              <a:rPr lang="sr-Cyrl-RS" sz="1050" b="1">
                <a:ea typeface="Calibri" panose="020F0502020204030204" pitchFamily="34" charset="0"/>
              </a:rPr>
              <a:t>Захтев за одобравање Пројекта </a:t>
            </a:r>
            <a:r>
              <a:rPr lang="sr-Cyrl-RS" sz="1050">
                <a:ea typeface="Calibri" panose="020F0502020204030204" pitchFamily="34" charset="0"/>
              </a:rPr>
              <a:t>(у даљем тексту: Захтев), који укључује:</a:t>
            </a:r>
          </a:p>
          <a:p>
            <a:pPr algn="just">
              <a:lnSpc>
                <a:spcPct val="120000"/>
              </a:lnSpc>
            </a:pPr>
            <a:endParaRPr lang="en-US" sz="1000">
              <a:ea typeface="Times New Roman" panose="02020603050405020304" pitchFamily="18" charset="0"/>
            </a:endParaRPr>
          </a:p>
          <a:p>
            <a:pPr algn="just">
              <a:buFont typeface="Wingdings" panose="05000000000000000000" pitchFamily="2" charset="2"/>
              <a:buChar char="Ø"/>
            </a:pPr>
            <a:r>
              <a:rPr lang="sr-Cyrl-RS" sz="1050" b="1">
                <a:ea typeface="Calibri" panose="020F0502020204030204" pitchFamily="34" charset="0"/>
              </a:rPr>
              <a:t>Образац </a:t>
            </a:r>
            <a:r>
              <a:rPr lang="sr-Latn-RS" sz="1050" b="1">
                <a:ea typeface="Calibri" panose="020F0502020204030204" pitchFamily="34" charset="0"/>
              </a:rPr>
              <a:t>5 </a:t>
            </a:r>
            <a:r>
              <a:rPr lang="sr-Cyrl-RS" sz="1050">
                <a:ea typeface="Calibri" panose="020F0502020204030204" pitchFamily="34" charset="0"/>
              </a:rPr>
              <a:t>-</a:t>
            </a:r>
            <a:r>
              <a:rPr lang="sr-Cyrl-RS" sz="1050" b="1">
                <a:ea typeface="Calibri" panose="020F0502020204030204" pitchFamily="34" charset="0"/>
              </a:rPr>
              <a:t> </a:t>
            </a:r>
            <a:r>
              <a:rPr lang="sr-Cyrl-RS" sz="1050">
                <a:ea typeface="Calibri" panose="020F0502020204030204" pitchFamily="34" charset="0"/>
              </a:rPr>
              <a:t>Захтев за одобравање Пројекта</a:t>
            </a:r>
            <a:endParaRPr lang="en-US" sz="1050">
              <a:ea typeface="Times New Roman" panose="02020603050405020304" pitchFamily="18" charset="0"/>
            </a:endParaRPr>
          </a:p>
          <a:p>
            <a:pPr lvl="0" algn="just">
              <a:lnSpc>
                <a:spcPct val="120000"/>
              </a:lnSpc>
              <a:buFont typeface="Wingdings" panose="05000000000000000000" pitchFamily="2" charset="2"/>
              <a:buChar char="Ø"/>
            </a:pPr>
            <a:r>
              <a:rPr lang="sr-Cyrl-RS" sz="1050">
                <a:ea typeface="Calibri" panose="020F0502020204030204" pitchFamily="34" charset="0"/>
              </a:rPr>
              <a:t>документацију везану за испуњавање захтева из области заштите животне средине и поштовања људских права, у складу са следећим обрасцима: </a:t>
            </a:r>
            <a:r>
              <a:rPr lang="sr-Cyrl-RS" sz="1050" b="1">
                <a:ea typeface="Calibri" panose="020F0502020204030204" pitchFamily="34" charset="0"/>
              </a:rPr>
              <a:t>Образац 6</a:t>
            </a:r>
            <a:r>
              <a:rPr lang="sr-Cyrl-RS" sz="1050">
                <a:ea typeface="Calibri" panose="020F0502020204030204" pitchFamily="34" charset="0"/>
              </a:rPr>
              <a:t> - Образац за тријажу еколошких и социолошких стандарда (есс) у фази предаје захтева за одобравање пројекта, који је дат у Прилогу 7. Или </a:t>
            </a:r>
            <a:r>
              <a:rPr lang="sr-Cyrl-RS" sz="1050" b="1">
                <a:ea typeface="Calibri" panose="020F0502020204030204" pitchFamily="34" charset="0"/>
              </a:rPr>
              <a:t>Образац 7</a:t>
            </a:r>
            <a:r>
              <a:rPr lang="sr-Cyrl-RS" sz="1050">
                <a:ea typeface="Calibri" panose="020F0502020204030204" pitchFamily="34" charset="0"/>
              </a:rPr>
              <a:t> - Садржај и формат специфичних ЕСМП за предложену локацију пројекта, пословни план израђен у складу са </a:t>
            </a:r>
            <a:r>
              <a:rPr lang="sr-Cyrl-RS" sz="1050" b="1">
                <a:ea typeface="Calibri" panose="020F0502020204030204" pitchFamily="34" charset="0"/>
              </a:rPr>
              <a:t>Обрасцем </a:t>
            </a:r>
            <a:r>
              <a:rPr lang="sr-Latn-RS" sz="1050" b="1">
                <a:ea typeface="Calibri" panose="020F0502020204030204" pitchFamily="34" charset="0"/>
              </a:rPr>
              <a:t>9</a:t>
            </a:r>
            <a:r>
              <a:rPr lang="sr-Cyrl-RS" sz="1050">
                <a:ea typeface="Calibri" panose="020F0502020204030204" pitchFamily="34" charset="0"/>
              </a:rPr>
              <a:t> - Образац пословног плана </a:t>
            </a:r>
          </a:p>
          <a:p>
            <a:pPr lvl="0" algn="just">
              <a:lnSpc>
                <a:spcPct val="120000"/>
              </a:lnSpc>
              <a:buFont typeface="Wingdings" panose="05000000000000000000" pitchFamily="2" charset="2"/>
              <a:buChar char="Ø"/>
            </a:pPr>
            <a:r>
              <a:rPr lang="sr-Cyrl-RS" sz="1050">
                <a:ea typeface="Calibri" panose="020F0502020204030204" pitchFamily="34" charset="0"/>
              </a:rPr>
              <a:t>з</a:t>
            </a:r>
            <a:r>
              <a:rPr lang="en-US" sz="1050">
                <a:ea typeface="Calibri" panose="020F0502020204030204" pitchFamily="34" charset="0"/>
              </a:rPr>
              <a:t>а инвестиције у изградњу и опремање објекта, доставља се и </a:t>
            </a:r>
            <a:r>
              <a:rPr lang="en-US" sz="1050" b="1">
                <a:ea typeface="Calibri" panose="020F0502020204030204" pitchFamily="34" charset="0"/>
              </a:rPr>
              <a:t>извод из катастра непокретности са копијом плана</a:t>
            </a:r>
            <a:r>
              <a:rPr lang="en-US" sz="1050">
                <a:ea typeface="Calibri" panose="020F0502020204030204" pitchFamily="34" charset="0"/>
              </a:rPr>
              <a:t>, за предмет инвестиције, односно препис листа непокретности ако је успостављен нови операт, односно препис поседовног листа ако није успостављен нови операт, односно извод из земљишних књига у случају да није успостављен катастар непокретности, а подносилац захтева који није власник земљишта, односно објекта који је предмет инвестиције, доставља и уговор о закупу или уступању на коришћење предметног земљишта, односно објекта закључен са закуподавцем, односно уступиоцем: физичким лицем или јединицом локалне самоуправе или црквом и манастиром или министарством надлежним за послове пољопривреде, са роком важења од најмање </a:t>
            </a:r>
            <a:r>
              <a:rPr lang="sr-Cyrl-RS" sz="1050">
                <a:ea typeface="Calibri" panose="020F0502020204030204" pitchFamily="34" charset="0"/>
              </a:rPr>
              <a:t>10</a:t>
            </a:r>
            <a:r>
              <a:rPr lang="en-US" sz="1050">
                <a:ea typeface="Calibri" panose="020F0502020204030204" pitchFamily="34" charset="0"/>
              </a:rPr>
              <a:t> година почев од календарске године у којој се подноси захтев, а који је уписан у катастар непокретности као једини терет на предметном земљишту, односно објекту, као и извод из катастра непокретности за закуподавца, односно уступиоца.</a:t>
            </a:r>
            <a:endParaRPr lang="en-US" sz="1050">
              <a:ea typeface="Times New Roman" panose="02020603050405020304" pitchFamily="18" charset="0"/>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51</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65935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191353"/>
            <a:ext cx="8203692" cy="380970"/>
          </a:xfrm>
        </p:spPr>
        <p:txBody>
          <a:bodyPr>
            <a:normAutofit/>
          </a:bodyPr>
          <a:lstStyle/>
          <a:p>
            <a:r>
              <a:rPr lang="sr-Cyrl-RS" sz="2000"/>
              <a:t>ДОКУМЕНТАЦИЈА ЗА ОДОБРЕЊЕ ПРОЈЕКТА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gn="just">
              <a:lnSpc>
                <a:spcPct val="100000"/>
              </a:lnSpc>
              <a:buFont typeface="Wingdings" panose="05000000000000000000" pitchFamily="2" charset="2"/>
              <a:buChar char="Ø"/>
            </a:pPr>
            <a:r>
              <a:rPr lang="sr-Cyrl-RS" sz="1100">
                <a:ea typeface="Calibri" panose="020F0502020204030204" pitchFamily="34" charset="0"/>
              </a:rPr>
              <a:t>з</a:t>
            </a:r>
            <a:r>
              <a:rPr lang="en-US" sz="1100">
                <a:ea typeface="Calibri" panose="020F0502020204030204" pitchFamily="34" charset="0"/>
              </a:rPr>
              <a:t>а инвестиције у изградњу објеката, доставља се и</a:t>
            </a:r>
            <a:r>
              <a:rPr lang="en-US" sz="1100" b="1">
                <a:ea typeface="Calibri" panose="020F0502020204030204" pitchFamily="34" charset="0"/>
              </a:rPr>
              <a:t> пројекат за грађевинску дозволу и/или идејни пројекат и/или пројекат за извођење</a:t>
            </a:r>
            <a:r>
              <a:rPr lang="en-US" sz="1100">
                <a:ea typeface="Calibri" panose="020F0502020204030204" pitchFamily="34" charset="0"/>
              </a:rPr>
              <a:t> у складу са законом којим се уређује планирање и изградња са предмером и предрачуном радова, као и грађевинска дозвола, односно решење </a:t>
            </a:r>
            <a:r>
              <a:rPr lang="sr-Cyrl-RS" sz="1100">
                <a:ea typeface="Calibri" panose="020F0502020204030204" pitchFamily="34" charset="0"/>
              </a:rPr>
              <a:t>о одобрењу </a:t>
            </a:r>
            <a:r>
              <a:rPr lang="en-US" sz="1100">
                <a:ea typeface="Calibri" panose="020F0502020204030204" pitchFamily="34" charset="0"/>
              </a:rPr>
              <a:t>за извођење радова, осим за прихватљиве инвестиције у врсте објеката за које није прописано </a:t>
            </a:r>
            <a:r>
              <a:rPr lang="sr-Cyrl-RS" sz="1100">
                <a:ea typeface="Calibri" panose="020F0502020204030204" pitchFamily="34" charset="0"/>
              </a:rPr>
              <a:t>прибављање</a:t>
            </a:r>
            <a:r>
              <a:rPr lang="en-US" sz="1100">
                <a:ea typeface="Calibri" panose="020F0502020204030204" pitchFamily="34" charset="0"/>
              </a:rPr>
              <a:t> грађевинске дозволе, у складу са законом којим се уређује планирање и изградња</a:t>
            </a:r>
            <a:r>
              <a:rPr lang="sr-Cyrl-RS" sz="1100">
                <a:ea typeface="Calibri" panose="020F0502020204030204" pitchFamily="34" charset="0"/>
              </a:rPr>
              <a:t>;</a:t>
            </a:r>
            <a:endParaRPr lang="en-US" sz="1100">
              <a:ea typeface="Times New Roman" panose="02020603050405020304" pitchFamily="18" charset="0"/>
            </a:endParaRPr>
          </a:p>
          <a:p>
            <a:pPr marL="285750" lvl="0" indent="-285750" algn="just">
              <a:buFont typeface="Wingdings" panose="05000000000000000000" pitchFamily="2" charset="2"/>
              <a:buChar char="Ø"/>
            </a:pPr>
            <a:r>
              <a:rPr lang="sr-Cyrl-RS" sz="1100" b="1">
                <a:ea typeface="Calibri" panose="020F0502020204030204" pitchFamily="34" charset="0"/>
              </a:rPr>
              <a:t>писану изјаву</a:t>
            </a:r>
            <a:r>
              <a:rPr lang="sr-Cyrl-RS" sz="1100">
                <a:ea typeface="Calibri" panose="020F0502020204030204" pitchFamily="34" charset="0"/>
              </a:rPr>
              <a:t> под материјалном и кривичном одговорношћу да ће корисник подстицаја испуњавати законску регулативу прописану З</a:t>
            </a:r>
            <a:r>
              <a:rPr lang="sr-Cyrl-RS" sz="1100" b="1">
                <a:ea typeface="Calibri" panose="020F0502020204030204" pitchFamily="34" charset="0"/>
              </a:rPr>
              <a:t>аконима који регулишу радне односе и мере заштите на раду,</a:t>
            </a:r>
            <a:r>
              <a:rPr lang="sr-Cyrl-RS" sz="1100">
                <a:ea typeface="Calibri" panose="020F0502020204030204" pitchFamily="34" charset="0"/>
              </a:rPr>
              <a:t> уколико се део Пројекта односи на трошкове плата ангажованих радника;</a:t>
            </a:r>
            <a:endParaRPr lang="en-US" sz="1100">
              <a:ea typeface="Times New Roman" panose="02020603050405020304" pitchFamily="18" charset="0"/>
            </a:endParaRPr>
          </a:p>
          <a:p>
            <a:pPr marL="285750" lvl="0" indent="-285750" algn="just">
              <a:buFont typeface="Wingdings" panose="05000000000000000000" pitchFamily="2" charset="2"/>
              <a:buChar char="Ø"/>
            </a:pPr>
            <a:r>
              <a:rPr lang="sr-Cyrl-RS" sz="1100" b="1">
                <a:ea typeface="Calibri" panose="020F0502020204030204" pitchFamily="34" charset="0"/>
              </a:rPr>
              <a:t>писмо о намерама</a:t>
            </a:r>
            <a:r>
              <a:rPr lang="sr-Cyrl-RS" sz="1100">
                <a:ea typeface="Calibri" panose="020F0502020204030204" pitchFamily="34" charset="0"/>
              </a:rPr>
              <a:t> којим пословна банка, одабрана од стране подносиоца Захтева, изражава спремност да подносиоцу одобри кредит који покрива 40% вредности прихватљивих трошкова дефинисаних пословним планом;</a:t>
            </a:r>
            <a:endParaRPr lang="en-US" sz="1100">
              <a:ea typeface="Times New Roman" panose="02020603050405020304" pitchFamily="18" charset="0"/>
            </a:endParaRPr>
          </a:p>
          <a:p>
            <a:pPr marL="285750" indent="-285750" algn="just">
              <a:buFont typeface="Wingdings" panose="05000000000000000000" pitchFamily="2" charset="2"/>
              <a:buChar char="Ø"/>
            </a:pPr>
            <a:r>
              <a:rPr lang="sr-Cyrl-RS" sz="1100" b="1">
                <a:ea typeface="Calibri" panose="020F0502020204030204" pitchFamily="34" charset="0"/>
              </a:rPr>
              <a:t>писану изјаву</a:t>
            </a:r>
            <a:r>
              <a:rPr lang="sr-Cyrl-RS" sz="1100">
                <a:ea typeface="Calibri" panose="020F0502020204030204" pitchFamily="34" charset="0"/>
              </a:rPr>
              <a:t> под пуном материјалном и кривичном одговорношћу да ће корисник, уколико му пројекат буде одобрен, на крају реализације пројекта испуњавати минимум релевантних националних стандарда у зависности од в</a:t>
            </a:r>
            <a:r>
              <a:rPr lang="sr-Cyrl-RS" sz="1100" b="1">
                <a:ea typeface="Calibri" panose="020F0502020204030204" pitchFamily="34" charset="0"/>
              </a:rPr>
              <a:t>рсте активности и инвестиција </a:t>
            </a:r>
            <a:r>
              <a:rPr lang="sr-Cyrl-RS" sz="1100">
                <a:ea typeface="Calibri" panose="020F0502020204030204" pitchFamily="34" charset="0"/>
              </a:rPr>
              <a:t>(национални стандарди у области добробити животиња, здравља и заштите биља и закона којим се уређује планирање и изградња), за сектор пољопривредне производње, односно откупа/прераде на који се пројекат односи;</a:t>
            </a:r>
            <a:endParaRPr lang="en-US" sz="1100">
              <a:ea typeface="Times New Roman" panose="02020603050405020304" pitchFamily="18" charset="0"/>
            </a:endParaRPr>
          </a:p>
          <a:p>
            <a:pPr marL="285750" lvl="0" indent="-285750" algn="just">
              <a:buFont typeface="Wingdings" panose="05000000000000000000" pitchFamily="2" charset="2"/>
              <a:buChar char="Ø"/>
            </a:pPr>
            <a:r>
              <a:rPr lang="sr-Cyrl-RS" sz="1100" b="1">
                <a:ea typeface="Calibri" panose="020F0502020204030204" pitchFamily="34" charset="0"/>
              </a:rPr>
              <a:t>доказ о постојању средстава у износу од 10% вредности прихватљивих трошкова</a:t>
            </a:r>
            <a:r>
              <a:rPr lang="sr-Cyrl-RS" sz="1100">
                <a:ea typeface="Calibri" panose="020F0502020204030204" pitchFamily="34" charset="0"/>
              </a:rPr>
              <a:t> из пословног плана подносиоца захтева за одобравање пројекта (извод оверен од стране банке), а у сврху суфинасирања пројекта од стране корисника бесповратних средстава.</a:t>
            </a:r>
            <a:endParaRPr lang="en-US" sz="1100">
              <a:ea typeface="Times New Roman" panose="02020603050405020304" pitchFamily="18" charset="0"/>
            </a:endParaRP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52</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70023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sr-Cyrl-RS" sz="2000"/>
              <a:t>ПОСТУПАК ОДОБРАВАЊА ВЕЗАН ЗА ЗАШТИТУ ЖИВОТНЕ СРЕДИНЕ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lvl="0" indent="-285750" algn="just">
              <a:lnSpc>
                <a:spcPct val="90000"/>
              </a:lnSpc>
              <a:spcBef>
                <a:spcPts val="1000"/>
              </a:spcBef>
              <a:buFont typeface="Wingdings" panose="05000000000000000000" pitchFamily="2" charset="2"/>
              <a:buChar char="Ø"/>
            </a:pPr>
            <a:r>
              <a:rPr lang="sr-Cyrl-RS" sz="1200">
                <a:solidFill>
                  <a:prstClr val="black"/>
                </a:solidFill>
                <a:ea typeface="Calibri" panose="020F0502020204030204" pitchFamily="34" charset="0"/>
              </a:rPr>
              <a:t>У току административне обраде Пријава, Управа утврђује, на основу достављене документације, а нарочито попуњеног </a:t>
            </a:r>
            <a:r>
              <a:rPr lang="sr-Cyrl-RS" sz="1200">
                <a:solidFill>
                  <a:srgbClr val="000000"/>
                </a:solidFill>
                <a:ea typeface="Calibri" panose="020F0502020204030204" pitchFamily="34" charset="0"/>
              </a:rPr>
              <a:t>Обрасца 3 (З</a:t>
            </a:r>
            <a:r>
              <a:rPr lang="sr-Cyrl-RS" sz="1200">
                <a:solidFill>
                  <a:prstClr val="black"/>
                </a:solidFill>
                <a:ea typeface="Calibri" panose="020F0502020204030204" pitchFamily="34" charset="0"/>
              </a:rPr>
              <a:t>а тријажу еколошких и социолошких стандарда у фази подношења пријаве за утврђивање права на коришћење бесповратних средстава) степен ризика у домену заштите животне средине и поштовања људских права, а на основу критеријума датих у оквиру Прилога </a:t>
            </a:r>
            <a:r>
              <a:rPr lang="sr-Latn-RS" sz="1200">
                <a:solidFill>
                  <a:prstClr val="black"/>
                </a:solidFill>
                <a:ea typeface="Calibri" panose="020F0502020204030204" pitchFamily="34" charset="0"/>
              </a:rPr>
              <a:t>9</a:t>
            </a:r>
            <a:r>
              <a:rPr lang="sr-Cyrl-RS" sz="1200">
                <a:solidFill>
                  <a:prstClr val="black"/>
                </a:solidFill>
                <a:ea typeface="Calibri" panose="020F0502020204030204" pitchFamily="34" charset="0"/>
              </a:rPr>
              <a:t> - </a:t>
            </a:r>
            <a:r>
              <a:rPr lang="sr-Cyrl-RS" sz="1200">
                <a:solidFill>
                  <a:prstClr val="black"/>
                </a:solidFill>
                <a:ea typeface="Times New Roman" panose="02020603050405020304" pitchFamily="18" charset="0"/>
              </a:rPr>
              <a:t>Категорије ризика предложених Пројеката и релевантни инструменти еколошких и социолошких стандарда</a:t>
            </a:r>
            <a:r>
              <a:rPr lang="sr-Cyrl-RS" sz="1200" i="1">
                <a:solidFill>
                  <a:prstClr val="black"/>
                </a:solidFill>
                <a:ea typeface="Times New Roman" panose="02020603050405020304" pitchFamily="18" charset="0"/>
              </a:rPr>
              <a:t>, </a:t>
            </a:r>
            <a:r>
              <a:rPr lang="sr-Cyrl-RS" sz="1200">
                <a:solidFill>
                  <a:prstClr val="black"/>
                </a:solidFill>
                <a:ea typeface="Times New Roman" panose="02020603050405020304" pitchFamily="18" charset="0"/>
              </a:rPr>
              <a:t>који је одштампан уз овај правилник и чини његов саставни део.</a:t>
            </a:r>
            <a:endParaRPr lang="en-US" sz="1200">
              <a:solidFill>
                <a:prstClr val="black"/>
              </a:solidFill>
              <a:ea typeface="Times New Roman" panose="02020603050405020304" pitchFamily="18" charset="0"/>
            </a:endParaRPr>
          </a:p>
          <a:p>
            <a:pPr marL="285750" lvl="0" indent="-285750" algn="just">
              <a:lnSpc>
                <a:spcPct val="90000"/>
              </a:lnSpc>
              <a:spcBef>
                <a:spcPts val="1000"/>
              </a:spcBef>
              <a:buFont typeface="Wingdings" panose="05000000000000000000" pitchFamily="2" charset="2"/>
              <a:buChar char="Ø"/>
            </a:pPr>
            <a:r>
              <a:rPr lang="sr-Cyrl-RS" sz="1200">
                <a:solidFill>
                  <a:prstClr val="black"/>
                </a:solidFill>
                <a:ea typeface="Calibri" panose="020F0502020204030204" pitchFamily="34" charset="0"/>
              </a:rPr>
              <a:t>Уколико је приликом обраде Пријаве утврђено да је Пројекат у домену заштите животне средине и поштовања људских права процењен као пројекат високог ризика, решењем из члана </a:t>
            </a:r>
            <a:r>
              <a:rPr lang="sr-Latn-RS" sz="1200">
                <a:solidFill>
                  <a:prstClr val="black"/>
                </a:solidFill>
                <a:ea typeface="Calibri" panose="020F0502020204030204" pitchFamily="34" charset="0"/>
              </a:rPr>
              <a:t>30</a:t>
            </a:r>
            <a:r>
              <a:rPr lang="sr-Cyrl-RS" sz="1200">
                <a:solidFill>
                  <a:prstClr val="black"/>
                </a:solidFill>
                <a:ea typeface="Calibri" panose="020F0502020204030204" pitchFamily="34" charset="0"/>
              </a:rPr>
              <a:t>. овог правилника таква Пријава ће бити одбијена.</a:t>
            </a:r>
            <a:endParaRPr lang="en-US" sz="1200">
              <a:solidFill>
                <a:prstClr val="black"/>
              </a:solidFill>
              <a:ea typeface="Times New Roman" panose="02020603050405020304" pitchFamily="18" charset="0"/>
            </a:endParaRPr>
          </a:p>
          <a:p>
            <a:pPr marL="285750" lvl="0" indent="-285750" algn="just">
              <a:lnSpc>
                <a:spcPct val="90000"/>
              </a:lnSpc>
              <a:spcBef>
                <a:spcPts val="1000"/>
              </a:spcBef>
              <a:buFont typeface="Wingdings" panose="05000000000000000000" pitchFamily="2" charset="2"/>
              <a:buChar char="Ø"/>
            </a:pPr>
            <a:r>
              <a:rPr lang="sr-Cyrl-RS" sz="1200">
                <a:solidFill>
                  <a:prstClr val="black"/>
                </a:solidFill>
                <a:ea typeface="Calibri" panose="020F0502020204030204" pitchFamily="34" charset="0"/>
              </a:rPr>
              <a:t>Уколико је приликом обраде Пријаве утврђено да је Пројекат у домену заштите животне средине и поштовања људских права процењен као пројекат ниског, средњег или значајног утицаја на заштиту животне средине и поштовање људских права, онда се Пријава оцењује као прихватљива.</a:t>
            </a:r>
            <a:endParaRPr lang="en-US" sz="1200">
              <a:solidFill>
                <a:prstClr val="black"/>
              </a:solidFill>
              <a:ea typeface="Times New Roman" panose="02020603050405020304" pitchFamily="18" charset="0"/>
            </a:endParaRPr>
          </a:p>
          <a:p>
            <a:pPr marL="285750" lvl="0" indent="-285750" algn="just">
              <a:lnSpc>
                <a:spcPct val="90000"/>
              </a:lnSpc>
              <a:spcBef>
                <a:spcPts val="1000"/>
              </a:spcBef>
              <a:buFont typeface="Wingdings" panose="05000000000000000000" pitchFamily="2" charset="2"/>
              <a:buChar char="Ø"/>
            </a:pPr>
            <a:r>
              <a:rPr lang="sr-Cyrl-RS" sz="1200">
                <a:solidFill>
                  <a:prstClr val="black"/>
                </a:solidFill>
                <a:ea typeface="Calibri" panose="020F0502020204030204" pitchFamily="34" charset="0"/>
              </a:rPr>
              <a:t>У зависности од процене ризика у домену заштите животне средине и поштовања људских права Решењем из члана </a:t>
            </a:r>
            <a:r>
              <a:rPr lang="sr-Latn-RS" sz="1200">
                <a:solidFill>
                  <a:prstClr val="black"/>
                </a:solidFill>
                <a:ea typeface="Calibri" panose="020F0502020204030204" pitchFamily="34" charset="0"/>
              </a:rPr>
              <a:t>30</a:t>
            </a:r>
            <a:r>
              <a:rPr lang="sr-Cyrl-RS" sz="1200">
                <a:solidFill>
                  <a:prstClr val="black"/>
                </a:solidFill>
                <a:ea typeface="Calibri" panose="020F0502020204030204" pitchFamily="34" charset="0"/>
              </a:rPr>
              <a:t>. овог правилника подносилац захтева за одобравање пројекта се обавезује да достави документацију наведену у члану 3</a:t>
            </a:r>
            <a:r>
              <a:rPr lang="sr-Latn-RS" sz="1200">
                <a:solidFill>
                  <a:prstClr val="black"/>
                </a:solidFill>
                <a:ea typeface="Calibri" panose="020F0502020204030204" pitchFamily="34" charset="0"/>
              </a:rPr>
              <a:t>1</a:t>
            </a:r>
            <a:r>
              <a:rPr lang="sr-Cyrl-RS" sz="1200">
                <a:solidFill>
                  <a:prstClr val="black"/>
                </a:solidFill>
                <a:ea typeface="Calibri" panose="020F0502020204030204" pitchFamily="34" charset="0"/>
              </a:rPr>
              <a:t>. тачка </a:t>
            </a:r>
            <a:r>
              <a:rPr lang="sr-Latn-RS" sz="1200">
                <a:solidFill>
                  <a:prstClr val="black"/>
                </a:solidFill>
                <a:ea typeface="Calibri" panose="020F0502020204030204" pitchFamily="34" charset="0"/>
              </a:rPr>
              <a:t>2</a:t>
            </a:r>
            <a:r>
              <a:rPr lang="sr-Cyrl-RS" sz="1200">
                <a:solidFill>
                  <a:prstClr val="black"/>
                </a:solidFill>
                <a:ea typeface="Calibri" panose="020F0502020204030204" pitchFamily="34" charset="0"/>
              </a:rPr>
              <a:t>) овог правилника.</a:t>
            </a:r>
            <a:endParaRPr lang="en-US" sz="1200">
              <a:solidFill>
                <a:prstClr val="black"/>
              </a:solidFill>
              <a:ea typeface="Calibri" panose="020F0502020204030204" pitchFamily="34" charset="0"/>
            </a:endParaRPr>
          </a:p>
          <a:p>
            <a:endParaRPr lang="sr-Cyrl-RS" sz="12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53</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09675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61170" y="241809"/>
            <a:ext cx="8203692" cy="843754"/>
          </a:xfrm>
        </p:spPr>
        <p:txBody>
          <a:bodyPr>
            <a:normAutofit/>
          </a:bodyPr>
          <a:lstStyle/>
          <a:p>
            <a:r>
              <a:rPr lang="ru-RU" sz="2000"/>
              <a:t>ПРОЈЕКТИ СА НИСКИМ НИВОМ РИЗИКА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a:lnSpc>
                <a:spcPct val="107000"/>
              </a:lnSpc>
              <a:spcAft>
                <a:spcPts val="800"/>
              </a:spcAft>
            </a:pPr>
            <a:r>
              <a:rPr lang="sr-Cyrl-RS" sz="1200" b="1"/>
              <a:t>ПРОЈЕКТИ МАЛИХ РАЗМЕРА, АКО НИСУ УСПОСТАВЉЕНИ КОНВЕРЗИЈОМ ПРИРОДНОГ СТАНИШТА, НЕ КОРИСТЕ ПЕСТИЦИДЕ И НЕМАЈУ ДРУГЕ ШТЕТНЕ УТИЦАЈЕ НА ЖИВОТНУ СРЕДИНУ:</a:t>
            </a:r>
          </a:p>
          <a:p>
            <a:pPr marL="285750" indent="-285750">
              <a:lnSpc>
                <a:spcPct val="107000"/>
              </a:lnSpc>
              <a:spcAft>
                <a:spcPts val="800"/>
              </a:spcAft>
              <a:buFont typeface="Wingdings" panose="05000000000000000000" pitchFamily="2" charset="2"/>
              <a:buChar char="Ø"/>
            </a:pPr>
            <a:r>
              <a:rPr lang="sr-Cyrl-RS" sz="1100"/>
              <a:t>Пољопривреда, хортикултура, виногради и воћнаци од 5 ха </a:t>
            </a:r>
          </a:p>
          <a:p>
            <a:pPr marL="285750" indent="-285750">
              <a:lnSpc>
                <a:spcPct val="107000"/>
              </a:lnSpc>
              <a:spcAft>
                <a:spcPts val="800"/>
              </a:spcAft>
              <a:buFont typeface="Wingdings" panose="05000000000000000000" pitchFamily="2" charset="2"/>
              <a:buChar char="Ø"/>
            </a:pPr>
            <a:r>
              <a:rPr lang="sr-Cyrl-RS" sz="1100"/>
              <a:t>Стока (мање од 10 грла говеда, ситне стоке или до 500 птица) ако се доказује довољан капацитет за складиштење и управљање стајњаком или ако су предложене инвестиције део предложеног пројекта </a:t>
            </a:r>
          </a:p>
          <a:p>
            <a:pPr marL="285750" indent="-285750">
              <a:lnSpc>
                <a:spcPct val="107000"/>
              </a:lnSpc>
              <a:spcAft>
                <a:spcPts val="800"/>
              </a:spcAft>
              <a:buFont typeface="Wingdings" panose="05000000000000000000" pitchFamily="2" charset="2"/>
              <a:buChar char="Ø"/>
            </a:pPr>
            <a:r>
              <a:rPr lang="sr-Cyrl-RS" sz="1100"/>
              <a:t>Изградња силоса за сушење, чишћење, складиштење житарица</a:t>
            </a:r>
          </a:p>
          <a:p>
            <a:pPr marL="285750" indent="-285750">
              <a:lnSpc>
                <a:spcPct val="107000"/>
              </a:lnSpc>
              <a:spcAft>
                <a:spcPts val="800"/>
              </a:spcAft>
              <a:buFont typeface="Wingdings" panose="05000000000000000000" pitchFamily="2" charset="2"/>
              <a:buChar char="Ø"/>
            </a:pPr>
            <a:r>
              <a:rPr lang="sr-Cyrl-RS" sz="1100"/>
              <a:t>Изградња пластеника (без котларнице)</a:t>
            </a:r>
          </a:p>
          <a:p>
            <a:pPr marL="285750" indent="-285750">
              <a:lnSpc>
                <a:spcPct val="107000"/>
              </a:lnSpc>
              <a:spcAft>
                <a:spcPts val="800"/>
              </a:spcAft>
              <a:buFont typeface="Wingdings" panose="05000000000000000000" pitchFamily="2" charset="2"/>
              <a:buChar char="Ø"/>
            </a:pPr>
            <a:r>
              <a:rPr lang="sr-Cyrl-RS" sz="1100"/>
              <a:t>Производња лана </a:t>
            </a:r>
          </a:p>
          <a:p>
            <a:pPr marL="285750" indent="-285750">
              <a:lnSpc>
                <a:spcPct val="107000"/>
              </a:lnSpc>
              <a:spcAft>
                <a:spcPts val="800"/>
              </a:spcAft>
              <a:buFont typeface="Wingdings" panose="05000000000000000000" pitchFamily="2" charset="2"/>
              <a:buChar char="Ø"/>
            </a:pPr>
            <a:r>
              <a:rPr lang="sr-Cyrl-RS" sz="1200" b="1"/>
              <a:t>Куповина трактора и осталих пољопривредних машина *</a:t>
            </a:r>
          </a:p>
          <a:p>
            <a:pPr marL="285750" indent="-285750">
              <a:lnSpc>
                <a:spcPct val="107000"/>
              </a:lnSpc>
              <a:spcAft>
                <a:spcPts val="800"/>
              </a:spcAft>
              <a:buFont typeface="Wingdings" panose="05000000000000000000" pitchFamily="2" charset="2"/>
              <a:buChar char="Ø"/>
            </a:pPr>
            <a:r>
              <a:rPr lang="sr-Cyrl-RS" sz="1100"/>
              <a:t>Агро - туризам </a:t>
            </a:r>
          </a:p>
          <a:p>
            <a:pPr marL="285750" indent="-285750">
              <a:lnSpc>
                <a:spcPct val="107000"/>
              </a:lnSpc>
              <a:spcAft>
                <a:spcPts val="800"/>
              </a:spcAft>
              <a:buFont typeface="Wingdings" panose="05000000000000000000" pitchFamily="2" charset="2"/>
              <a:buChar char="Ø"/>
            </a:pPr>
            <a:r>
              <a:rPr lang="sr-Cyrl-RS" sz="1100"/>
              <a:t>Откуп семена </a:t>
            </a:r>
          </a:p>
          <a:p>
            <a:pPr marL="285750" indent="-285750">
              <a:lnSpc>
                <a:spcPct val="107000"/>
              </a:lnSpc>
              <a:spcAft>
                <a:spcPts val="800"/>
              </a:spcAft>
              <a:buFont typeface="Wingdings" panose="05000000000000000000" pitchFamily="2" charset="2"/>
              <a:buChar char="Ø"/>
            </a:pPr>
            <a:r>
              <a:rPr lang="sr-Cyrl-RS" sz="1100"/>
              <a:t>Пчеларство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54</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76390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a:bodyPr>
          <a:lstStyle/>
          <a:p>
            <a:r>
              <a:rPr lang="ru-RU" sz="2000"/>
              <a:t>ОБРАЗАЦ ЗА ТРИЈАЖУ ЕКОЛОШКИХ И СОЦИОЛОШКИХ СТНДАРДА (ЕЦЦ) У ФАЗИ ПРЕДАЈЕ ЗАХТЕВА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a:lnSpc>
                <a:spcPct val="107000"/>
              </a:lnSpc>
              <a:spcAft>
                <a:spcPts val="800"/>
              </a:spcAft>
            </a:pPr>
            <a:r>
              <a:rPr lang="sr-Cyrl-RS" sz="1100" b="1"/>
              <a:t>ДОКУМЕНТ СЕ УЗИМА У ОБЗИР ТОКОМ ПРИПРЕМЕ СЕКТОРСКИ СПЕЦИФИЦИРАНОГ ЕКОЛОШКОГ ПЛАНА УПРАВЉАЊА (ЕПУ)</a:t>
            </a:r>
          </a:p>
          <a:p>
            <a:pPr>
              <a:lnSpc>
                <a:spcPct val="107000"/>
              </a:lnSpc>
              <a:spcAft>
                <a:spcPts val="800"/>
              </a:spcAft>
            </a:pPr>
            <a:r>
              <a:rPr lang="sr-Cyrl-RS" sz="1100" b="1"/>
              <a:t>ОДГОВОРИ Д – ДА, Н – НЕ, К – КОРИСНО </a:t>
            </a:r>
          </a:p>
          <a:p>
            <a:pPr>
              <a:lnSpc>
                <a:spcPct val="107000"/>
              </a:lnSpc>
              <a:spcAft>
                <a:spcPts val="800"/>
              </a:spcAft>
            </a:pPr>
            <a:r>
              <a:rPr lang="sr-Cyrl-RS" sz="1100" b="1"/>
              <a:t>ДА не мора нужно да значи значајан ефект / последицу </a:t>
            </a:r>
          </a:p>
          <a:p>
            <a:pPr>
              <a:lnSpc>
                <a:spcPct val="107000"/>
              </a:lnSpc>
              <a:spcAft>
                <a:spcPts val="800"/>
              </a:spcAft>
            </a:pPr>
            <a:r>
              <a:rPr lang="sr-Cyrl-RS" sz="1100" b="1"/>
              <a:t>ПОДНОСИЛАЦ ЗАХТЕВА ПОПУЊАВА ПОДПРОЈЕКАТ </a:t>
            </a:r>
          </a:p>
          <a:p>
            <a:pPr>
              <a:lnSpc>
                <a:spcPct val="107000"/>
              </a:lnSpc>
              <a:spcAft>
                <a:spcPts val="800"/>
              </a:spcAft>
            </a:pPr>
            <a:r>
              <a:rPr lang="sr-Cyrl-RS" sz="1100" b="1"/>
              <a:t>САДРЖИНА </a:t>
            </a:r>
          </a:p>
          <a:p>
            <a:pPr marL="285750" indent="-285750">
              <a:lnSpc>
                <a:spcPct val="107000"/>
              </a:lnSpc>
              <a:spcAft>
                <a:spcPts val="800"/>
              </a:spcAft>
              <a:buFont typeface="Wingdings" panose="05000000000000000000" pitchFamily="2" charset="2"/>
              <a:buChar char="Ø"/>
            </a:pPr>
            <a:r>
              <a:rPr lang="sr-Cyrl-RS" sz="1100"/>
              <a:t>Назив </a:t>
            </a:r>
          </a:p>
          <a:p>
            <a:pPr marL="285750" indent="-285750">
              <a:lnSpc>
                <a:spcPct val="107000"/>
              </a:lnSpc>
              <a:spcAft>
                <a:spcPts val="800"/>
              </a:spcAft>
              <a:buFont typeface="Wingdings" panose="05000000000000000000" pitchFamily="2" charset="2"/>
              <a:buChar char="Ø"/>
            </a:pPr>
            <a:r>
              <a:rPr lang="sr-Cyrl-RS" sz="1100"/>
              <a:t>Локација Град, Општина, МЗ </a:t>
            </a:r>
          </a:p>
          <a:p>
            <a:pPr marL="285750" indent="-285750">
              <a:lnSpc>
                <a:spcPct val="107000"/>
              </a:lnSpc>
              <a:spcAft>
                <a:spcPts val="800"/>
              </a:spcAft>
              <a:buFont typeface="Wingdings" panose="05000000000000000000" pitchFamily="2" charset="2"/>
              <a:buChar char="Ø"/>
            </a:pPr>
            <a:r>
              <a:rPr lang="sr-Cyrl-RS" sz="1100"/>
              <a:t>Опис подпројекта </a:t>
            </a:r>
          </a:p>
          <a:p>
            <a:pPr marL="285750" indent="-285750">
              <a:lnSpc>
                <a:spcPct val="107000"/>
              </a:lnSpc>
              <a:spcAft>
                <a:spcPts val="800"/>
              </a:spcAft>
              <a:buFont typeface="Wingdings" panose="05000000000000000000" pitchFamily="2" charset="2"/>
              <a:buChar char="Ø"/>
            </a:pPr>
            <a:r>
              <a:rPr lang="sr-Cyrl-RS" sz="1100"/>
              <a:t>Подносилац, суподносилац </a:t>
            </a:r>
          </a:p>
          <a:p>
            <a:pPr marL="285750" indent="-285750">
              <a:lnSpc>
                <a:spcPct val="107000"/>
              </a:lnSpc>
              <a:spcAft>
                <a:spcPts val="800"/>
              </a:spcAft>
              <a:buFont typeface="Wingdings" panose="05000000000000000000" pitchFamily="2" charset="2"/>
              <a:buChar char="Ø"/>
            </a:pPr>
            <a:r>
              <a:rPr lang="sr-Cyrl-RS" sz="1100" b="1"/>
              <a:t>КАТЕГОРИЗАЦИЈА - НИСКА, УМЕРЕНА, ЗНАЧАЈНА </a:t>
            </a:r>
          </a:p>
          <a:p>
            <a:pPr marL="285750" indent="-285750">
              <a:lnSpc>
                <a:spcPct val="107000"/>
              </a:lnSpc>
              <a:spcAft>
                <a:spcPts val="800"/>
              </a:spcAft>
              <a:buFont typeface="Wingdings" panose="05000000000000000000" pitchFamily="2" charset="2"/>
              <a:buChar char="Ø"/>
            </a:pPr>
            <a:r>
              <a:rPr lang="sr-Cyrl-RS" sz="1100" b="1"/>
              <a:t>ДЕТАЉНЕ ИНФОРМАЦИЈЕД О ПРОЈЕКТУ / ПОДНОСИОЦУ ЗАХТЕВА </a:t>
            </a:r>
          </a:p>
          <a:p>
            <a:pPr marL="285750" indent="-285750">
              <a:lnSpc>
                <a:spcPct val="107000"/>
              </a:lnSpc>
              <a:spcAft>
                <a:spcPts val="800"/>
              </a:spcAft>
              <a:buFont typeface="Arial" panose="020B0604020202020204" pitchFamily="34" charset="0"/>
              <a:buChar char="•"/>
            </a:pPr>
            <a:r>
              <a:rPr lang="sr-Cyrl-RS" sz="1100"/>
              <a:t>Да ли је ниво еколошке процене довољан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55</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29149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53206"/>
            <a:ext cx="8203692" cy="843754"/>
          </a:xfrm>
        </p:spPr>
        <p:txBody>
          <a:bodyPr>
            <a:normAutofit/>
          </a:bodyPr>
          <a:lstStyle/>
          <a:p>
            <a:r>
              <a:rPr lang="ru-RU" sz="2000"/>
              <a:t>ОБРАЗАЦ ЗА ТРИЈАЖУ ЕКОЛОШКИХ И СОЦИОЛОШКИХ СТНДАРДА (ЕЦЦ) У ФАЗИ ПРЕДАЈЕ ЗАХТЕВА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07000"/>
              </a:lnSpc>
              <a:spcAft>
                <a:spcPts val="800"/>
              </a:spcAft>
              <a:buFont typeface="Arial" panose="020B0604020202020204" pitchFamily="34" charset="0"/>
              <a:buChar char="•"/>
            </a:pPr>
            <a:r>
              <a:rPr lang="sr-Cyrl-RS" sz="1400"/>
              <a:t>Да ли пројектна документација има сва потребна одобрења</a:t>
            </a:r>
            <a:r>
              <a:rPr lang="en-US" sz="1400"/>
              <a:t>?</a:t>
            </a:r>
            <a:endParaRPr lang="sr-Cyrl-RS" sz="1400"/>
          </a:p>
          <a:p>
            <a:pPr marL="285750" indent="-285750">
              <a:lnSpc>
                <a:spcPct val="107000"/>
              </a:lnSpc>
              <a:spcAft>
                <a:spcPts val="800"/>
              </a:spcAft>
              <a:buFont typeface="Arial" panose="020B0604020202020204" pitchFamily="34" charset="0"/>
              <a:buChar char="•"/>
            </a:pPr>
            <a:r>
              <a:rPr lang="sr-Cyrl-RS" sz="1400"/>
              <a:t>Да ли је забринутост јавности узета у обзир</a:t>
            </a:r>
            <a:r>
              <a:rPr lang="en-US" sz="1400"/>
              <a:t>?</a:t>
            </a:r>
            <a:endParaRPr lang="sr-Cyrl-RS" sz="1400"/>
          </a:p>
          <a:p>
            <a:pPr marL="285750" indent="-285750">
              <a:lnSpc>
                <a:spcPct val="107000"/>
              </a:lnSpc>
              <a:spcAft>
                <a:spcPts val="800"/>
              </a:spcAft>
              <a:buFont typeface="Arial" panose="020B0604020202020204" pitchFamily="34" charset="0"/>
              <a:buChar char="•"/>
            </a:pPr>
            <a:r>
              <a:rPr lang="sr-Cyrl-RS" sz="1400"/>
              <a:t>Који је ниво учесталости, опсег мониторинга</a:t>
            </a:r>
            <a:r>
              <a:rPr lang="en-US" sz="1400"/>
              <a:t>?</a:t>
            </a:r>
            <a:endParaRPr lang="sr-Cyrl-RS" sz="1400"/>
          </a:p>
          <a:p>
            <a:pPr marL="285750" indent="-285750">
              <a:lnSpc>
                <a:spcPct val="107000"/>
              </a:lnSpc>
              <a:spcAft>
                <a:spcPts val="800"/>
              </a:spcAft>
              <a:buFont typeface="Arial" panose="020B0604020202020204" pitchFamily="34" charset="0"/>
              <a:buChar char="•"/>
            </a:pPr>
            <a:r>
              <a:rPr lang="sr-Cyrl-RS" sz="1400"/>
              <a:t> Да ли подносилац захтева има важећу оперативну дозволу</a:t>
            </a:r>
            <a:r>
              <a:rPr lang="en-US" sz="1400"/>
              <a:t>?</a:t>
            </a:r>
            <a:endParaRPr lang="sr-Cyrl-RS" sz="1400"/>
          </a:p>
          <a:p>
            <a:pPr marL="285750" indent="-285750">
              <a:lnSpc>
                <a:spcPct val="107000"/>
              </a:lnSpc>
              <a:spcAft>
                <a:spcPts val="800"/>
              </a:spcAft>
              <a:buFont typeface="Arial" panose="020B0604020202020204" pitchFamily="34" charset="0"/>
              <a:buChar char="•"/>
            </a:pPr>
            <a:r>
              <a:rPr lang="sr-Cyrl-RS" sz="1400"/>
              <a:t>Да ли је достављена прописана изјава везано за услове рада</a:t>
            </a:r>
            <a:r>
              <a:rPr lang="en-US" sz="1400"/>
              <a:t>?</a:t>
            </a:r>
            <a:endParaRPr lang="sr-Cyrl-RS" sz="1400"/>
          </a:p>
          <a:p>
            <a:pPr marL="285750" indent="-285750">
              <a:lnSpc>
                <a:spcPct val="107000"/>
              </a:lnSpc>
              <a:spcAft>
                <a:spcPts val="800"/>
              </a:spcAft>
              <a:buFont typeface="Arial" panose="020B0604020202020204" pitchFamily="34" charset="0"/>
              <a:buChar char="•"/>
            </a:pPr>
            <a:r>
              <a:rPr lang="sr-Cyrl-RS" sz="1400"/>
              <a:t>РЕЗИМЕ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56</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31383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195759"/>
            <a:ext cx="8203692" cy="843754"/>
          </a:xfrm>
        </p:spPr>
        <p:txBody>
          <a:bodyPr>
            <a:normAutofit/>
          </a:bodyPr>
          <a:lstStyle/>
          <a:p>
            <a:r>
              <a:rPr lang="sr-Cyrl-RS" sz="2000"/>
              <a:t>ПОСЛОВНИ ПЛАН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749940"/>
            <a:ext cx="8203693" cy="3894493"/>
          </a:xfrm>
        </p:spPr>
        <p:txBody>
          <a:bodyPr/>
          <a:lstStyle/>
          <a:p>
            <a:pPr>
              <a:lnSpc>
                <a:spcPct val="107000"/>
              </a:lnSpc>
              <a:spcAft>
                <a:spcPts val="800"/>
              </a:spcAft>
              <a:buFont typeface="+mj-lt"/>
              <a:buAutoNum type="arabicPeriod"/>
            </a:pPr>
            <a:r>
              <a:rPr lang="sr-Cyrl-RS" sz="1100" b="1"/>
              <a:t>ПРЕГЛЕД ПОСЛОВНОГ ПЛАНА </a:t>
            </a:r>
          </a:p>
          <a:p>
            <a:pPr>
              <a:lnSpc>
                <a:spcPct val="107000"/>
              </a:lnSpc>
              <a:spcAft>
                <a:spcPts val="800"/>
              </a:spcAft>
              <a:buFont typeface="+mj-lt"/>
              <a:buAutoNum type="arabicPeriod"/>
            </a:pPr>
            <a:r>
              <a:rPr lang="sr-Cyrl-RS" sz="1100" b="1"/>
              <a:t>ОПШТЕ </a:t>
            </a:r>
          </a:p>
          <a:p>
            <a:pPr marL="285750" indent="-285750">
              <a:lnSpc>
                <a:spcPct val="107000"/>
              </a:lnSpc>
              <a:spcAft>
                <a:spcPts val="800"/>
              </a:spcAft>
              <a:buFont typeface="Wingdings" panose="05000000000000000000" pitchFamily="2" charset="2"/>
              <a:buChar char="Ø"/>
            </a:pPr>
            <a:r>
              <a:rPr lang="sr-Cyrl-RS" sz="1100" b="1"/>
              <a:t>Информација о пројекту </a:t>
            </a:r>
          </a:p>
          <a:p>
            <a:pPr marL="285750" indent="-285750">
              <a:lnSpc>
                <a:spcPct val="120000"/>
              </a:lnSpc>
              <a:spcAft>
                <a:spcPts val="800"/>
              </a:spcAft>
              <a:buFont typeface="Arial" panose="020B0604020202020204" pitchFamily="34" charset="0"/>
              <a:buChar char="•"/>
            </a:pPr>
            <a:r>
              <a:rPr lang="sr-Cyrl-RS" sz="1100"/>
              <a:t>Назив пројекта </a:t>
            </a:r>
          </a:p>
          <a:p>
            <a:pPr marL="285750" indent="-285750">
              <a:lnSpc>
                <a:spcPct val="120000"/>
              </a:lnSpc>
              <a:spcAft>
                <a:spcPts val="800"/>
              </a:spcAft>
              <a:buFont typeface="Arial" panose="020B0604020202020204" pitchFamily="34" charset="0"/>
              <a:buChar char="•"/>
            </a:pPr>
            <a:r>
              <a:rPr lang="sr-Cyrl-RS" sz="1100"/>
              <a:t>Трајање пројекта, укупни трошкови </a:t>
            </a:r>
          </a:p>
          <a:p>
            <a:pPr marL="285750" indent="-285750">
              <a:lnSpc>
                <a:spcPct val="107000"/>
              </a:lnSpc>
              <a:spcAft>
                <a:spcPts val="800"/>
              </a:spcAft>
              <a:buFont typeface="Wingdings" panose="05000000000000000000" pitchFamily="2" charset="2"/>
              <a:buChar char="Ø"/>
            </a:pPr>
            <a:r>
              <a:rPr lang="sr-Cyrl-RS" sz="1100" b="1"/>
              <a:t>Подаци о подносиоцу захтева</a:t>
            </a:r>
            <a:r>
              <a:rPr lang="sr-Cyrl-RS" sz="1100"/>
              <a:t> </a:t>
            </a:r>
          </a:p>
          <a:p>
            <a:pPr marL="285750" indent="-285750">
              <a:lnSpc>
                <a:spcPct val="107000"/>
              </a:lnSpc>
              <a:spcAft>
                <a:spcPts val="800"/>
              </a:spcAft>
              <a:buFont typeface="Arial" panose="020B0604020202020204" pitchFamily="34" charset="0"/>
              <a:buChar char="•"/>
            </a:pPr>
            <a:r>
              <a:rPr lang="sr-Cyrl-RS" sz="1100"/>
              <a:t>Изјава подносиоца захтева </a:t>
            </a:r>
          </a:p>
          <a:p>
            <a:pPr marL="285750" indent="-285750">
              <a:lnSpc>
                <a:spcPct val="107000"/>
              </a:lnSpc>
              <a:spcAft>
                <a:spcPts val="800"/>
              </a:spcAft>
              <a:buFont typeface="Arial" panose="020B0604020202020204" pitchFamily="34" charset="0"/>
              <a:buChar char="•"/>
            </a:pPr>
            <a:r>
              <a:rPr lang="sr-Cyrl-RS" sz="1100"/>
              <a:t>Одговорности </a:t>
            </a:r>
          </a:p>
          <a:p>
            <a:pPr marL="285750" indent="-285750">
              <a:lnSpc>
                <a:spcPct val="107000"/>
              </a:lnSpc>
              <a:spcAft>
                <a:spcPts val="800"/>
              </a:spcAft>
              <a:buFont typeface="Arial" panose="020B0604020202020204" pitchFamily="34" charset="0"/>
              <a:buChar char="•"/>
            </a:pPr>
            <a:r>
              <a:rPr lang="sr-Cyrl-RS" sz="1100"/>
              <a:t>Изјава о посвећености учесника у пројекту </a:t>
            </a:r>
          </a:p>
          <a:p>
            <a:pPr marL="285750" indent="-285750">
              <a:lnSpc>
                <a:spcPct val="107000"/>
              </a:lnSpc>
              <a:spcAft>
                <a:spcPts val="800"/>
              </a:spcAft>
              <a:buFont typeface="Wingdings" panose="05000000000000000000" pitchFamily="2" charset="2"/>
              <a:buChar char="Ø"/>
            </a:pPr>
            <a:r>
              <a:rPr lang="sr-Cyrl-RS" sz="1100" b="1"/>
              <a:t>Опис пројекта </a:t>
            </a:r>
          </a:p>
          <a:p>
            <a:pPr marL="285750" indent="-285750">
              <a:lnSpc>
                <a:spcPct val="107000"/>
              </a:lnSpc>
              <a:spcAft>
                <a:spcPts val="800"/>
              </a:spcAft>
              <a:buSzPct val="100000"/>
              <a:buFont typeface="Arial" panose="020B0604020202020204" pitchFamily="34" charset="0"/>
              <a:buChar char="•"/>
            </a:pPr>
            <a:r>
              <a:rPr lang="sr-Cyrl-RS" sz="1100"/>
              <a:t>Процена потражње на тржишту </a:t>
            </a:r>
          </a:p>
          <a:p>
            <a:pPr marL="285750" indent="-285750">
              <a:lnSpc>
                <a:spcPct val="107000"/>
              </a:lnSpc>
              <a:spcAft>
                <a:spcPts val="800"/>
              </a:spcAft>
              <a:buSzPct val="100000"/>
              <a:buFont typeface="Arial" panose="020B0604020202020204" pitchFamily="34" charset="0"/>
              <a:buChar char="•"/>
            </a:pPr>
            <a:r>
              <a:rPr lang="sr-Cyrl-RS" sz="1100"/>
              <a:t>Изјава / опис проблема </a:t>
            </a:r>
          </a:p>
          <a:p>
            <a:pPr marL="285750" indent="-285750">
              <a:lnSpc>
                <a:spcPct val="107000"/>
              </a:lnSpc>
              <a:spcAft>
                <a:spcPts val="800"/>
              </a:spcAft>
              <a:buSzPct val="100000"/>
              <a:buFont typeface="Arial" panose="020B0604020202020204" pitchFamily="34" charset="0"/>
              <a:buChar char="•"/>
            </a:pPr>
            <a:r>
              <a:rPr lang="sr-Cyrl-RS" sz="1100"/>
              <a:t>Изјава / опис циљева </a:t>
            </a:r>
          </a:p>
          <a:p>
            <a:pPr marL="285750" indent="-285750">
              <a:lnSpc>
                <a:spcPct val="107000"/>
              </a:lnSpc>
              <a:spcAft>
                <a:spcPts val="800"/>
              </a:spcAft>
              <a:buSzPct val="100000"/>
              <a:buFont typeface="Arial" panose="020B0604020202020204" pitchFamily="34" charset="0"/>
              <a:buChar char="•"/>
            </a:pPr>
            <a:r>
              <a:rPr lang="sr-Cyrl-RS" sz="1100"/>
              <a:t>Опис инвестиције која ће се финансирати у оквиру пројекта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57</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64266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43400"/>
            <a:ext cx="8203692" cy="653559"/>
          </a:xfrm>
        </p:spPr>
        <p:txBody>
          <a:bodyPr>
            <a:normAutofit/>
          </a:bodyPr>
          <a:lstStyle/>
          <a:p>
            <a:r>
              <a:rPr lang="sr-Cyrl-RS" sz="2000"/>
              <a:t>ПОСЛОВНИ ПЛАН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07000"/>
              </a:lnSpc>
              <a:spcAft>
                <a:spcPts val="800"/>
              </a:spcAft>
              <a:buFont typeface="Arial" panose="020B0604020202020204" pitchFamily="34" charset="0"/>
              <a:buChar char="•"/>
            </a:pPr>
            <a:r>
              <a:rPr lang="sr-Cyrl-RS" sz="1100"/>
              <a:t>Трошкови пројекта</a:t>
            </a:r>
            <a:r>
              <a:rPr lang="sr-Cyrl-RS" sz="1100" b="1"/>
              <a:t> </a:t>
            </a:r>
          </a:p>
          <a:p>
            <a:pPr marL="285750" indent="-285750">
              <a:lnSpc>
                <a:spcPct val="107000"/>
              </a:lnSpc>
              <a:spcAft>
                <a:spcPts val="800"/>
              </a:spcAft>
              <a:buFont typeface="Arial" panose="020B0604020202020204" pitchFamily="34" charset="0"/>
              <a:buChar char="•"/>
            </a:pPr>
            <a:r>
              <a:rPr lang="sr-Cyrl-RS" sz="1100"/>
              <a:t>Опис плана реализације пројекта </a:t>
            </a:r>
          </a:p>
          <a:p>
            <a:pPr marL="285750" indent="-285750">
              <a:lnSpc>
                <a:spcPct val="107000"/>
              </a:lnSpc>
              <a:spcAft>
                <a:spcPts val="800"/>
              </a:spcAft>
              <a:buFont typeface="Arial" panose="020B0604020202020204" pitchFamily="34" charset="0"/>
              <a:buChar char="•"/>
            </a:pPr>
            <a:r>
              <a:rPr lang="sr-Cyrl-RS" sz="1100"/>
              <a:t>Опис сарадње и партнерства </a:t>
            </a:r>
          </a:p>
          <a:p>
            <a:pPr marL="285750" indent="-285750">
              <a:lnSpc>
                <a:spcPct val="107000"/>
              </a:lnSpc>
              <a:spcAft>
                <a:spcPts val="800"/>
              </a:spcAft>
              <a:buFont typeface="Arial" panose="020B0604020202020204" pitchFamily="34" charset="0"/>
              <a:buChar char="•"/>
            </a:pPr>
            <a:r>
              <a:rPr lang="sr-Cyrl-RS" sz="1100"/>
              <a:t>Веза пројекта са осталим текућим активностима </a:t>
            </a:r>
          </a:p>
          <a:p>
            <a:pPr marL="285750" indent="-285750">
              <a:lnSpc>
                <a:spcPct val="107000"/>
              </a:lnSpc>
              <a:spcAft>
                <a:spcPts val="800"/>
              </a:spcAft>
              <a:buFont typeface="Wingdings" panose="05000000000000000000" pitchFamily="2" charset="2"/>
              <a:buChar char="Ø"/>
            </a:pPr>
            <a:r>
              <a:rPr lang="sr-Cyrl-RS" sz="1100" b="1"/>
              <a:t>Објекти и сопствени ресурси </a:t>
            </a:r>
          </a:p>
          <a:p>
            <a:pPr marL="285750" indent="-285750">
              <a:lnSpc>
                <a:spcPct val="107000"/>
              </a:lnSpc>
              <a:spcAft>
                <a:spcPts val="800"/>
              </a:spcAft>
              <a:buFont typeface="Arial" panose="020B0604020202020204" pitchFamily="34" charset="0"/>
              <a:buChar char="•"/>
            </a:pPr>
            <a:r>
              <a:rPr lang="sr-Cyrl-RS" sz="1100"/>
              <a:t>Опис </a:t>
            </a:r>
          </a:p>
          <a:p>
            <a:pPr marL="285750" indent="-285750">
              <a:lnSpc>
                <a:spcPct val="107000"/>
              </a:lnSpc>
              <a:spcAft>
                <a:spcPts val="800"/>
              </a:spcAft>
              <a:buFont typeface="Arial" panose="020B0604020202020204" pitchFamily="34" charset="0"/>
              <a:buChar char="•"/>
            </a:pPr>
            <a:r>
              <a:rPr lang="sr-Cyrl-RS" sz="1100"/>
              <a:t>Подаци о земљишту, зградама, домаћим животињама</a:t>
            </a:r>
          </a:p>
          <a:p>
            <a:pPr marL="285750" indent="-285750">
              <a:lnSpc>
                <a:spcPct val="107000"/>
              </a:lnSpc>
              <a:spcAft>
                <a:spcPts val="800"/>
              </a:spcAft>
              <a:buFont typeface="Wingdings" panose="05000000000000000000" pitchFamily="2" charset="2"/>
              <a:buChar char="Ø"/>
            </a:pPr>
            <a:r>
              <a:rPr lang="sr-Cyrl-RS" sz="1100" b="1"/>
              <a:t>Финансијски план / економска анализа </a:t>
            </a:r>
          </a:p>
          <a:p>
            <a:pPr marL="285750" indent="-285750">
              <a:lnSpc>
                <a:spcPct val="107000"/>
              </a:lnSpc>
              <a:spcAft>
                <a:spcPts val="800"/>
              </a:spcAft>
              <a:buFont typeface="Wingdings" panose="05000000000000000000" pitchFamily="2" charset="2"/>
              <a:buChar char="Ø"/>
            </a:pPr>
            <a:r>
              <a:rPr lang="sr-Cyrl-RS" sz="1100" b="1"/>
              <a:t>План пословања / прозводни капацитети и производна технологија</a:t>
            </a:r>
            <a:r>
              <a:rPr lang="sr-Cyrl-RS" sz="1100"/>
              <a:t> </a:t>
            </a:r>
          </a:p>
          <a:p>
            <a:pPr marL="285750" indent="-285750">
              <a:lnSpc>
                <a:spcPct val="107000"/>
              </a:lnSpc>
              <a:spcAft>
                <a:spcPts val="800"/>
              </a:spcAft>
              <a:buFont typeface="Arial" panose="020B0604020202020204" pitchFamily="34" charset="0"/>
              <a:buChar char="•"/>
            </a:pPr>
            <a:r>
              <a:rPr lang="sr-Cyrl-RS" sz="1100"/>
              <a:t>Опис операција (активности)</a:t>
            </a:r>
          </a:p>
          <a:p>
            <a:pPr marL="285750" indent="-285750">
              <a:lnSpc>
                <a:spcPct val="107000"/>
              </a:lnSpc>
              <a:spcAft>
                <a:spcPts val="800"/>
              </a:spcAft>
              <a:buFont typeface="Arial" panose="020B0604020202020204" pitchFamily="34" charset="0"/>
              <a:buChar char="•"/>
            </a:pPr>
            <a:r>
              <a:rPr lang="sr-Cyrl-RS" sz="1100"/>
              <a:t>Структура и обим производње </a:t>
            </a:r>
          </a:p>
          <a:p>
            <a:pPr marL="285750" indent="-285750">
              <a:lnSpc>
                <a:spcPct val="107000"/>
              </a:lnSpc>
              <a:spcAft>
                <a:spcPts val="800"/>
              </a:spcAft>
              <a:buFont typeface="Arial" panose="020B0604020202020204" pitchFamily="34" charset="0"/>
              <a:buChar char="•"/>
            </a:pPr>
            <a:r>
              <a:rPr lang="sr-Cyrl-RS" sz="1100"/>
              <a:t>Трошкови улазних материјала </a:t>
            </a:r>
          </a:p>
          <a:p>
            <a:pPr marL="285750" indent="-285750">
              <a:lnSpc>
                <a:spcPct val="107000"/>
              </a:lnSpc>
              <a:spcAft>
                <a:spcPts val="800"/>
              </a:spcAft>
              <a:buFont typeface="Arial" panose="020B0604020202020204" pitchFamily="34" charset="0"/>
              <a:buChar char="•"/>
            </a:pPr>
            <a:r>
              <a:rPr lang="sr-Cyrl-RS" sz="1100"/>
              <a:t>Структура и динамика материјалних и нематеријалних трошкова </a:t>
            </a:r>
          </a:p>
          <a:p>
            <a:pPr marL="0" indent="0">
              <a:buNone/>
            </a:pPr>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58</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99804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197352"/>
            <a:ext cx="8203692" cy="699607"/>
          </a:xfrm>
        </p:spPr>
        <p:txBody>
          <a:bodyPr>
            <a:normAutofit/>
          </a:bodyPr>
          <a:lstStyle/>
          <a:p>
            <a:r>
              <a:rPr lang="sr-Cyrl-RS" sz="2000"/>
              <a:t>ПОСЛОВНИ ПЛАН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07000"/>
              </a:lnSpc>
              <a:spcAft>
                <a:spcPts val="800"/>
              </a:spcAft>
              <a:buFont typeface="Wingdings" panose="05000000000000000000" pitchFamily="2" charset="2"/>
              <a:buChar char="Ø"/>
            </a:pPr>
            <a:r>
              <a:rPr lang="sr-Cyrl-RS" sz="1100" b="1"/>
              <a:t>План управљања / запослени </a:t>
            </a:r>
          </a:p>
          <a:p>
            <a:pPr marL="285750" indent="-285750">
              <a:lnSpc>
                <a:spcPct val="107000"/>
              </a:lnSpc>
              <a:spcAft>
                <a:spcPts val="800"/>
              </a:spcAft>
              <a:buFont typeface="Arial" panose="020B0604020202020204" pitchFamily="34" charset="0"/>
              <a:buChar char="•"/>
            </a:pPr>
            <a:r>
              <a:rPr lang="sr-Cyrl-RS" sz="1100"/>
              <a:t>Опис </a:t>
            </a:r>
          </a:p>
          <a:p>
            <a:pPr marL="285750" indent="-285750">
              <a:lnSpc>
                <a:spcPct val="107000"/>
              </a:lnSpc>
              <a:spcAft>
                <a:spcPts val="800"/>
              </a:spcAft>
              <a:buFont typeface="Arial" panose="020B0604020202020204" pitchFamily="34" charset="0"/>
              <a:buChar char="•"/>
            </a:pPr>
            <a:r>
              <a:rPr lang="sr-Cyrl-RS" sz="1100"/>
              <a:t>Руковођење / организација рада са запосленима </a:t>
            </a:r>
          </a:p>
          <a:p>
            <a:pPr marL="285750" indent="-285750">
              <a:lnSpc>
                <a:spcPct val="107000"/>
              </a:lnSpc>
              <a:spcAft>
                <a:spcPts val="800"/>
              </a:spcAft>
              <a:buFont typeface="Arial" panose="020B0604020202020204" pitchFamily="34" charset="0"/>
              <a:buChar char="•"/>
            </a:pPr>
            <a:r>
              <a:rPr lang="sr-Cyrl-RS" sz="1100"/>
              <a:t>Опис осталих партнера (Учесника) у Пројекту </a:t>
            </a:r>
          </a:p>
          <a:p>
            <a:pPr marL="285750" indent="-285750">
              <a:lnSpc>
                <a:spcPct val="107000"/>
              </a:lnSpc>
              <a:spcAft>
                <a:spcPts val="800"/>
              </a:spcAft>
              <a:buFont typeface="Arial" panose="020B0604020202020204" pitchFamily="34" charset="0"/>
              <a:buChar char="•"/>
            </a:pPr>
            <a:r>
              <a:rPr lang="sr-Cyrl-RS" sz="1100"/>
              <a:t>Опис техничке помоћи и потреба за обуком у Пројекту</a:t>
            </a:r>
          </a:p>
          <a:p>
            <a:pPr marL="285750" indent="-285750">
              <a:lnSpc>
                <a:spcPct val="107000"/>
              </a:lnSpc>
              <a:spcAft>
                <a:spcPts val="800"/>
              </a:spcAft>
              <a:buFont typeface="Wingdings" panose="05000000000000000000" pitchFamily="2" charset="2"/>
              <a:buChar char="Ø"/>
            </a:pPr>
            <a:r>
              <a:rPr lang="sr-Cyrl-RS" sz="1100" b="1"/>
              <a:t>Маркетинг и план продаје</a:t>
            </a:r>
          </a:p>
          <a:p>
            <a:pPr marL="285750" indent="-285750">
              <a:lnSpc>
                <a:spcPct val="107000"/>
              </a:lnSpc>
              <a:spcAft>
                <a:spcPts val="800"/>
              </a:spcAft>
              <a:buFont typeface="Arial" panose="020B0604020202020204" pitchFamily="34" charset="0"/>
              <a:buChar char="•"/>
            </a:pPr>
            <a:r>
              <a:rPr lang="sr-Cyrl-RS" sz="1100"/>
              <a:t> Производ</a:t>
            </a:r>
          </a:p>
          <a:p>
            <a:pPr marL="285750" indent="-285750">
              <a:lnSpc>
                <a:spcPct val="107000"/>
              </a:lnSpc>
              <a:spcAft>
                <a:spcPts val="800"/>
              </a:spcAft>
              <a:buFont typeface="Arial" panose="020B0604020202020204" pitchFamily="34" charset="0"/>
              <a:buChar char="•"/>
            </a:pPr>
            <a:r>
              <a:rPr lang="sr-Cyrl-RS" sz="1100"/>
              <a:t>Место </a:t>
            </a:r>
          </a:p>
          <a:p>
            <a:pPr marL="285750" indent="-285750">
              <a:lnSpc>
                <a:spcPct val="107000"/>
              </a:lnSpc>
              <a:spcAft>
                <a:spcPts val="800"/>
              </a:spcAft>
              <a:buFont typeface="Arial" panose="020B0604020202020204" pitchFamily="34" charset="0"/>
              <a:buChar char="•"/>
            </a:pPr>
            <a:r>
              <a:rPr lang="sr-Cyrl-RS" sz="1100"/>
              <a:t>Цена </a:t>
            </a:r>
          </a:p>
          <a:p>
            <a:pPr marL="285750" indent="-285750">
              <a:lnSpc>
                <a:spcPct val="107000"/>
              </a:lnSpc>
              <a:spcAft>
                <a:spcPts val="800"/>
              </a:spcAft>
              <a:buFont typeface="Arial" panose="020B0604020202020204" pitchFamily="34" charset="0"/>
              <a:buChar char="•"/>
            </a:pPr>
            <a:r>
              <a:rPr lang="sr-Cyrl-RS" sz="1100"/>
              <a:t>Промоција </a:t>
            </a:r>
          </a:p>
          <a:p>
            <a:pPr>
              <a:lnSpc>
                <a:spcPct val="107000"/>
              </a:lnSpc>
              <a:spcAft>
                <a:spcPts val="800"/>
              </a:spcAft>
            </a:pPr>
            <a:r>
              <a:rPr lang="sr-Cyrl-RS" sz="1100" b="1"/>
              <a:t>Пословни план са прилозима доставља се Банци. Банка ради анализу и ако су њени критеријуми испуњени даје Писмо о намерама којим изражава своју спремност да финансира пројекат са 40 вредности прихватљивих трошкова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59</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9277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p:txBody>
          <a:bodyPr>
            <a:normAutofit/>
          </a:bodyPr>
          <a:lstStyle/>
          <a:p>
            <a:r>
              <a:rPr lang="sr-Cyrl-RS" sz="2400"/>
              <a:t>ОБАВЕЗЕ КОРИСНИКА</a:t>
            </a:r>
            <a:endParaRPr lang="sr-Latn-RS" sz="24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6" y="1075734"/>
            <a:ext cx="8203693" cy="3708195"/>
          </a:xfrm>
        </p:spPr>
        <p:txBody>
          <a:bodyPr/>
          <a:lstStyle/>
          <a:p>
            <a:pPr marL="0" indent="0" algn="just">
              <a:spcBef>
                <a:spcPts val="1200"/>
              </a:spcBef>
              <a:buNone/>
            </a:pPr>
            <a:r>
              <a:rPr lang="en-US" sz="1200">
                <a:solidFill>
                  <a:srgbClr val="000000"/>
                </a:solidFill>
                <a:ea typeface="Calibri" panose="020F0502020204030204" pitchFamily="34" charset="0"/>
              </a:rPr>
              <a:t>Корисник </a:t>
            </a:r>
            <a:r>
              <a:rPr lang="sr-Cyrl-RS" sz="1200">
                <a:ea typeface="Calibri" panose="020F0502020204030204" pitchFamily="34" charset="0"/>
              </a:rPr>
              <a:t>бесповратних средстава обавезан је да </a:t>
            </a:r>
            <a:r>
              <a:rPr lang="sr-Cyrl-RS" sz="1200">
                <a:solidFill>
                  <a:srgbClr val="000000"/>
                </a:solidFill>
                <a:ea typeface="Calibri" panose="020F0502020204030204" pitchFamily="34" charset="0"/>
              </a:rPr>
              <a:t>:</a:t>
            </a:r>
            <a:endParaRPr lang="en-US" sz="1200">
              <a:ea typeface="Times New Roman" panose="02020603050405020304" pitchFamily="18" charset="0"/>
            </a:endParaRPr>
          </a:p>
          <a:p>
            <a:pPr marL="0" indent="0" algn="just">
              <a:buNone/>
            </a:pPr>
            <a:r>
              <a:rPr lang="sr-Cyrl-RS" sz="1200">
                <a:solidFill>
                  <a:srgbClr val="000000"/>
                </a:solidFill>
                <a:ea typeface="Calibri" panose="020F0502020204030204" pitchFamily="34" charset="0"/>
              </a:rPr>
              <a:t> </a:t>
            </a:r>
            <a:endParaRPr lang="en-US" sz="1200">
              <a:ea typeface="Times New Roman" panose="02020603050405020304" pitchFamily="18" charset="0"/>
            </a:endParaRPr>
          </a:p>
          <a:p>
            <a:pPr marL="342900" lvl="0" indent="-342900">
              <a:buFont typeface="+mj-lt"/>
              <a:buAutoNum type="arabicParenR"/>
            </a:pPr>
            <a:r>
              <a:rPr lang="sr-Cyrl-RS" sz="1200">
                <a:solidFill>
                  <a:srgbClr val="000000"/>
                </a:solidFill>
                <a:ea typeface="Calibri" panose="020F0502020204030204" pitchFamily="34" charset="0"/>
              </a:rPr>
              <a:t>н</a:t>
            </a:r>
            <a:r>
              <a:rPr lang="en-US" sz="1200">
                <a:solidFill>
                  <a:srgbClr val="000000"/>
                </a:solidFill>
                <a:ea typeface="Calibri" panose="020F0502020204030204" pitchFamily="34" charset="0"/>
              </a:rPr>
              <a:t>аменски користи, </a:t>
            </a:r>
            <a:r>
              <a:rPr lang="en-US" sz="1200" b="1">
                <a:solidFill>
                  <a:srgbClr val="000000"/>
                </a:solidFill>
                <a:ea typeface="Calibri" panose="020F0502020204030204" pitchFamily="34" charset="0"/>
              </a:rPr>
              <a:t>не отуђује</a:t>
            </a:r>
            <a:r>
              <a:rPr lang="en-US" sz="1200">
                <a:solidFill>
                  <a:srgbClr val="000000"/>
                </a:solidFill>
                <a:ea typeface="Calibri" panose="020F0502020204030204" pitchFamily="34" charset="0"/>
              </a:rPr>
              <a:t> и не омогућава другом лицу коришћење предмета </a:t>
            </a:r>
            <a:r>
              <a:rPr lang="sr-Cyrl-RS" sz="1200">
                <a:solidFill>
                  <a:srgbClr val="000000"/>
                </a:solidFill>
                <a:ea typeface="Calibri" panose="020F0502020204030204" pitchFamily="34" charset="0"/>
              </a:rPr>
              <a:t>инвестиција у оквиру Пројекта </a:t>
            </a:r>
            <a:r>
              <a:rPr lang="en-US" sz="1200">
                <a:solidFill>
                  <a:srgbClr val="000000"/>
                </a:solidFill>
                <a:ea typeface="Calibri" panose="020F0502020204030204" pitchFamily="34" charset="0"/>
              </a:rPr>
              <a:t>у року од</a:t>
            </a:r>
            <a:r>
              <a:rPr lang="en-US" sz="1200" b="1">
                <a:solidFill>
                  <a:srgbClr val="000000"/>
                </a:solidFill>
                <a:ea typeface="Calibri" panose="020F0502020204030204" pitchFamily="34" charset="0"/>
              </a:rPr>
              <a:t> </a:t>
            </a:r>
            <a:r>
              <a:rPr lang="sr-Cyrl-RS" sz="1200" b="1">
                <a:solidFill>
                  <a:srgbClr val="000000"/>
                </a:solidFill>
                <a:ea typeface="Calibri" panose="020F0502020204030204" pitchFamily="34" charset="0"/>
              </a:rPr>
              <a:t>пет</a:t>
            </a:r>
            <a:r>
              <a:rPr lang="en-US" sz="1200" b="1">
                <a:solidFill>
                  <a:srgbClr val="000000"/>
                </a:solidFill>
                <a:ea typeface="Calibri" panose="020F0502020204030204" pitchFamily="34" charset="0"/>
              </a:rPr>
              <a:t> годин</a:t>
            </a:r>
            <a:r>
              <a:rPr lang="sr-Cyrl-RS" sz="1200" b="1">
                <a:solidFill>
                  <a:srgbClr val="000000"/>
                </a:solidFill>
                <a:ea typeface="Calibri" panose="020F0502020204030204" pitchFamily="34" charset="0"/>
              </a:rPr>
              <a:t>а</a:t>
            </a:r>
            <a:r>
              <a:rPr lang="en-US" sz="1200">
                <a:solidFill>
                  <a:srgbClr val="000000"/>
                </a:solidFill>
                <a:ea typeface="Calibri" panose="020F0502020204030204" pitchFamily="34" charset="0"/>
              </a:rPr>
              <a:t> од </a:t>
            </a:r>
            <a:r>
              <a:rPr lang="sr-Cyrl-RS" sz="1200">
                <a:solidFill>
                  <a:srgbClr val="000000"/>
                </a:solidFill>
                <a:ea typeface="Calibri" panose="020F0502020204030204" pitchFamily="34" charset="0"/>
              </a:rPr>
              <a:t>последње </a:t>
            </a:r>
            <a:r>
              <a:rPr lang="en-US" sz="1200">
                <a:solidFill>
                  <a:srgbClr val="000000"/>
                </a:solidFill>
                <a:ea typeface="Calibri" panose="020F0502020204030204" pitchFamily="34" charset="0"/>
              </a:rPr>
              <a:t>исплате</a:t>
            </a:r>
            <a:r>
              <a:rPr lang="sr-Cyrl-RS" sz="1200">
                <a:solidFill>
                  <a:srgbClr val="000000"/>
                </a:solidFill>
                <a:ea typeface="Calibri" panose="020F0502020204030204" pitchFamily="34" charset="0"/>
              </a:rPr>
              <a:t> у оквиру реализације пројекта;</a:t>
            </a:r>
            <a:endParaRPr lang="en-US" sz="1200">
              <a:ea typeface="Times New Roman" panose="02020603050405020304" pitchFamily="18" charset="0"/>
            </a:endParaRPr>
          </a:p>
          <a:p>
            <a:pPr marL="342900" lvl="0" indent="-342900">
              <a:buFont typeface="+mj-lt"/>
              <a:buAutoNum type="arabicParenR"/>
            </a:pPr>
            <a:r>
              <a:rPr lang="sr-Cyrl-RS" sz="1200" b="1">
                <a:solidFill>
                  <a:srgbClr val="000000"/>
                </a:solidFill>
                <a:ea typeface="Calibri" panose="020F0502020204030204" pitchFamily="34" charset="0"/>
              </a:rPr>
              <a:t>чува документацију</a:t>
            </a:r>
            <a:r>
              <a:rPr lang="sr-Cyrl-RS" sz="1200">
                <a:solidFill>
                  <a:srgbClr val="000000"/>
                </a:solidFill>
                <a:ea typeface="Calibri" panose="020F0502020204030204" pitchFamily="34" charset="0"/>
              </a:rPr>
              <a:t> везану за спровођење Пројекта у року од </a:t>
            </a:r>
            <a:r>
              <a:rPr lang="sr-Cyrl-RS" sz="1200" b="1">
                <a:solidFill>
                  <a:srgbClr val="000000"/>
                </a:solidFill>
                <a:ea typeface="Calibri" panose="020F0502020204030204" pitchFamily="34" charset="0"/>
              </a:rPr>
              <a:t>пет година</a:t>
            </a:r>
            <a:r>
              <a:rPr lang="sr-Cyrl-RS" sz="1200">
                <a:solidFill>
                  <a:srgbClr val="000000"/>
                </a:solidFill>
                <a:ea typeface="Calibri" panose="020F0502020204030204" pitchFamily="34" charset="0"/>
              </a:rPr>
              <a:t> од момента завршетка реализације Уговора.</a:t>
            </a:r>
            <a:endParaRPr lang="en-US" sz="1200">
              <a:ea typeface="Times New Roman" panose="02020603050405020304" pitchFamily="18" charset="0"/>
            </a:endParaRPr>
          </a:p>
          <a:p>
            <a:pPr marL="342900" lvl="0" indent="-342900">
              <a:buFont typeface="+mj-lt"/>
              <a:buAutoNum type="arabicParenR"/>
            </a:pPr>
            <a:r>
              <a:rPr lang="sr-Cyrl-RS" sz="1200">
                <a:solidFill>
                  <a:srgbClr val="000000"/>
                </a:solidFill>
                <a:ea typeface="Calibri" panose="020F0502020204030204" pitchFamily="34" charset="0"/>
              </a:rPr>
              <a:t>Уколико се утврди да су одобрена средства </a:t>
            </a:r>
            <a:r>
              <a:rPr lang="sr-Cyrl-RS" sz="1200" b="1">
                <a:solidFill>
                  <a:srgbClr val="000000"/>
                </a:solidFill>
                <a:ea typeface="Calibri" panose="020F0502020204030204" pitchFamily="34" charset="0"/>
              </a:rPr>
              <a:t>ненаменски коришћена</a:t>
            </a:r>
            <a:r>
              <a:rPr lang="sr-Cyrl-RS" sz="1200">
                <a:solidFill>
                  <a:srgbClr val="000000"/>
                </a:solidFill>
                <a:ea typeface="Calibri" panose="020F0502020204030204" pitchFamily="34" charset="0"/>
              </a:rPr>
              <a:t>, управа раскида уговор и покреће поступак </a:t>
            </a:r>
            <a:r>
              <a:rPr lang="sr-Cyrl-RS" sz="1200" b="1">
                <a:solidFill>
                  <a:srgbClr val="000000"/>
                </a:solidFill>
                <a:ea typeface="Calibri" panose="020F0502020204030204" pitchFamily="34" charset="0"/>
              </a:rPr>
              <a:t>повраћаја</a:t>
            </a:r>
            <a:r>
              <a:rPr lang="sr-Cyrl-RS" sz="1200">
                <a:solidFill>
                  <a:srgbClr val="000000"/>
                </a:solidFill>
                <a:ea typeface="Calibri" panose="020F0502020204030204" pitchFamily="34" charset="0"/>
              </a:rPr>
              <a:t> исплаћених, ненаменски утрошених средстава.</a:t>
            </a:r>
            <a:endParaRPr lang="en-US" sz="1200">
              <a:ea typeface="Times New Roman" panose="02020603050405020304" pitchFamily="18" charset="0"/>
            </a:endParaRPr>
          </a:p>
          <a:p>
            <a:endParaRPr lang="sr-Cyrl-RS" b="1"/>
          </a:p>
          <a:p>
            <a:endParaRPr lang="sr-Latn-RS" sz="2000" dirty="0"/>
          </a:p>
          <a:p>
            <a:endParaRPr lang="sr-Latn-RS" sz="2000" dirty="0"/>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6</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97817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sr-Cyrl-RS" sz="2000"/>
              <a:t>ПОСТУПАК ОДОБРЕЊА ЗАХТЕВА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828880"/>
            <a:ext cx="8203693" cy="4077813"/>
          </a:xfrm>
        </p:spPr>
        <p:txBody>
          <a:bodyPr/>
          <a:lstStyle/>
          <a:p>
            <a:pPr marL="285750" indent="-285750">
              <a:lnSpc>
                <a:spcPct val="107000"/>
              </a:lnSpc>
              <a:spcAft>
                <a:spcPts val="800"/>
              </a:spcAft>
              <a:buFont typeface="Wingdings" panose="05000000000000000000" pitchFamily="2" charset="2"/>
              <a:buChar char="Ø"/>
            </a:pPr>
            <a:r>
              <a:rPr lang="sr-Cyrl-RS" sz="1100"/>
              <a:t>УАП врши административну проверу захтева </a:t>
            </a:r>
          </a:p>
          <a:p>
            <a:pPr marL="285750" indent="-285750">
              <a:lnSpc>
                <a:spcPct val="107000"/>
              </a:lnSpc>
              <a:spcAft>
                <a:spcPts val="800"/>
              </a:spcAft>
              <a:buFont typeface="Wingdings" panose="05000000000000000000" pitchFamily="2" charset="2"/>
              <a:buChar char="Ø"/>
            </a:pPr>
            <a:r>
              <a:rPr lang="sr-Cyrl-RS" sz="1100"/>
              <a:t>Врши се контрола на лицу места </a:t>
            </a:r>
          </a:p>
          <a:p>
            <a:pPr marL="285750" indent="-285750">
              <a:lnSpc>
                <a:spcPct val="107000"/>
              </a:lnSpc>
              <a:spcAft>
                <a:spcPts val="800"/>
              </a:spcAft>
              <a:buFont typeface="Wingdings" panose="05000000000000000000" pitchFamily="2" charset="2"/>
              <a:buChar char="Ø"/>
            </a:pPr>
            <a:r>
              <a:rPr lang="sr-Cyrl-RS" sz="1100"/>
              <a:t>Ако се административном контролом утврди да су испуњени услови Директор Управе доноси Решење о одобрењу, у складу са кончаном ранг листом до износа расположивих средстава </a:t>
            </a:r>
          </a:p>
          <a:p>
            <a:pPr marL="285750" indent="-285750">
              <a:lnSpc>
                <a:spcPct val="107000"/>
              </a:lnSpc>
              <a:spcAft>
                <a:spcPts val="800"/>
              </a:spcAft>
              <a:buFont typeface="Wingdings" panose="05000000000000000000" pitchFamily="2" charset="2"/>
              <a:buChar char="Ø"/>
            </a:pPr>
            <a:r>
              <a:rPr lang="sr-Cyrl-RS" sz="1100"/>
              <a:t>Решењем се дефинише у ком року ће се закључити Уговор са Управом и Уговор са пословном банком</a:t>
            </a:r>
          </a:p>
          <a:p>
            <a:pPr>
              <a:lnSpc>
                <a:spcPct val="107000"/>
              </a:lnSpc>
              <a:spcAft>
                <a:spcPts val="800"/>
              </a:spcAft>
            </a:pPr>
            <a:r>
              <a:rPr lang="sr-Cyrl-RS" sz="1100" b="1"/>
              <a:t>УГОВОРОМ КОРИСНИКА СРЕДСТАВА И УПРАВЕ СЕ ДЕФИНИШЕ</a:t>
            </a:r>
            <a:r>
              <a:rPr lang="en-US" sz="1100"/>
              <a:t>:</a:t>
            </a:r>
            <a:endParaRPr lang="sr-Cyrl-RS" sz="1100"/>
          </a:p>
          <a:p>
            <a:pPr marL="285750" indent="-285750">
              <a:lnSpc>
                <a:spcPct val="107000"/>
              </a:lnSpc>
              <a:spcAft>
                <a:spcPts val="800"/>
              </a:spcAft>
              <a:buFont typeface="Wingdings" panose="05000000000000000000" pitchFamily="2" charset="2"/>
              <a:buChar char="Ø"/>
            </a:pPr>
            <a:r>
              <a:rPr lang="sr-Cyrl-RS" sz="1100"/>
              <a:t>Обавеза отварања наменског рачуна </a:t>
            </a:r>
          </a:p>
          <a:p>
            <a:pPr marL="285750" indent="-285750">
              <a:lnSpc>
                <a:spcPct val="107000"/>
              </a:lnSpc>
              <a:spcAft>
                <a:spcPts val="800"/>
              </a:spcAft>
              <a:buFont typeface="Wingdings" panose="05000000000000000000" pitchFamily="2" charset="2"/>
              <a:buChar char="Ø"/>
            </a:pPr>
            <a:r>
              <a:rPr lang="sr-Cyrl-RS" sz="1100"/>
              <a:t>Обавеза уплате на наменски рачун 10% сопствених средства, 40% банкарских средстава и 50% бесповратних средстава </a:t>
            </a:r>
          </a:p>
          <a:p>
            <a:pPr marL="285750" indent="-285750">
              <a:lnSpc>
                <a:spcPct val="107000"/>
              </a:lnSpc>
              <a:spcAft>
                <a:spcPts val="800"/>
              </a:spcAft>
              <a:buFont typeface="Wingdings" panose="05000000000000000000" pitchFamily="2" charset="2"/>
              <a:buChar char="Ø"/>
            </a:pPr>
            <a:r>
              <a:rPr lang="sr-Cyrl-RS" sz="1100"/>
              <a:t>Потребна документација и начин спровођења набавки</a:t>
            </a:r>
          </a:p>
          <a:p>
            <a:pPr marL="285750" indent="-285750">
              <a:lnSpc>
                <a:spcPct val="107000"/>
              </a:lnSpc>
              <a:spcAft>
                <a:spcPts val="800"/>
              </a:spcAft>
              <a:buFont typeface="Wingdings" panose="05000000000000000000" pitchFamily="2" charset="2"/>
              <a:buChar char="Ø"/>
            </a:pPr>
            <a:r>
              <a:rPr lang="sr-Cyrl-RS" sz="1100"/>
              <a:t>Услови за поштовање и редовно извештавање о примени стандарда из области заштите људских права и животне средине </a:t>
            </a:r>
          </a:p>
          <a:p>
            <a:pPr marL="285750" indent="-285750">
              <a:lnSpc>
                <a:spcPct val="107000"/>
              </a:lnSpc>
              <a:spcAft>
                <a:spcPts val="800"/>
              </a:spcAft>
              <a:buFont typeface="Wingdings" panose="05000000000000000000" pitchFamily="2" charset="2"/>
              <a:buChar char="Ø"/>
            </a:pPr>
            <a:r>
              <a:rPr lang="sr-Cyrl-RS" sz="1100"/>
              <a:t>Рок и начин потпуне реализације пројекта и обавезу достављања фазних извештаја или финалног извештаја о реализацији пројекта </a:t>
            </a:r>
          </a:p>
          <a:p>
            <a:pPr marL="285750" indent="-285750">
              <a:lnSpc>
                <a:spcPct val="107000"/>
              </a:lnSpc>
              <a:spcAft>
                <a:spcPts val="800"/>
              </a:spcAft>
              <a:buFont typeface="Wingdings" panose="05000000000000000000" pitchFamily="2" charset="2"/>
              <a:buChar char="Ø"/>
            </a:pPr>
            <a:r>
              <a:rPr lang="sr-Cyrl-RS" sz="1100"/>
              <a:t>Околности кад је неопходна измена односно раскид уговора </a:t>
            </a:r>
          </a:p>
          <a:p>
            <a:pPr marL="285750" indent="-285750">
              <a:lnSpc>
                <a:spcPct val="107000"/>
              </a:lnSpc>
              <a:spcAft>
                <a:spcPts val="800"/>
              </a:spcAft>
              <a:buFont typeface="Wingdings" panose="05000000000000000000" pitchFamily="2" charset="2"/>
              <a:buChar char="Ø"/>
            </a:pPr>
            <a:r>
              <a:rPr lang="sr-Cyrl-RS" sz="1100"/>
              <a:t>Услови за реализацију уговора и затварање наменског рачуна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60</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79939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157801"/>
            <a:ext cx="8203693" cy="3486632"/>
          </a:xfrm>
        </p:spPr>
        <p:txBody>
          <a:bodyPr/>
          <a:lstStyle/>
          <a:p>
            <a:endParaRPr lang="sr-Cyrl-RS" sz="1100" b="1">
              <a:latin typeface="+mj-lt"/>
            </a:endParaRPr>
          </a:p>
          <a:p>
            <a:endParaRPr lang="sr-Latn-RS" sz="1100">
              <a:latin typeface="+mj-lt"/>
            </a:endParaRPr>
          </a:p>
          <a:p>
            <a:pPr algn="ctr">
              <a:buFont typeface="Wingdings" panose="05000000000000000000" pitchFamily="2" charset="2"/>
              <a:buChar char="v"/>
            </a:pPr>
            <a:r>
              <a:rPr lang="sr-Cyrl-RS" b="1">
                <a:solidFill>
                  <a:srgbClr val="3D1B6D"/>
                </a:solidFill>
              </a:rPr>
              <a:t>ФАЗА </a:t>
            </a:r>
            <a:r>
              <a:rPr lang="sr-Latn-RS" b="1">
                <a:solidFill>
                  <a:srgbClr val="3D1B6D"/>
                </a:solidFill>
              </a:rPr>
              <a:t>3</a:t>
            </a:r>
            <a:r>
              <a:rPr lang="sr-Cyrl-RS" b="1">
                <a:solidFill>
                  <a:srgbClr val="3D1B6D"/>
                </a:solidFill>
              </a:rPr>
              <a:t> </a:t>
            </a:r>
            <a:endParaRPr lang="en-US" b="1">
              <a:solidFill>
                <a:srgbClr val="3D1B6D"/>
              </a:solidFill>
            </a:endParaRPr>
          </a:p>
          <a:p>
            <a:pPr marL="0" indent="0" algn="ctr">
              <a:buNone/>
            </a:pPr>
            <a:r>
              <a:rPr lang="sr-Cyrl-RS" sz="1800" b="1">
                <a:solidFill>
                  <a:srgbClr val="3D1B6D"/>
                </a:solidFill>
              </a:rPr>
              <a:t>ПОСТУПАК РЕАЛИЗАЦИЈЕ ИНВЕСТИЦИЈЕ</a:t>
            </a: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61</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22704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50559"/>
            <a:ext cx="8203692" cy="843754"/>
          </a:xfrm>
        </p:spPr>
        <p:txBody>
          <a:bodyPr>
            <a:normAutofit/>
          </a:bodyPr>
          <a:lstStyle/>
          <a:p>
            <a:r>
              <a:rPr lang="sr-Cyrl-RS" sz="2000"/>
              <a:t>РЕАЛИЗАЦИЈА ПРОЈЕКТА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363679" y="765544"/>
            <a:ext cx="8330919" cy="4127397"/>
          </a:xfrm>
        </p:spPr>
        <p:txBody>
          <a:bodyPr/>
          <a:lstStyle/>
          <a:p>
            <a:pPr marL="0" indent="0" algn="just">
              <a:lnSpc>
                <a:spcPct val="107000"/>
              </a:lnSpc>
              <a:spcAft>
                <a:spcPts val="800"/>
              </a:spcAft>
              <a:buNone/>
            </a:pPr>
            <a:r>
              <a:rPr lang="sr-Cyrl-RS" sz="1100" b="1" dirty="0"/>
              <a:t>УСЛОВИ ЗА РЕАЛИЗАЦИЈУ ПРОЈЕКТА</a:t>
            </a:r>
            <a:r>
              <a:rPr lang="sr-Cyrl-RS" sz="1100" dirty="0"/>
              <a:t> </a:t>
            </a:r>
          </a:p>
          <a:p>
            <a:pPr marL="285750" indent="-285750" algn="just">
              <a:lnSpc>
                <a:spcPct val="107000"/>
              </a:lnSpc>
              <a:spcAft>
                <a:spcPts val="800"/>
              </a:spcAft>
              <a:buFont typeface="Wingdings" panose="05000000000000000000" pitchFamily="2" charset="2"/>
              <a:buChar char="Ø"/>
            </a:pPr>
            <a:r>
              <a:rPr lang="sr-Cyrl-RS" sz="1100" dirty="0"/>
              <a:t>Потписивање уговора са Управом </a:t>
            </a:r>
          </a:p>
          <a:p>
            <a:pPr marL="285750" indent="-285750" algn="just">
              <a:lnSpc>
                <a:spcPct val="107000"/>
              </a:lnSpc>
              <a:spcAft>
                <a:spcPts val="800"/>
              </a:spcAft>
              <a:buFont typeface="Wingdings" panose="05000000000000000000" pitchFamily="2" charset="2"/>
              <a:buChar char="Ø"/>
            </a:pPr>
            <a:r>
              <a:rPr lang="sr-Cyrl-RS" sz="1100" dirty="0"/>
              <a:t>Обезбеђење 100% средстава </a:t>
            </a:r>
          </a:p>
          <a:p>
            <a:pPr marL="0" indent="0" algn="just">
              <a:lnSpc>
                <a:spcPct val="107000"/>
              </a:lnSpc>
              <a:spcAft>
                <a:spcPts val="800"/>
              </a:spcAft>
              <a:buNone/>
            </a:pPr>
            <a:r>
              <a:rPr lang="sr-Cyrl-RS" sz="1100" b="1" dirty="0"/>
              <a:t>УГОВОР СЕ РАСКИДА АКО ЈЕ КОРИСНИК ПОЧЕО СА РЕАЛИЗАЦИЈОМ ИНВЕСТИЦИЈЕ ПРЕ ОБЕЗБЕЂЕЊА УСЛОВА</a:t>
            </a:r>
          </a:p>
          <a:p>
            <a:pPr marL="0" indent="0" algn="just">
              <a:lnSpc>
                <a:spcPct val="107000"/>
              </a:lnSpc>
              <a:spcAft>
                <a:spcPts val="800"/>
              </a:spcAft>
              <a:buNone/>
            </a:pPr>
            <a:r>
              <a:rPr lang="sr-Cyrl-RS" sz="1100" b="1" dirty="0"/>
              <a:t>У ОДНОСУ НА УКУПНЕ ПРИХВАТЉИВЕ ТРОШКОВЕ ПРОЦЕС НАБАВКЕ СЕ ОДВИЈА</a:t>
            </a:r>
            <a:r>
              <a:rPr lang="sr-Cyrl-RS" sz="1100" dirty="0"/>
              <a:t> </a:t>
            </a:r>
          </a:p>
          <a:p>
            <a:pPr marL="285750" indent="-285750" algn="just">
              <a:lnSpc>
                <a:spcPct val="107000"/>
              </a:lnSpc>
              <a:spcAft>
                <a:spcPts val="800"/>
              </a:spcAft>
              <a:buFont typeface="Wingdings" panose="05000000000000000000" pitchFamily="2" charset="2"/>
              <a:buChar char="Ø"/>
            </a:pPr>
            <a:r>
              <a:rPr lang="sr-Cyrl-RS" sz="1100" dirty="0"/>
              <a:t>ДИРЕКТНОМ ПОГОДБОМ ЗА ПРОЈЕКТЕ ЧИЈА ЈЕ УКУПНА ВРЕДНОСТ ПРИХВАТЛЈВИХ ТРОШКОВА МАЊА ИЛИ ЈЕДНАКА ИЗНОСУ ОД 30.000 ЕВРА</a:t>
            </a:r>
          </a:p>
          <a:p>
            <a:pPr marL="285750" indent="-285750" algn="just">
              <a:lnSpc>
                <a:spcPct val="107000"/>
              </a:lnSpc>
              <a:spcAft>
                <a:spcPts val="800"/>
              </a:spcAft>
              <a:buFont typeface="Wingdings" panose="05000000000000000000" pitchFamily="2" charset="2"/>
              <a:buChar char="Ø"/>
            </a:pPr>
            <a:r>
              <a:rPr lang="sr-Cyrl-RS" sz="1100" dirty="0"/>
              <a:t>ПОЗИВОМ ЗА ДАВАЊЕ ЦЕНЕ ЗА НАБАВКУ ЗА НАБАВКУ РОБЕ И НЕКОНСУЛТАНСКИХ УСЛУГА ЗА ИНВЕСТИЦИЈЕ ЧИЈИ ЈЕ ИЗНОС  ОД 30.001 ДО 90.000 ЕВРА </a:t>
            </a:r>
          </a:p>
          <a:p>
            <a:pPr marL="285750" indent="-285750" algn="just">
              <a:lnSpc>
                <a:spcPct val="107000"/>
              </a:lnSpc>
              <a:spcAft>
                <a:spcPts val="800"/>
              </a:spcAft>
              <a:buFont typeface="Wingdings" panose="05000000000000000000" pitchFamily="2" charset="2"/>
              <a:buChar char="Ø"/>
            </a:pPr>
            <a:r>
              <a:rPr lang="sr-Cyrl-RS" sz="1100" dirty="0"/>
              <a:t>ПОЗИВОМ ЗА ДАВАЊЕ ЦЕНЕ ЗА ОБАВЉАЊЕ МАЊИХ РАДОВА ЗА ИНВЕСТИЦИЈЕ ЧИЈИ ЈЕ ИЗНОС  ОД 30.001 ДО 180.000 ЕВРА</a:t>
            </a:r>
          </a:p>
          <a:p>
            <a:pPr marL="285750" indent="-285750" algn="just">
              <a:lnSpc>
                <a:spcPct val="107000"/>
              </a:lnSpc>
              <a:spcAft>
                <a:spcPts val="800"/>
              </a:spcAft>
              <a:buFont typeface="Wingdings" panose="05000000000000000000" pitchFamily="2" charset="2"/>
              <a:buChar char="Ø"/>
            </a:pPr>
            <a:r>
              <a:rPr lang="sr-Cyrl-RS" sz="1100" dirty="0"/>
              <a:t>ПОЗИВ ЗА ПОНУДУ АКО ЈЕ </a:t>
            </a:r>
            <a:r>
              <a:rPr lang="sr-Cyrl-RS" sz="1100"/>
              <a:t>ИЗНОС ВЕЋИ </a:t>
            </a:r>
            <a:r>
              <a:rPr lang="sr-Cyrl-RS" sz="1100" dirty="0"/>
              <a:t>ОД 90.000 ЕВРА ЗА НАБАВКУ РОБЕ И НЕКОНСУЛТАНСКХ УСЛУГА ОДНОСНО ВЕЋИ ОД 180.000 ЕВРА ЗА ОБАВЉАЊЕ МАЊИХ РАДОВА </a:t>
            </a:r>
          </a:p>
          <a:p>
            <a:pPr marL="285750" indent="-285750" algn="just">
              <a:lnSpc>
                <a:spcPct val="107000"/>
              </a:lnSpc>
              <a:spcAft>
                <a:spcPts val="800"/>
              </a:spcAft>
              <a:buFont typeface="Wingdings" panose="05000000000000000000" pitchFamily="2" charset="2"/>
              <a:buChar char="Ø"/>
            </a:pPr>
            <a:r>
              <a:rPr lang="sr-Cyrl-RS" sz="1100" dirty="0"/>
              <a:t>ЗА СТРУЧНО ТЕХНИЧКУ ПОМОЋ И ТРЕНИНГЕ ДИРЕКТАН ИЗБОР ЗА ИНВЕСТИЦИЈЕ ДО 30.000 ЕВРА, ИЗБОР ИНДИВИДУАЛНОГ КОНСУЛТАНТА ЗА ДОЗВОЉЕНЕ ТРОШКОВЕ ИЗНАД 30.000 ЕВРА </a:t>
            </a:r>
          </a:p>
          <a:p>
            <a:pPr marL="0" indent="0" algn="just">
              <a:lnSpc>
                <a:spcPct val="107000"/>
              </a:lnSpc>
              <a:spcAft>
                <a:spcPts val="800"/>
              </a:spcAft>
              <a:buNone/>
            </a:pPr>
            <a:r>
              <a:rPr lang="sr-Cyrl-RS" sz="1100" b="1" dirty="0"/>
              <a:t>КОРИСНИК ЈЕ ДУЖАН ДА ПОШТУЈЕ ПОЛИТКЕ НАБАВКЕ, А УПРАВА ЈЕ ДУЖНА ДА МУ ПРУЖИ СТРУЧНУ ПОМОЋ</a:t>
            </a:r>
            <a:r>
              <a:rPr lang="sr-Cyrl-RS" sz="1100" dirty="0"/>
              <a:t> </a:t>
            </a:r>
          </a:p>
          <a:p>
            <a:endParaRPr lang="sr-Cyrl-RS" sz="1100" b="1" dirty="0">
              <a:latin typeface="+mj-lt"/>
            </a:endParaRPr>
          </a:p>
          <a:p>
            <a:endParaRPr lang="sr-Latn-RS" sz="1100" dirty="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62</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9806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157801"/>
            <a:ext cx="8203693" cy="3486632"/>
          </a:xfrm>
        </p:spPr>
        <p:txBody>
          <a:bodyPr/>
          <a:lstStyle/>
          <a:p>
            <a:endParaRPr lang="sr-Cyrl-RS" sz="1100" b="1">
              <a:latin typeface="+mj-lt"/>
            </a:endParaRPr>
          </a:p>
          <a:p>
            <a:endParaRPr lang="sr-Latn-RS" sz="1100">
              <a:latin typeface="+mj-lt"/>
            </a:endParaRPr>
          </a:p>
          <a:p>
            <a:pPr algn="ctr">
              <a:buFont typeface="Wingdings" panose="05000000000000000000" pitchFamily="2" charset="2"/>
              <a:buChar char="v"/>
            </a:pPr>
            <a:r>
              <a:rPr lang="sr-Cyrl-RS" b="1">
                <a:solidFill>
                  <a:srgbClr val="3D1B6D"/>
                </a:solidFill>
              </a:rPr>
              <a:t>ФАЗА 4 </a:t>
            </a:r>
            <a:endParaRPr lang="en-US" b="1">
              <a:solidFill>
                <a:srgbClr val="3D1B6D"/>
              </a:solidFill>
            </a:endParaRPr>
          </a:p>
          <a:p>
            <a:pPr marL="0" indent="0" algn="ctr">
              <a:buNone/>
            </a:pPr>
            <a:r>
              <a:rPr lang="sr-Cyrl-RS" sz="1800" b="1">
                <a:solidFill>
                  <a:srgbClr val="3D1B6D"/>
                </a:solidFill>
              </a:rPr>
              <a:t>ПОСТУПАК РЕАЛИЗАЦИЈЕ ИНВЕСТИЦИЈЕ</a:t>
            </a: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63</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72780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61170" y="201759"/>
            <a:ext cx="8203692" cy="843754"/>
          </a:xfrm>
        </p:spPr>
        <p:txBody>
          <a:bodyPr>
            <a:normAutofit/>
          </a:bodyPr>
          <a:lstStyle/>
          <a:p>
            <a:r>
              <a:rPr lang="sr-Cyrl-RS" sz="2000"/>
              <a:t>ИСПЛАТА СРЕДСТАВА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07000"/>
              </a:lnSpc>
              <a:spcAft>
                <a:spcPts val="800"/>
              </a:spcAft>
              <a:buFont typeface="Wingdings" panose="05000000000000000000" pitchFamily="2" charset="2"/>
              <a:buChar char="Ø"/>
            </a:pPr>
            <a:r>
              <a:rPr lang="sr-Cyrl-RS" sz="1200"/>
              <a:t>КОРИСНИК БЕСПОВРАТНИХ СРЕДСТАВА ПОДНОСИ ЈЕДАН ИЛИ ВИШЕ ЗАХТЕВА ЗАВИСНО ОД ОДРЕДБИ УГОВОРА (ВИШЕ ЗАХТЕВА ЗА ИЗГРАДЊУ ИЛИ СЛОЖЕНУ ПРОЦЕСНУ ОПРЕМУ КОД КОЈЕ СЕ ВРШИ ФАЗНО ПУШТАЊЕ) </a:t>
            </a:r>
          </a:p>
          <a:p>
            <a:pPr marL="285750" indent="-285750">
              <a:lnSpc>
                <a:spcPct val="107000"/>
              </a:lnSpc>
              <a:spcAft>
                <a:spcPts val="800"/>
              </a:spcAft>
              <a:buFont typeface="Wingdings" panose="05000000000000000000" pitchFamily="2" charset="2"/>
              <a:buChar char="Ø"/>
            </a:pPr>
            <a:r>
              <a:rPr lang="sr-Cyrl-RS" sz="1200"/>
              <a:t>ЗАХТЕВ СЕ ПОДНОСИ НА ПРЕДВИЂЕНОМ ОБРАЗЦУ </a:t>
            </a:r>
          </a:p>
          <a:p>
            <a:pPr marL="285750" indent="-285750">
              <a:lnSpc>
                <a:spcPct val="107000"/>
              </a:lnSpc>
              <a:spcAft>
                <a:spcPts val="800"/>
              </a:spcAft>
              <a:buFont typeface="Wingdings" panose="05000000000000000000" pitchFamily="2" charset="2"/>
              <a:buChar char="Ø"/>
            </a:pPr>
            <a:r>
              <a:rPr lang="sr-Cyrl-RS" sz="1200"/>
              <a:t>ЗАХТЕВ СЕ ПОДНОСИ ПОСЛОВНОЈ БАНЦИ И УАП-у </a:t>
            </a:r>
          </a:p>
          <a:p>
            <a:pPr marL="285750" indent="-285750">
              <a:lnSpc>
                <a:spcPct val="107000"/>
              </a:lnSpc>
              <a:spcAft>
                <a:spcPts val="800"/>
              </a:spcAft>
              <a:buFont typeface="Wingdings" panose="05000000000000000000" pitchFamily="2" charset="2"/>
              <a:buChar char="Ø"/>
            </a:pPr>
            <a:r>
              <a:rPr lang="sr-Cyrl-RS" sz="1200" b="1"/>
              <a:t>УЗ ЗАХТЕВ СЕ ПОДНОСИ </a:t>
            </a:r>
          </a:p>
          <a:p>
            <a:pPr marL="285750" indent="-285750">
              <a:lnSpc>
                <a:spcPct val="107000"/>
              </a:lnSpc>
              <a:spcAft>
                <a:spcPts val="800"/>
              </a:spcAft>
              <a:buFont typeface="Arial" panose="020B0604020202020204" pitchFamily="34" charset="0"/>
              <a:buChar char="•"/>
            </a:pPr>
            <a:r>
              <a:rPr lang="sr-Cyrl-RS" sz="1200"/>
              <a:t>Рачун о набавци у складу са Уговором </a:t>
            </a:r>
          </a:p>
          <a:p>
            <a:pPr marL="285750" indent="-285750">
              <a:lnSpc>
                <a:spcPct val="107000"/>
              </a:lnSpc>
              <a:spcAft>
                <a:spcPts val="800"/>
              </a:spcAft>
              <a:buFont typeface="Arial" panose="020B0604020202020204" pitchFamily="34" charset="0"/>
              <a:buChar char="•"/>
            </a:pPr>
            <a:r>
              <a:rPr lang="sr-Cyrl-RS" sz="1200"/>
              <a:t>Уговор о купопродаји са добављачем </a:t>
            </a:r>
          </a:p>
          <a:p>
            <a:pPr marL="285750" indent="-285750">
              <a:lnSpc>
                <a:spcPct val="107000"/>
              </a:lnSpc>
              <a:spcAft>
                <a:spcPts val="800"/>
              </a:spcAft>
              <a:buFont typeface="Arial" panose="020B0604020202020204" pitchFamily="34" charset="0"/>
              <a:buChar char="•"/>
            </a:pPr>
            <a:r>
              <a:rPr lang="sr-Cyrl-RS" sz="1200"/>
              <a:t>Отпремница </a:t>
            </a:r>
          </a:p>
          <a:p>
            <a:pPr marL="285750" indent="-285750">
              <a:lnSpc>
                <a:spcPct val="107000"/>
              </a:lnSpc>
              <a:spcAft>
                <a:spcPts val="800"/>
              </a:spcAft>
              <a:buFont typeface="Arial" panose="020B0604020202020204" pitchFamily="34" charset="0"/>
              <a:buChar char="•"/>
            </a:pPr>
            <a:r>
              <a:rPr lang="sr-Cyrl-RS" sz="1200"/>
              <a:t>Записник о пријему </a:t>
            </a:r>
          </a:p>
          <a:p>
            <a:pPr marL="285750" indent="-285750">
              <a:lnSpc>
                <a:spcPct val="107000"/>
              </a:lnSpc>
              <a:spcAft>
                <a:spcPts val="800"/>
              </a:spcAft>
              <a:buFont typeface="Arial" panose="020B0604020202020204" pitchFamily="34" charset="0"/>
              <a:buChar char="•"/>
            </a:pPr>
            <a:r>
              <a:rPr lang="sr-Cyrl-RS" sz="1200"/>
              <a:t>Потписан налог за исплату </a:t>
            </a:r>
          </a:p>
          <a:p>
            <a:pPr marL="285750" indent="-285750">
              <a:lnSpc>
                <a:spcPct val="107000"/>
              </a:lnSpc>
              <a:spcAft>
                <a:spcPts val="800"/>
              </a:spcAft>
              <a:buFont typeface="Arial" panose="020B0604020202020204" pitchFamily="34" charset="0"/>
              <a:buChar char="•"/>
            </a:pPr>
            <a:r>
              <a:rPr lang="sr-Cyrl-RS" sz="1200"/>
              <a:t>Фотокопија саобраћајне дозволе ако то захтева предмет инвестиције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64</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108874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195759"/>
            <a:ext cx="8203692" cy="843754"/>
          </a:xfrm>
        </p:spPr>
        <p:txBody>
          <a:bodyPr>
            <a:normAutofit/>
          </a:bodyPr>
          <a:lstStyle/>
          <a:p>
            <a:r>
              <a:rPr lang="sr-Cyrl-RS" sz="2000"/>
              <a:t>ИСПЛАТА СРЕДСТАВА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0" lvl="0" indent="0">
              <a:lnSpc>
                <a:spcPct val="107000"/>
              </a:lnSpc>
              <a:spcAft>
                <a:spcPts val="800"/>
              </a:spcAft>
              <a:buNone/>
            </a:pPr>
            <a:r>
              <a:rPr lang="sr-Cyrl-RS" sz="1100" b="1">
                <a:solidFill>
                  <a:prstClr val="black"/>
                </a:solidFill>
              </a:rPr>
              <a:t>УКОЛИКО СЕ НАБАВКА СПРОВОДИ ПО ПРОЦЕДУРИ ПОЗИВА ЗА ИЗБОР ИНДИВИДУАЛНОГ КОНСУЛТАНТА, ОДНОСНО ИЗБОРА НА ОСНОВУ КВАЛИФИКАЦИЈЕ КОНСУЛТАНТА, ПОДНОСИ СЕ</a:t>
            </a:r>
          </a:p>
          <a:p>
            <a:pPr marL="285750" indent="-285750">
              <a:lnSpc>
                <a:spcPct val="107000"/>
              </a:lnSpc>
              <a:spcAft>
                <a:spcPts val="800"/>
              </a:spcAft>
              <a:buFont typeface="Wingdings" panose="05000000000000000000" pitchFamily="2" charset="2"/>
              <a:buChar char="Ø"/>
            </a:pPr>
            <a:r>
              <a:rPr lang="sr-Cyrl-RS" sz="1100"/>
              <a:t>Позив за изјаве заинтересованости </a:t>
            </a:r>
          </a:p>
          <a:p>
            <a:pPr marL="285750" indent="-285750">
              <a:lnSpc>
                <a:spcPct val="107000"/>
              </a:lnSpc>
              <a:spcAft>
                <a:spcPts val="800"/>
              </a:spcAft>
              <a:buFont typeface="Wingdings" panose="05000000000000000000" pitchFamily="2" charset="2"/>
              <a:buChar char="Ø"/>
            </a:pPr>
            <a:r>
              <a:rPr lang="sr-Cyrl-RS" sz="1100"/>
              <a:t>Изјава заинтересованости </a:t>
            </a:r>
          </a:p>
          <a:p>
            <a:pPr marL="285750" indent="-285750">
              <a:lnSpc>
                <a:spcPct val="107000"/>
              </a:lnSpc>
              <a:spcAft>
                <a:spcPts val="800"/>
              </a:spcAft>
              <a:buFont typeface="Wingdings" panose="05000000000000000000" pitchFamily="2" charset="2"/>
              <a:buChar char="Ø"/>
            </a:pPr>
            <a:r>
              <a:rPr lang="sr-Cyrl-RS" sz="1100"/>
              <a:t>Евалуациони извештаји</a:t>
            </a:r>
          </a:p>
          <a:p>
            <a:pPr marL="285750" indent="-285750">
              <a:lnSpc>
                <a:spcPct val="107000"/>
              </a:lnSpc>
              <a:spcAft>
                <a:spcPts val="800"/>
              </a:spcAft>
              <a:buFont typeface="Wingdings" panose="05000000000000000000" pitchFamily="2" charset="2"/>
              <a:buChar char="Ø"/>
            </a:pPr>
            <a:r>
              <a:rPr lang="sr-Cyrl-RS" sz="1100"/>
              <a:t>Позив за достављање понуда </a:t>
            </a:r>
          </a:p>
          <a:p>
            <a:pPr marL="285750" indent="-285750">
              <a:lnSpc>
                <a:spcPct val="107000"/>
              </a:lnSpc>
              <a:spcAft>
                <a:spcPts val="800"/>
              </a:spcAft>
              <a:buFont typeface="Wingdings" panose="05000000000000000000" pitchFamily="2" charset="2"/>
              <a:buChar char="Ø"/>
            </a:pPr>
            <a:r>
              <a:rPr lang="sr-Cyrl-RS" sz="1100"/>
              <a:t>Финални евалуациони извештај </a:t>
            </a:r>
          </a:p>
          <a:p>
            <a:pPr marL="285750" indent="-285750">
              <a:lnSpc>
                <a:spcPct val="107000"/>
              </a:lnSpc>
              <a:spcAft>
                <a:spcPts val="800"/>
              </a:spcAft>
              <a:buFont typeface="Wingdings" panose="05000000000000000000" pitchFamily="2" charset="2"/>
              <a:buChar char="Ø"/>
            </a:pPr>
            <a:r>
              <a:rPr lang="sr-Cyrl-RS" sz="1100"/>
              <a:t>Уговор</a:t>
            </a:r>
          </a:p>
          <a:p>
            <a:pPr marL="285750" indent="-285750">
              <a:lnSpc>
                <a:spcPct val="107000"/>
              </a:lnSpc>
              <a:spcAft>
                <a:spcPts val="800"/>
              </a:spcAft>
              <a:buFont typeface="Wingdings" panose="05000000000000000000" pitchFamily="2" charset="2"/>
              <a:buChar char="Ø"/>
            </a:pPr>
            <a:r>
              <a:rPr lang="sr-Cyrl-RS" sz="1100"/>
              <a:t>Извештаји изабраног консултанта </a:t>
            </a:r>
          </a:p>
          <a:p>
            <a:pPr marL="285750" indent="-285750">
              <a:lnSpc>
                <a:spcPct val="107000"/>
              </a:lnSpc>
              <a:spcAft>
                <a:spcPts val="800"/>
              </a:spcAft>
              <a:buFont typeface="Wingdings" panose="05000000000000000000" pitchFamily="2" charset="2"/>
              <a:buChar char="Ø"/>
            </a:pPr>
            <a:r>
              <a:rPr lang="sr-Cyrl-RS" sz="1100"/>
              <a:t>Потврде о пријему извештаја</a:t>
            </a:r>
          </a:p>
          <a:p>
            <a:pPr marL="285750" indent="-285750">
              <a:lnSpc>
                <a:spcPct val="107000"/>
              </a:lnSpc>
              <a:spcAft>
                <a:spcPts val="800"/>
              </a:spcAft>
              <a:buFont typeface="Wingdings" panose="05000000000000000000" pitchFamily="2" charset="2"/>
              <a:buChar char="Ø"/>
            </a:pPr>
            <a:endParaRPr lang="sr-Cyrl-RS" sz="1100"/>
          </a:p>
          <a:p>
            <a:pPr marL="0" indent="0" algn="just">
              <a:lnSpc>
                <a:spcPct val="107000"/>
              </a:lnSpc>
              <a:spcAft>
                <a:spcPts val="800"/>
              </a:spcAft>
              <a:buNone/>
            </a:pPr>
            <a:r>
              <a:rPr lang="sr-Cyrl-RS" sz="1100" b="1"/>
              <a:t>ГРАЂЕВИНСКУ КЊИГУ, ОДНОСНО ДРУГИ РЕЛЕВАНТНИ ДОКУМЕНТ У СКЛАДУ СА ЗАКОНОМ О ПЛАНИРАЊУ И ИЗГРАДЊИ, ОКОНЧАНУ СИТУАЦИЈУ ЗА ИЗВЕДЕНЕ РАДОВЕ, ИЗЈАВЕ ИЗВОЂАЧА РАДОВА И НАДЗОРНОГ ОРГАНА ДА СУ КОЛИЧИНЕ И ВРСТЕ МАТЕРИЈАЛА УГРАЂЕНЕ У ОБЈЕКАТ </a:t>
            </a:r>
          </a:p>
          <a:p>
            <a:pPr marL="0" indent="0">
              <a:buNone/>
            </a:pPr>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65</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38716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sr-Cyrl-RS" sz="2000"/>
              <a:t>ИСПЛАТА СРЕДСТАВА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endParaRPr lang="sr-Cyrl-RS" sz="1100" b="1">
              <a:latin typeface="+mj-lt"/>
            </a:endParaRPr>
          </a:p>
          <a:p>
            <a:pPr marL="0" indent="0">
              <a:lnSpc>
                <a:spcPct val="107000"/>
              </a:lnSpc>
              <a:spcAft>
                <a:spcPts val="800"/>
              </a:spcAft>
              <a:buNone/>
            </a:pPr>
            <a:r>
              <a:rPr lang="sr-Cyrl-RS" sz="1200" b="1"/>
              <a:t>УКОЛИКО СЕ НАБАВКА СПРОВОДИ ПО ПРОЦЕДУРИ ПОЗИВА ЗА ДАВАЊЕ ЦЕНЕ ЗА НАБАВКУ РОБЕ И НЕКОНСУЛТАНСКИХ УСЛУГА </a:t>
            </a:r>
            <a:r>
              <a:rPr lang="sr-Cyrl-RS" sz="1200" b="1">
                <a:solidFill>
                  <a:prstClr val="black"/>
                </a:solidFill>
              </a:rPr>
              <a:t>(30.000 до 90.000) </a:t>
            </a:r>
            <a:r>
              <a:rPr lang="sr-Cyrl-RS" sz="1200" b="1"/>
              <a:t>ПОДНОСИ СЕ</a:t>
            </a:r>
          </a:p>
          <a:p>
            <a:pPr marL="285750" indent="-285750">
              <a:lnSpc>
                <a:spcPct val="107000"/>
              </a:lnSpc>
              <a:spcAft>
                <a:spcPts val="800"/>
              </a:spcAft>
              <a:buFont typeface="Wingdings" panose="05000000000000000000" pitchFamily="2" charset="2"/>
              <a:buChar char="Ø"/>
            </a:pPr>
            <a:r>
              <a:rPr lang="sr-Cyrl-RS" sz="1100"/>
              <a:t>Тендерски документ </a:t>
            </a:r>
          </a:p>
          <a:p>
            <a:pPr marL="285750" indent="-285750">
              <a:lnSpc>
                <a:spcPct val="107000"/>
              </a:lnSpc>
              <a:spcAft>
                <a:spcPts val="800"/>
              </a:spcAft>
              <a:buFont typeface="Wingdings" panose="05000000000000000000" pitchFamily="2" charset="2"/>
              <a:buChar char="Ø"/>
            </a:pPr>
            <a:r>
              <a:rPr lang="sr-Cyrl-RS" sz="1100"/>
              <a:t>Понуде 3 понуђача </a:t>
            </a:r>
          </a:p>
          <a:p>
            <a:pPr marL="285750" indent="-285750">
              <a:lnSpc>
                <a:spcPct val="107000"/>
              </a:lnSpc>
              <a:spcAft>
                <a:spcPts val="800"/>
              </a:spcAft>
              <a:buFont typeface="Wingdings" panose="05000000000000000000" pitchFamily="2" charset="2"/>
              <a:buChar char="Ø"/>
            </a:pPr>
            <a:r>
              <a:rPr lang="sr-Cyrl-RS" sz="1100"/>
              <a:t>Еволуциони извештај о избору најбољег понуђача </a:t>
            </a:r>
          </a:p>
          <a:p>
            <a:pPr marL="0" indent="0">
              <a:lnSpc>
                <a:spcPct val="107000"/>
              </a:lnSpc>
              <a:spcAft>
                <a:spcPts val="800"/>
              </a:spcAft>
              <a:buNone/>
            </a:pPr>
            <a:endParaRPr lang="sr-Cyrl-RS" sz="1100"/>
          </a:p>
          <a:p>
            <a:pPr marL="0" indent="0">
              <a:lnSpc>
                <a:spcPct val="107000"/>
              </a:lnSpc>
              <a:spcAft>
                <a:spcPts val="800"/>
              </a:spcAft>
              <a:buNone/>
            </a:pPr>
            <a:r>
              <a:rPr lang="sr-Cyrl-RS" sz="1200" b="1">
                <a:solidFill>
                  <a:prstClr val="black"/>
                </a:solidFill>
              </a:rPr>
              <a:t>УКОЛИКО СЕ НАБАВКА СПРОВОДИ ПО ПРОЦЕДУРИ ПОЗИВА ЗА ПОНУДУ (ВИШЕ ОД 90.000 ОДНОСНО 180.000) ПОДНОСИ СЕ</a:t>
            </a:r>
          </a:p>
          <a:p>
            <a:pPr marL="285750" lvl="0" indent="-285750">
              <a:lnSpc>
                <a:spcPct val="107000"/>
              </a:lnSpc>
              <a:spcAft>
                <a:spcPts val="800"/>
              </a:spcAft>
              <a:buFont typeface="Wingdings" panose="05000000000000000000" pitchFamily="2" charset="2"/>
              <a:buChar char="Ø"/>
            </a:pPr>
            <a:r>
              <a:rPr lang="sr-Cyrl-RS" sz="1100">
                <a:solidFill>
                  <a:prstClr val="black"/>
                </a:solidFill>
              </a:rPr>
              <a:t>Тендерски документ </a:t>
            </a:r>
          </a:p>
          <a:p>
            <a:pPr marL="285750" lvl="0" indent="-285750">
              <a:lnSpc>
                <a:spcPct val="107000"/>
              </a:lnSpc>
              <a:spcAft>
                <a:spcPts val="800"/>
              </a:spcAft>
              <a:buFont typeface="Wingdings" panose="05000000000000000000" pitchFamily="2" charset="2"/>
              <a:buChar char="Ø"/>
            </a:pPr>
            <a:r>
              <a:rPr lang="sr-Cyrl-RS" sz="1100">
                <a:solidFill>
                  <a:prstClr val="black"/>
                </a:solidFill>
              </a:rPr>
              <a:t>Понуде 3 понуђача </a:t>
            </a:r>
          </a:p>
          <a:p>
            <a:pPr marL="285750" lvl="0" indent="-285750">
              <a:lnSpc>
                <a:spcPct val="107000"/>
              </a:lnSpc>
              <a:spcAft>
                <a:spcPts val="800"/>
              </a:spcAft>
              <a:buFont typeface="Wingdings" panose="05000000000000000000" pitchFamily="2" charset="2"/>
              <a:buChar char="Ø"/>
            </a:pPr>
            <a:r>
              <a:rPr lang="sr-Cyrl-RS" sz="1100">
                <a:solidFill>
                  <a:prstClr val="black"/>
                </a:solidFill>
              </a:rPr>
              <a:t>Ев</a:t>
            </a:r>
            <a:r>
              <a:rPr lang="sr-Latn-RS" sz="1100">
                <a:solidFill>
                  <a:prstClr val="black"/>
                </a:solidFill>
              </a:rPr>
              <a:t>a</a:t>
            </a:r>
            <a:r>
              <a:rPr lang="sr-Cyrl-RS" sz="1100">
                <a:solidFill>
                  <a:prstClr val="black"/>
                </a:solidFill>
              </a:rPr>
              <a:t>луциони извештај о избору најбољег понуђача</a:t>
            </a: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66</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28228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ru-RU" sz="2000"/>
              <a:t>ИСПЛАТА СРЕДСТАВА  И ОБАВЕЗЕ КОРСНИКА СРЕДСТАВА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nSpc>
                <a:spcPct val="107000"/>
              </a:lnSpc>
              <a:spcAft>
                <a:spcPts val="800"/>
              </a:spcAft>
              <a:buFont typeface="Wingdings" panose="05000000000000000000" pitchFamily="2" charset="2"/>
              <a:buChar char="Ø"/>
            </a:pPr>
            <a:r>
              <a:rPr lang="sr-Cyrl-RS" sz="1100"/>
              <a:t>УКОЛИКО ЈЕ ЗАХТЕВ КОМПЛЕТАН И ПРИЛОЖЕНА СВА ТРАЖЕНА ДОКУМЕНТАЦИЈА, УПРАВА ГА СТАВЉА НА ЛИСТУ ЗАХТЕВА ЗА ПЛАЋАЊЕ </a:t>
            </a:r>
          </a:p>
          <a:p>
            <a:pPr marL="285750" indent="-285750">
              <a:lnSpc>
                <a:spcPct val="107000"/>
              </a:lnSpc>
              <a:spcAft>
                <a:spcPts val="800"/>
              </a:spcAft>
              <a:buFont typeface="Wingdings" panose="05000000000000000000" pitchFamily="2" charset="2"/>
              <a:buChar char="Ø"/>
            </a:pPr>
            <a:r>
              <a:rPr lang="sr-Cyrl-RS" sz="1100"/>
              <a:t>УАП ПРОСЛЕЂУЈЕ ЗАХТЕВ У ЦЕНТРАЛНУ ЈЕДИНИЦУ ЗА ПЛАЋАЊЕ У ОКВИРУ МИНИСТРАСТВА ФИНАНСИЈА </a:t>
            </a:r>
          </a:p>
          <a:p>
            <a:pPr marL="285750" indent="-285750">
              <a:lnSpc>
                <a:spcPct val="107000"/>
              </a:lnSpc>
              <a:spcAft>
                <a:spcPts val="800"/>
              </a:spcAft>
              <a:buFont typeface="Wingdings" panose="05000000000000000000" pitchFamily="2" charset="2"/>
              <a:buChar char="Ø"/>
            </a:pPr>
            <a:r>
              <a:rPr lang="sr-Cyrl-RS" sz="1100"/>
              <a:t>МИНИСТАРСТВО ФИНАНСИЈА ИЗДАЈЕ ОДОБРЕЊЕ ЗА ИСПЛАТУ ПОСЛОВНОЈ БАНЦИ ГДЕ ЈЕ ОТВОРЕН НАМЕНСКИ РАЧУН</a:t>
            </a:r>
          </a:p>
          <a:p>
            <a:pPr marL="285750" indent="-285750">
              <a:lnSpc>
                <a:spcPct val="107000"/>
              </a:lnSpc>
              <a:spcAft>
                <a:spcPts val="800"/>
              </a:spcAft>
              <a:buFont typeface="Wingdings" panose="05000000000000000000" pitchFamily="2" charset="2"/>
              <a:buChar char="Ø"/>
            </a:pPr>
            <a:r>
              <a:rPr lang="sr-Cyrl-RS" sz="1100"/>
              <a:t>ПОСЛОВНА БАНКА ПРЕБАЦУЈЕ СРЕДСТВА НА РАЧУН ДОБАВЉАЧА </a:t>
            </a:r>
          </a:p>
          <a:p>
            <a:pPr marL="285750" indent="-285750">
              <a:lnSpc>
                <a:spcPct val="107000"/>
              </a:lnSpc>
              <a:spcAft>
                <a:spcPts val="800"/>
              </a:spcAft>
              <a:buFont typeface="Wingdings" panose="05000000000000000000" pitchFamily="2" charset="2"/>
              <a:buChar char="Ø"/>
            </a:pPr>
            <a:r>
              <a:rPr lang="sr-Cyrl-RS" sz="1100"/>
              <a:t>ИЗНОС У ЗАХТЕВУ ЗА ИСПЛАТУ НЕ МОЖЕ ДА БУДЕ ВЕЋИ ОД ИЗНОСА НАВЕДЕНОГ У РЕШЕЊУ О ОДОБРЕЊУ ПРОЈЕКТУ </a:t>
            </a:r>
          </a:p>
          <a:p>
            <a:pPr marL="285750" indent="-285750">
              <a:lnSpc>
                <a:spcPct val="107000"/>
              </a:lnSpc>
              <a:spcAft>
                <a:spcPts val="800"/>
              </a:spcAft>
              <a:buFont typeface="Wingdings" panose="05000000000000000000" pitchFamily="2" charset="2"/>
              <a:buChar char="Ø"/>
            </a:pPr>
            <a:r>
              <a:rPr lang="sr-Cyrl-RS" sz="1100"/>
              <a:t>УКОЛИКО ЈЕ ИЗНОС У ЗАХТЕВУ ЗА ИСПЛАТУ ИСТИ ИЛИ НИЖИ ИСПЛАЋУЈЕ СЕ У СКЛАДУ СА ПОДНЕТОМ ДОКУМЕНТАЦИЈОМ </a:t>
            </a:r>
          </a:p>
          <a:p>
            <a:pPr marL="0" indent="0">
              <a:lnSpc>
                <a:spcPct val="107000"/>
              </a:lnSpc>
              <a:spcAft>
                <a:spcPts val="800"/>
              </a:spcAft>
              <a:buNone/>
            </a:pPr>
            <a:r>
              <a:rPr lang="sr-Cyrl-RS" sz="1100" b="1"/>
              <a:t>ОБАВЕЗЕ КОРИСНИКА СРЕДСТАВА</a:t>
            </a:r>
            <a:r>
              <a:rPr lang="sr-Cyrl-RS" sz="1100"/>
              <a:t> </a:t>
            </a:r>
          </a:p>
          <a:p>
            <a:pPr marL="285750" indent="-285750">
              <a:lnSpc>
                <a:spcPct val="107000"/>
              </a:lnSpc>
              <a:spcAft>
                <a:spcPts val="800"/>
              </a:spcAft>
              <a:buFont typeface="Wingdings" panose="05000000000000000000" pitchFamily="2" charset="2"/>
              <a:buChar char="Ø"/>
            </a:pPr>
            <a:r>
              <a:rPr lang="sr-Cyrl-RS" sz="1100"/>
              <a:t>Да у року од 5 година од средства користи искључиво за своје потребе</a:t>
            </a:r>
          </a:p>
          <a:p>
            <a:pPr marL="285750" indent="-285750">
              <a:lnSpc>
                <a:spcPct val="107000"/>
              </a:lnSpc>
              <a:spcAft>
                <a:spcPts val="800"/>
              </a:spcAft>
              <a:buFont typeface="Wingdings" panose="05000000000000000000" pitchFamily="2" charset="2"/>
              <a:buChar char="Ø"/>
            </a:pPr>
            <a:r>
              <a:rPr lang="sr-Cyrl-RS" sz="1100"/>
              <a:t>Чува документа везано за реализацију пројекта 5 година од завршетка инвестције </a:t>
            </a:r>
          </a:p>
          <a:p>
            <a:pPr marL="285750" indent="-285750">
              <a:lnSpc>
                <a:spcPct val="107000"/>
              </a:lnSpc>
              <a:spcAft>
                <a:spcPts val="800"/>
              </a:spcAft>
              <a:buFont typeface="Wingdings" panose="05000000000000000000" pitchFamily="2" charset="2"/>
              <a:buChar char="Ø"/>
            </a:pPr>
            <a:r>
              <a:rPr lang="sr-Cyrl-RS" sz="1100"/>
              <a:t>Уколико се утврди ненаменско коришћење средстава уговор се раскида и покреће поступак за поврћај средстава од стране УАП </a:t>
            </a: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67</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1704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576629" y="201759"/>
            <a:ext cx="8203692" cy="843754"/>
          </a:xfrm>
        </p:spPr>
        <p:txBody>
          <a:bodyPr>
            <a:normAutofit/>
          </a:bodyPr>
          <a:lstStyle/>
          <a:p>
            <a:r>
              <a:rPr lang="sr-Cyrl-RS" sz="2000"/>
              <a:t>КОНТРОЛА НАД СПРОВОЂЕЊЕМ ОДОБРЕНОГ ПРОЈЕКТА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5" y="1045513"/>
            <a:ext cx="8203693" cy="3598920"/>
          </a:xfrm>
        </p:spPr>
        <p:txBody>
          <a:bodyPr/>
          <a:lstStyle/>
          <a:p>
            <a:pPr marL="285750" indent="-285750" algn="just">
              <a:lnSpc>
                <a:spcPct val="107000"/>
              </a:lnSpc>
              <a:spcAft>
                <a:spcPts val="800"/>
              </a:spcAft>
              <a:buFont typeface="Wingdings" panose="05000000000000000000" pitchFamily="2" charset="2"/>
              <a:buChar char="Ø"/>
            </a:pPr>
            <a:r>
              <a:rPr lang="sr-Cyrl-RS" sz="1100"/>
              <a:t>КОНТРОЛА СЕ ВРШИ ПО ПРИНЦИПУ СЛУЧАЈНОГ УЗОРКА У ТОКУ СПРОВОЂЕЊА И ПЕТ ГОДИНА НАКОН ПОСЛЕДЊЕ ИСПЛАТЕ </a:t>
            </a:r>
          </a:p>
          <a:p>
            <a:pPr marL="285750" indent="-285750" algn="just">
              <a:lnSpc>
                <a:spcPct val="107000"/>
              </a:lnSpc>
              <a:spcAft>
                <a:spcPts val="800"/>
              </a:spcAft>
              <a:buFont typeface="Wingdings" panose="05000000000000000000" pitchFamily="2" charset="2"/>
              <a:buChar char="Ø"/>
            </a:pPr>
            <a:r>
              <a:rPr lang="sr-Cyrl-RS" sz="1100"/>
              <a:t>КОНТРОЛА СЕ ВРШИ У МЕСТУ ИНВЕСТИЦИЈЕ У СКЛАДУ СА УГОВОРОМ У БИЛО КОЈЕ ВРЕМЕ, А НАЈМАЊЕ ЈЕДНОМ </a:t>
            </a:r>
          </a:p>
          <a:p>
            <a:pPr marL="285750" indent="-285750" algn="just">
              <a:lnSpc>
                <a:spcPct val="107000"/>
              </a:lnSpc>
              <a:spcAft>
                <a:spcPts val="800"/>
              </a:spcAft>
              <a:buFont typeface="Wingdings" panose="05000000000000000000" pitchFamily="2" charset="2"/>
              <a:buChar char="Ø"/>
            </a:pPr>
            <a:r>
              <a:rPr lang="sr-Cyrl-RS" sz="1100"/>
              <a:t>УКОЛИКО СЕ У ТОКУ КОНТРОЛЕ УОЧЕ ОДРЕЂЕНЕ НЕПРАВИЛНОСТИ ТО СЕ ПРИЈАВЉУЈЕ ИНСПЕКЦИЈСКИМ ОРГАНИМА МИНИСТАРСТВА ПОЉОПРИВРЕДЕ</a:t>
            </a:r>
          </a:p>
          <a:p>
            <a:pPr marL="285750" indent="-285750" algn="just">
              <a:lnSpc>
                <a:spcPct val="107000"/>
              </a:lnSpc>
              <a:spcAft>
                <a:spcPts val="800"/>
              </a:spcAft>
              <a:buFont typeface="Wingdings" panose="05000000000000000000" pitchFamily="2" charset="2"/>
              <a:buChar char="Ø"/>
            </a:pPr>
            <a:r>
              <a:rPr lang="sr-Cyrl-RS" sz="1100"/>
              <a:t>КОНТРОЛУ МОГУ ДА ВРШЕ И НЕЗАВИСНИ РЕВИЗОРИ У СКЛОПУ НЕЗАВИСНИХ РЕВИЗИЈА </a:t>
            </a:r>
          </a:p>
          <a:p>
            <a:endParaRPr lang="sr-Cyrl-RS" sz="1100" b="1">
              <a:latin typeface="+mj-lt"/>
            </a:endParaRPr>
          </a:p>
          <a:p>
            <a:endParaRPr lang="sr-Latn-RS" sz="1100">
              <a:latin typeface="+mj-lt"/>
            </a:endParaRPr>
          </a:p>
          <a:p>
            <a:endParaRPr lang="sr-Latn-RS" sz="1100" dirty="0">
              <a:latin typeface="+mj-lt"/>
            </a:endParaRPr>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68</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030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p:txBody>
          <a:bodyPr>
            <a:normAutofit/>
          </a:bodyPr>
          <a:lstStyle/>
          <a:p>
            <a:r>
              <a:rPr lang="ru-RU" sz="2000"/>
              <a:t>ОПШТИ УСЛОВИ ЗА УТВРЂИВАЊЕ ПРАВА ЗА КОРИШЋЕЊЕ БЕСПОВРАТНИХ СРЕДСТАВА </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6" y="1075734"/>
            <a:ext cx="8203693" cy="3492501"/>
          </a:xfrm>
        </p:spPr>
        <p:txBody>
          <a:bodyPr/>
          <a:lstStyle/>
          <a:p>
            <a:pPr marL="285750" indent="-285750">
              <a:buFont typeface="Wingdings" panose="05000000000000000000" pitchFamily="2" charset="2"/>
              <a:buChar char="Ø"/>
            </a:pPr>
            <a:endParaRPr lang="sr-Cyrl-RS" sz="1100"/>
          </a:p>
          <a:p>
            <a:pPr marL="285750" indent="-285750">
              <a:buFont typeface="Wingdings" panose="05000000000000000000" pitchFamily="2" charset="2"/>
              <a:buChar char="Ø"/>
            </a:pPr>
            <a:r>
              <a:rPr lang="sr-Cyrl-RS" sz="1100"/>
              <a:t>Пребивалиште / седиште / место инвестиције у региону Београда, Војводине, Шумадије, Западне Србије, јужне и источне Србије </a:t>
            </a:r>
          </a:p>
          <a:p>
            <a:pPr marL="285750" indent="-285750">
              <a:buFont typeface="Wingdings" panose="05000000000000000000" pitchFamily="2" charset="2"/>
              <a:buChar char="Ø"/>
            </a:pPr>
            <a:r>
              <a:rPr lang="sr-Cyrl-RS" sz="1100"/>
              <a:t>За исту инвестицију не користи друге видове подстицаја </a:t>
            </a:r>
          </a:p>
          <a:p>
            <a:pPr marL="285750" indent="-285750">
              <a:buFont typeface="Wingdings" panose="05000000000000000000" pitchFamily="2" charset="2"/>
              <a:buChar char="Ø"/>
            </a:pPr>
            <a:r>
              <a:rPr lang="sr-Cyrl-RS" sz="1100"/>
              <a:t>По основу раније остварених подстицаја нема обавеза према Министарству пољопривреде </a:t>
            </a:r>
          </a:p>
          <a:p>
            <a:pPr marL="285750" indent="-285750">
              <a:buFont typeface="Wingdings" panose="05000000000000000000" pitchFamily="2" charset="2"/>
              <a:buChar char="Ø"/>
            </a:pPr>
            <a:r>
              <a:rPr lang="sr-Cyrl-RS" sz="1100"/>
              <a:t>Нема доспелих обавеза по основу јавних прихода осим обавеза по основу доприноса за пензијско и инвалидско осигурање </a:t>
            </a:r>
          </a:p>
          <a:p>
            <a:pPr marL="285750" indent="-285750">
              <a:buFont typeface="Wingdings" panose="05000000000000000000" pitchFamily="2" charset="2"/>
              <a:buChar char="Ø"/>
            </a:pPr>
            <a:r>
              <a:rPr lang="sr-Cyrl-RS" sz="1100"/>
              <a:t>Објекат који је предмет инвестиције је у власништву или дугорочном закупу/праву коришћења по основу Уговора закљученим са физичким лицем или органом локалне самоуправе на период од 5 година почев од календарске године кад се подноси пријава за остваривање права </a:t>
            </a:r>
          </a:p>
          <a:p>
            <a:pPr marL="285750" indent="-285750">
              <a:buFont typeface="Wingdings" panose="05000000000000000000" pitchFamily="2" charset="2"/>
              <a:buChar char="Ø"/>
            </a:pPr>
            <a:r>
              <a:rPr lang="sr-Cyrl-RS" sz="1100"/>
              <a:t>Корисник користи а не отуђи/не дозвољава другом лицу да користи предмет инвестиције </a:t>
            </a:r>
          </a:p>
          <a:p>
            <a:pPr marL="285750" indent="-285750">
              <a:buFont typeface="Wingdings" panose="05000000000000000000" pitchFamily="2" charset="2"/>
              <a:buChar char="Ø"/>
            </a:pPr>
            <a:r>
              <a:rPr lang="sr-Cyrl-RS" sz="1100"/>
              <a:t>Корисник није повезано лице са добављачем </a:t>
            </a:r>
          </a:p>
          <a:p>
            <a:pPr marL="285750" indent="-285750">
              <a:buFont typeface="Wingdings" panose="05000000000000000000" pitchFamily="2" charset="2"/>
              <a:buChar char="Ø"/>
            </a:pPr>
            <a:r>
              <a:rPr lang="sr-Cyrl-RS" sz="1100"/>
              <a:t>Вредност прихватљивих трошкова је од ЕУР 20.000 до ЕУР 50.000 </a:t>
            </a:r>
          </a:p>
          <a:p>
            <a:pPr marL="285750" indent="-285750">
              <a:buFont typeface="Wingdings" panose="05000000000000000000" pitchFamily="2" charset="2"/>
              <a:buChar char="Ø"/>
            </a:pPr>
            <a:r>
              <a:rPr lang="sr-Cyrl-RS" sz="1100"/>
              <a:t>Није започета ниједна активност на реализацији пре потписивања Уговора са Министарством осим за припремне трошкове </a:t>
            </a:r>
          </a:p>
          <a:p>
            <a:endParaRPr lang="sr-Cyrl-RS" sz="2000" b="1"/>
          </a:p>
          <a:p>
            <a:endParaRPr lang="sr-Latn-RS" sz="2000" dirty="0"/>
          </a:p>
          <a:p>
            <a:endParaRPr lang="sr-Latn-RS" sz="2000" dirty="0"/>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7</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5167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469370" y="267473"/>
            <a:ext cx="8203692" cy="843754"/>
          </a:xfrm>
        </p:spPr>
        <p:txBody>
          <a:bodyPr>
            <a:normAutofit fontScale="90000"/>
          </a:bodyPr>
          <a:lstStyle/>
          <a:p>
            <a:r>
              <a:rPr lang="sr-Cyrl-RS" sz="2000"/>
              <a:t>ПОСЕБНИ  УСЛОВИ ЗА УТВРЂИВАЊЕ ПРАВА ЗА КОРИШЋЕЊЕ БЕСПОВРАТНИХ СРЕДСТАВА  </a:t>
            </a:r>
            <a:r>
              <a:rPr lang="sr-Latn-RS" sz="2000"/>
              <a:t>-</a:t>
            </a:r>
            <a:r>
              <a:rPr lang="sr-Cyrl-RS" sz="2000"/>
              <a:t> СЕКТОР МЛЕКА –ПРИМАРНА ПРОИЗВОДЊА</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6" y="1203325"/>
            <a:ext cx="8203693" cy="3364910"/>
          </a:xfrm>
        </p:spPr>
        <p:txBody>
          <a:bodyPr/>
          <a:lstStyle/>
          <a:p>
            <a:pPr marL="285750" indent="-285750" algn="just">
              <a:buFont typeface="Wingdings" panose="05000000000000000000" pitchFamily="2" charset="2"/>
              <a:buChar char="Ø"/>
              <a:tabLst>
                <a:tab pos="1170305" algn="l"/>
              </a:tabLst>
            </a:pPr>
            <a:r>
              <a:rPr lang="sr-Cyrl-RS" sz="1100" b="1">
                <a:ea typeface="Calibri" panose="020F0502020204030204" pitchFamily="34" charset="0"/>
              </a:rPr>
              <a:t>Да</a:t>
            </a:r>
            <a:r>
              <a:rPr lang="en-US" sz="1100" b="1">
                <a:ea typeface="Calibri" panose="020F0502020204030204" pitchFamily="34" charset="0"/>
              </a:rPr>
              <a:t> Регистру има пријављен одговарајући сточни фонд </a:t>
            </a:r>
            <a:r>
              <a:rPr lang="en-US" sz="1100">
                <a:ea typeface="Calibri" panose="020F0502020204030204" pitchFamily="34" charset="0"/>
              </a:rPr>
              <a:t>(податке о врсти животиња и броју газдинства (HID) на којима се држе или узгајају);</a:t>
            </a:r>
            <a:endParaRPr lang="sr-Cyrl-RS" sz="1100">
              <a:ea typeface="Calibri" panose="020F0502020204030204" pitchFamily="34" charset="0"/>
            </a:endParaRPr>
          </a:p>
          <a:p>
            <a:pPr marL="285750" lvl="0" indent="-285750">
              <a:buFont typeface="Wingdings" panose="05000000000000000000" pitchFamily="2" charset="2"/>
              <a:buChar char="Ø"/>
              <a:tabLst>
                <a:tab pos="1170305" algn="l"/>
              </a:tabLst>
            </a:pPr>
            <a:r>
              <a:rPr lang="sr-Cyrl-RS" sz="1100">
                <a:ea typeface="Calibri" panose="020F0502020204030204" pitchFamily="34" charset="0"/>
              </a:rPr>
              <a:t>За инвестиције које се односе на </a:t>
            </a:r>
            <a:r>
              <a:rPr lang="sr-Cyrl-RS" sz="1100" b="1">
                <a:ea typeface="Calibri" panose="020F0502020204030204" pitchFamily="34" charset="0"/>
              </a:rPr>
              <a:t>производњу крављег млека</a:t>
            </a:r>
            <a:r>
              <a:rPr lang="sr-Cyrl-RS" sz="1100">
                <a:ea typeface="Calibri" panose="020F0502020204030204" pitchFamily="34" charset="0"/>
              </a:rPr>
              <a:t>, до </a:t>
            </a:r>
            <a:r>
              <a:rPr lang="sr-Cyrl-RS" sz="1100" b="1">
                <a:ea typeface="Calibri" panose="020F0502020204030204" pitchFamily="34" charset="0"/>
              </a:rPr>
              <a:t>највише</a:t>
            </a:r>
            <a:r>
              <a:rPr lang="sr-Cyrl-RS" sz="1100">
                <a:ea typeface="Calibri" panose="020F0502020204030204" pitchFamily="34" charset="0"/>
              </a:rPr>
              <a:t> </a:t>
            </a:r>
            <a:r>
              <a:rPr lang="sr-Cyrl-RS" sz="1100" b="1">
                <a:ea typeface="Calibri" panose="020F0502020204030204" pitchFamily="34" charset="0"/>
              </a:rPr>
              <a:t>19 млечних </a:t>
            </a:r>
            <a:r>
              <a:rPr lang="en-US" sz="1100" b="1">
                <a:ea typeface="Calibri" panose="020F0502020204030204" pitchFamily="34" charset="0"/>
              </a:rPr>
              <a:t>крава,</a:t>
            </a:r>
            <a:endParaRPr lang="sr-Latn-RS" sz="1100" b="1">
              <a:ea typeface="Calibri" panose="020F0502020204030204" pitchFamily="34" charset="0"/>
            </a:endParaRPr>
          </a:p>
          <a:p>
            <a:pPr marL="285750" lvl="0" indent="-285750">
              <a:buFont typeface="Wingdings" panose="05000000000000000000" pitchFamily="2" charset="2"/>
              <a:buChar char="Ø"/>
              <a:tabLst>
                <a:tab pos="1170305" algn="l"/>
              </a:tabLst>
            </a:pPr>
            <a:endParaRPr lang="en-US" sz="1100">
              <a:ea typeface="Times New Roman" panose="02020603050405020304" pitchFamily="18" charset="0"/>
            </a:endParaRPr>
          </a:p>
          <a:p>
            <a:pPr algn="just"/>
            <a:r>
              <a:rPr lang="sr-Cyrl-RS" sz="1100" b="1">
                <a:ea typeface="Times New Roman" panose="02020603050405020304" pitchFamily="18" charset="0"/>
              </a:rPr>
              <a:t> Врста капиталних инвестиција: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изградња и опремање </a:t>
            </a:r>
            <a:r>
              <a:rPr lang="sr-Cyrl-RS" sz="1100">
                <a:ea typeface="Calibri" panose="020F0502020204030204" pitchFamily="34" charset="0"/>
              </a:rPr>
              <a:t>објеката за смештај животиња</a:t>
            </a:r>
            <a:r>
              <a:rPr lang="sr-Latn-RS" sz="1100">
                <a:ea typeface="Calibri" panose="020F0502020204030204" pitchFamily="34" charset="0"/>
              </a:rPr>
              <a:t> у сврху производње млека;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изградња и опремање </a:t>
            </a:r>
            <a:r>
              <a:rPr lang="sr-Cyrl-RS" sz="1100">
                <a:ea typeface="Calibri" panose="020F0502020204030204" pitchFamily="34" charset="0"/>
              </a:rPr>
              <a:t>објеката</a:t>
            </a:r>
            <a:r>
              <a:rPr lang="sr-Latn-RS" sz="1100">
                <a:ea typeface="Calibri" panose="020F0502020204030204" pitchFamily="34" charset="0"/>
              </a:rPr>
              <a:t> за </a:t>
            </a:r>
            <a:r>
              <a:rPr lang="sr-Cyrl-RS" sz="1100">
                <a:ea typeface="Calibri" panose="020F0502020204030204" pitchFamily="34" charset="0"/>
              </a:rPr>
              <a:t>манипулацију</a:t>
            </a:r>
            <a:r>
              <a:rPr lang="sr-Latn-RS" sz="1100">
                <a:ea typeface="Calibri" panose="020F0502020204030204" pitchFamily="34" charset="0"/>
              </a:rPr>
              <a:t>, </a:t>
            </a:r>
            <a:r>
              <a:rPr lang="sr-Cyrl-RS" sz="1100">
                <a:ea typeface="Calibri" panose="020F0502020204030204" pitchFamily="34" charset="0"/>
              </a:rPr>
              <a:t>складиштење</a:t>
            </a:r>
            <a:r>
              <a:rPr lang="sr-Latn-RS" sz="1100">
                <a:ea typeface="Calibri" panose="020F0502020204030204" pitchFamily="34" charset="0"/>
              </a:rPr>
              <a:t> и </a:t>
            </a:r>
            <a:r>
              <a:rPr lang="sr-Cyrl-RS" sz="1100">
                <a:ea typeface="Calibri" panose="020F0502020204030204" pitchFamily="34" charset="0"/>
              </a:rPr>
              <a:t>дистрибуцију</a:t>
            </a:r>
            <a:r>
              <a:rPr lang="sr-Latn-RS" sz="1100">
                <a:ea typeface="Calibri" panose="020F0502020204030204" pitchFamily="34" charset="0"/>
              </a:rPr>
              <a:t> стајњака;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изградња и опремање </a:t>
            </a:r>
            <a:r>
              <a:rPr lang="sr-Cyrl-RS" sz="1100">
                <a:ea typeface="Calibri" panose="020F0502020204030204" pitchFamily="34" charset="0"/>
              </a:rPr>
              <a:t>објеката</a:t>
            </a:r>
            <a:r>
              <a:rPr lang="sr-Latn-RS" sz="1100">
                <a:ea typeface="Calibri" panose="020F0502020204030204" pitchFamily="34" charset="0"/>
              </a:rPr>
              <a:t> за </a:t>
            </a:r>
            <a:r>
              <a:rPr lang="sr-Cyrl-RS" sz="1100">
                <a:ea typeface="Calibri" panose="020F0502020204030204" pitchFamily="34" charset="0"/>
              </a:rPr>
              <a:t>мужу</a:t>
            </a:r>
            <a:r>
              <a:rPr lang="sr-Latn-RS" sz="1100">
                <a:ea typeface="Calibri" panose="020F0502020204030204" pitchFamily="34" charset="0"/>
              </a:rPr>
              <a:t>, хлађење и чување млека;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нове опреме и машина за </a:t>
            </a:r>
            <a:r>
              <a:rPr lang="sr-Cyrl-RS" sz="1100">
                <a:ea typeface="Calibri" panose="020F0502020204030204" pitchFamily="34" charset="0"/>
              </a:rPr>
              <a:t>манипулацију</a:t>
            </a:r>
            <a:r>
              <a:rPr lang="sr-Latn-RS" sz="1100">
                <a:ea typeface="Calibri" panose="020F0502020204030204" pitchFamily="34" charset="0"/>
              </a:rPr>
              <a:t> и транспорт чврстог или течног стајњака;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нове опреме и машина за припрему сточне хране, храњење и </a:t>
            </a:r>
            <a:r>
              <a:rPr lang="sr-Cyrl-RS" sz="1100">
                <a:ea typeface="Calibri" panose="020F0502020204030204" pitchFamily="34" charset="0"/>
              </a:rPr>
              <a:t>појење </a:t>
            </a:r>
            <a:r>
              <a:rPr lang="sr-Latn-RS" sz="1100">
                <a:ea typeface="Calibri" panose="020F0502020204030204" pitchFamily="34" charset="0"/>
              </a:rPr>
              <a:t>животиња;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нових сточних вага, рампи за утовар и истовар и торова за усмеравање и задржавање животиња;</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нове опреме за обраду </a:t>
            </a:r>
            <a:r>
              <a:rPr lang="sr-Cyrl-RS" sz="1100">
                <a:ea typeface="Calibri" panose="020F0502020204030204" pitchFamily="34" charset="0"/>
              </a:rPr>
              <a:t>папака</a:t>
            </a:r>
            <a:r>
              <a:rPr lang="sr-Latn-RS" sz="1100">
                <a:ea typeface="Calibri" panose="020F0502020204030204" pitchFamily="34" charset="0"/>
              </a:rPr>
              <a:t>;</a:t>
            </a:r>
            <a:endParaRPr lang="en-US" sz="1100">
              <a:ea typeface="Times New Roman" panose="02020603050405020304" pitchFamily="18" charset="0"/>
            </a:endParaRPr>
          </a:p>
          <a:p>
            <a:pPr marL="342900" lvl="0" indent="-342900">
              <a:buFont typeface="+mj-lt"/>
              <a:buAutoNum type="arabicParenR"/>
            </a:pPr>
            <a:r>
              <a:rPr lang="sr-Latn-RS" sz="1100">
                <a:ea typeface="Calibri" panose="020F0502020204030204" pitchFamily="34" charset="0"/>
              </a:rPr>
              <a:t>набавка нове опреме за електричне заштитне ограде за пашу;</a:t>
            </a:r>
            <a:endParaRPr lang="en-US" sz="1100">
              <a:ea typeface="Times New Roman" panose="02020603050405020304" pitchFamily="18" charset="0"/>
            </a:endParaRPr>
          </a:p>
          <a:p>
            <a:pPr marL="342900" lvl="0" indent="-342900">
              <a:buFont typeface="+mj-lt"/>
              <a:buAutoNum type="arabicParenR"/>
            </a:pPr>
            <a:r>
              <a:rPr lang="sr-Cyrl-RS" sz="1100">
                <a:ea typeface="Calibri" panose="020F0502020204030204" pitchFamily="34" charset="0"/>
              </a:rPr>
              <a:t>набавка новог трактора снаге до 80kW</a:t>
            </a:r>
            <a:r>
              <a:rPr lang="sr-Latn-RS" sz="1100">
                <a:ea typeface="Calibri" panose="020F0502020204030204" pitchFamily="34" charset="0"/>
              </a:rPr>
              <a:t>.</a:t>
            </a:r>
            <a:endParaRPr lang="en-US" sz="1100">
              <a:ea typeface="Times New Roman" panose="02020603050405020304" pitchFamily="18" charset="0"/>
            </a:endParaRPr>
          </a:p>
          <a:p>
            <a:endParaRPr lang="sr-Cyrl-RS" sz="2000" b="1"/>
          </a:p>
          <a:p>
            <a:endParaRPr lang="sr-Latn-RS" sz="2000" dirty="0"/>
          </a:p>
          <a:p>
            <a:endParaRPr lang="sr-Latn-RS" sz="2000" dirty="0"/>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8</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6402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45A-76CD-41BD-9A40-F7E9361FF754}"/>
              </a:ext>
            </a:extLst>
          </p:cNvPr>
          <p:cNvSpPr>
            <a:spLocks noGrp="1"/>
          </p:cNvSpPr>
          <p:nvPr>
            <p:ph type="title"/>
          </p:nvPr>
        </p:nvSpPr>
        <p:spPr>
          <a:xfrm>
            <a:off x="469370" y="142483"/>
            <a:ext cx="8203692" cy="843754"/>
          </a:xfrm>
        </p:spPr>
        <p:txBody>
          <a:bodyPr>
            <a:normAutofit fontScale="90000"/>
          </a:bodyPr>
          <a:lstStyle/>
          <a:p>
            <a:r>
              <a:rPr lang="ru-RU" sz="2000"/>
              <a:t>ПОСЕБНИ  УСЛОВИ ЗА УТВРЂИВАЊЕ ПРАВА ЗА КОРИШЋЕЊЕ БЕСПОВРАТНИХ СРЕДСТАВА  </a:t>
            </a:r>
            <a:r>
              <a:rPr lang="sr-Latn-RS" sz="2000"/>
              <a:t>-</a:t>
            </a:r>
            <a:r>
              <a:rPr lang="ru-RU" sz="2000"/>
              <a:t> СЕКТОР МЕСА - ПРИМАРНА ПРОИЗВОДЊА</a:t>
            </a:r>
            <a:endParaRPr lang="sr-Latn-RS" sz="2000" dirty="0"/>
          </a:p>
        </p:txBody>
      </p:sp>
      <p:sp>
        <p:nvSpPr>
          <p:cNvPr id="3" name="Text Placeholder 2">
            <a:extLst>
              <a:ext uri="{FF2B5EF4-FFF2-40B4-BE49-F238E27FC236}">
                <a16:creationId xmlns:a16="http://schemas.microsoft.com/office/drawing/2014/main" id="{B8E35289-FEC1-4A4D-91CD-90B84A620985}"/>
              </a:ext>
            </a:extLst>
          </p:cNvPr>
          <p:cNvSpPr>
            <a:spLocks noGrp="1"/>
          </p:cNvSpPr>
          <p:nvPr>
            <p:ph type="body" sz="quarter" idx="10"/>
          </p:nvPr>
        </p:nvSpPr>
        <p:spPr>
          <a:xfrm>
            <a:off x="490906" y="1059125"/>
            <a:ext cx="8203693" cy="3724804"/>
          </a:xfrm>
        </p:spPr>
        <p:txBody>
          <a:bodyPr/>
          <a:lstStyle/>
          <a:p>
            <a:pPr lvl="0" algn="just"/>
            <a:r>
              <a:rPr lang="sr-Cyrl-RS" sz="1200" b="1" dirty="0">
                <a:solidFill>
                  <a:prstClr val="black"/>
                </a:solidFill>
                <a:ea typeface="Times New Roman" panose="02020603050405020304" pitchFamily="18" charset="0"/>
                <a:cs typeface="Times New Roman" panose="02020603050405020304" pitchFamily="18" charset="0"/>
              </a:rPr>
              <a:t>Посебни услови</a:t>
            </a:r>
            <a:r>
              <a:rPr lang="sr-Latn-RS" sz="1200" b="1" dirty="0">
                <a:solidFill>
                  <a:prstClr val="black"/>
                </a:solidFill>
                <a:ea typeface="Times New Roman" panose="02020603050405020304" pitchFamily="18" charset="0"/>
                <a:cs typeface="Times New Roman" panose="02020603050405020304" pitchFamily="18" charset="0"/>
              </a:rPr>
              <a:t>:</a:t>
            </a:r>
            <a:endParaRPr lang="en-US" sz="1200" dirty="0">
              <a:solidFill>
                <a:prstClr val="black"/>
              </a:solidFill>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170305" algn="l"/>
              </a:tabLst>
            </a:pPr>
            <a:r>
              <a:rPr lang="sr-Cyrl-RS" sz="1000" b="1" dirty="0">
                <a:ea typeface="Calibri" panose="020F0502020204030204" pitchFamily="34" charset="0"/>
                <a:cs typeface="Times New Roman" panose="02020603050405020304" pitchFamily="18" charset="0"/>
              </a:rPr>
              <a:t>Да</a:t>
            </a:r>
            <a:r>
              <a:rPr lang="en-US" sz="1000" b="1" dirty="0">
                <a:ea typeface="Calibri" panose="020F0502020204030204" pitchFamily="34" charset="0"/>
                <a:cs typeface="Times New Roman" panose="02020603050405020304" pitchFamily="18" charset="0"/>
              </a:rPr>
              <a:t> </a:t>
            </a:r>
            <a:r>
              <a:rPr lang="en-US" sz="1000" b="1" dirty="0" err="1">
                <a:ea typeface="Calibri" panose="020F0502020204030204" pitchFamily="34" charset="0"/>
                <a:cs typeface="Times New Roman" panose="02020603050405020304" pitchFamily="18" charset="0"/>
              </a:rPr>
              <a:t>Регистру</a:t>
            </a:r>
            <a:r>
              <a:rPr lang="en-US" sz="1000" b="1" dirty="0">
                <a:ea typeface="Calibri" panose="020F0502020204030204" pitchFamily="34" charset="0"/>
                <a:cs typeface="Times New Roman" panose="02020603050405020304" pitchFamily="18" charset="0"/>
              </a:rPr>
              <a:t> </a:t>
            </a:r>
            <a:r>
              <a:rPr lang="en-US" sz="1000" b="1" dirty="0" err="1">
                <a:ea typeface="Calibri" panose="020F0502020204030204" pitchFamily="34" charset="0"/>
                <a:cs typeface="Times New Roman" panose="02020603050405020304" pitchFamily="18" charset="0"/>
              </a:rPr>
              <a:t>има</a:t>
            </a:r>
            <a:r>
              <a:rPr lang="en-US" sz="1000" b="1" dirty="0">
                <a:ea typeface="Calibri" panose="020F0502020204030204" pitchFamily="34" charset="0"/>
                <a:cs typeface="Times New Roman" panose="02020603050405020304" pitchFamily="18" charset="0"/>
              </a:rPr>
              <a:t> </a:t>
            </a:r>
            <a:r>
              <a:rPr lang="en-US" sz="1000" b="1" dirty="0" err="1">
                <a:ea typeface="Calibri" panose="020F0502020204030204" pitchFamily="34" charset="0"/>
                <a:cs typeface="Times New Roman" panose="02020603050405020304" pitchFamily="18" charset="0"/>
              </a:rPr>
              <a:t>пријављен</a:t>
            </a:r>
            <a:r>
              <a:rPr lang="en-US" sz="1000" b="1" dirty="0">
                <a:ea typeface="Calibri" panose="020F0502020204030204" pitchFamily="34" charset="0"/>
                <a:cs typeface="Times New Roman" panose="02020603050405020304" pitchFamily="18" charset="0"/>
              </a:rPr>
              <a:t> </a:t>
            </a:r>
            <a:r>
              <a:rPr lang="en-US" sz="1000" b="1" dirty="0" err="1">
                <a:ea typeface="Calibri" panose="020F0502020204030204" pitchFamily="34" charset="0"/>
                <a:cs typeface="Times New Roman" panose="02020603050405020304" pitchFamily="18" charset="0"/>
              </a:rPr>
              <a:t>одговарајући</a:t>
            </a:r>
            <a:r>
              <a:rPr lang="en-US" sz="1000" b="1" dirty="0">
                <a:ea typeface="Calibri" panose="020F0502020204030204" pitchFamily="34" charset="0"/>
                <a:cs typeface="Times New Roman" panose="02020603050405020304" pitchFamily="18" charset="0"/>
              </a:rPr>
              <a:t> </a:t>
            </a:r>
            <a:r>
              <a:rPr lang="en-US" sz="1000" b="1" dirty="0" err="1">
                <a:ea typeface="Calibri" panose="020F0502020204030204" pitchFamily="34" charset="0"/>
                <a:cs typeface="Times New Roman" panose="02020603050405020304" pitchFamily="18" charset="0"/>
              </a:rPr>
              <a:t>сточни</a:t>
            </a:r>
            <a:r>
              <a:rPr lang="en-US" sz="1000" b="1" dirty="0">
                <a:ea typeface="Calibri" panose="020F0502020204030204" pitchFamily="34" charset="0"/>
                <a:cs typeface="Times New Roman" panose="02020603050405020304" pitchFamily="18" charset="0"/>
              </a:rPr>
              <a:t> </a:t>
            </a:r>
            <a:r>
              <a:rPr lang="en-US" sz="1000" b="1" dirty="0" err="1">
                <a:ea typeface="Calibri" panose="020F0502020204030204" pitchFamily="34" charset="0"/>
                <a:cs typeface="Times New Roman" panose="02020603050405020304" pitchFamily="18" charset="0"/>
              </a:rPr>
              <a:t>фонд</a:t>
            </a:r>
            <a:r>
              <a:rPr lang="en-US" sz="1000" b="1" dirty="0">
                <a:ea typeface="Calibri" panose="020F0502020204030204" pitchFamily="34" charset="0"/>
                <a:cs typeface="Times New Roman" panose="02020603050405020304" pitchFamily="18" charset="0"/>
              </a:rPr>
              <a:t> (</a:t>
            </a:r>
            <a:r>
              <a:rPr lang="en-US" sz="1000" dirty="0" err="1">
                <a:ea typeface="Calibri" panose="020F0502020204030204" pitchFamily="34" charset="0"/>
                <a:cs typeface="Times New Roman" panose="02020603050405020304" pitchFamily="18" charset="0"/>
              </a:rPr>
              <a:t>податке</a:t>
            </a:r>
            <a:r>
              <a:rPr lang="en-US" sz="1000" dirty="0">
                <a:ea typeface="Calibri" panose="020F0502020204030204" pitchFamily="34" charset="0"/>
                <a:cs typeface="Times New Roman" panose="02020603050405020304" pitchFamily="18" charset="0"/>
              </a:rPr>
              <a:t> о </a:t>
            </a:r>
            <a:r>
              <a:rPr lang="en-US" sz="1000" dirty="0" err="1">
                <a:ea typeface="Calibri" panose="020F0502020204030204" pitchFamily="34" charset="0"/>
                <a:cs typeface="Times New Roman" panose="02020603050405020304" pitchFamily="18" charset="0"/>
              </a:rPr>
              <a:t>врсти</a:t>
            </a:r>
            <a:r>
              <a:rPr lang="en-US" sz="1000" dirty="0">
                <a:ea typeface="Calibri" panose="020F0502020204030204" pitchFamily="34" charset="0"/>
                <a:cs typeface="Times New Roman" panose="02020603050405020304" pitchFamily="18" charset="0"/>
              </a:rPr>
              <a:t> </a:t>
            </a:r>
            <a:r>
              <a:rPr lang="en-US" sz="1000" dirty="0" err="1">
                <a:ea typeface="Calibri" panose="020F0502020204030204" pitchFamily="34" charset="0"/>
                <a:cs typeface="Times New Roman" panose="02020603050405020304" pitchFamily="18" charset="0"/>
              </a:rPr>
              <a:t>животиња</a:t>
            </a:r>
            <a:r>
              <a:rPr lang="en-US" sz="1000" dirty="0">
                <a:ea typeface="Calibri" panose="020F0502020204030204" pitchFamily="34" charset="0"/>
                <a:cs typeface="Times New Roman" panose="02020603050405020304" pitchFamily="18" charset="0"/>
              </a:rPr>
              <a:t> и </a:t>
            </a:r>
            <a:r>
              <a:rPr lang="en-US" sz="1000" dirty="0" err="1">
                <a:ea typeface="Calibri" panose="020F0502020204030204" pitchFamily="34" charset="0"/>
                <a:cs typeface="Times New Roman" panose="02020603050405020304" pitchFamily="18" charset="0"/>
              </a:rPr>
              <a:t>броју</a:t>
            </a:r>
            <a:r>
              <a:rPr lang="en-US" sz="1000" dirty="0">
                <a:ea typeface="Calibri" panose="020F0502020204030204" pitchFamily="34" charset="0"/>
                <a:cs typeface="Times New Roman" panose="02020603050405020304" pitchFamily="18" charset="0"/>
              </a:rPr>
              <a:t> </a:t>
            </a:r>
            <a:r>
              <a:rPr lang="en-US" sz="1000" dirty="0" err="1">
                <a:ea typeface="Calibri" panose="020F0502020204030204" pitchFamily="34" charset="0"/>
                <a:cs typeface="Times New Roman" panose="02020603050405020304" pitchFamily="18" charset="0"/>
              </a:rPr>
              <a:t>газдинства</a:t>
            </a:r>
            <a:r>
              <a:rPr lang="en-US" sz="1000" dirty="0">
                <a:ea typeface="Calibri" panose="020F0502020204030204" pitchFamily="34" charset="0"/>
                <a:cs typeface="Times New Roman" panose="02020603050405020304" pitchFamily="18" charset="0"/>
              </a:rPr>
              <a:t> (HID) </a:t>
            </a:r>
            <a:r>
              <a:rPr lang="en-US" sz="1000" dirty="0" err="1">
                <a:ea typeface="Calibri" panose="020F0502020204030204" pitchFamily="34" charset="0"/>
                <a:cs typeface="Times New Roman" panose="02020603050405020304" pitchFamily="18" charset="0"/>
              </a:rPr>
              <a:t>на</a:t>
            </a:r>
            <a:r>
              <a:rPr lang="en-US" sz="1000" dirty="0">
                <a:ea typeface="Calibri" panose="020F0502020204030204" pitchFamily="34" charset="0"/>
                <a:cs typeface="Times New Roman" panose="02020603050405020304" pitchFamily="18" charset="0"/>
              </a:rPr>
              <a:t> </a:t>
            </a:r>
            <a:r>
              <a:rPr lang="en-US" sz="1000" dirty="0" err="1">
                <a:ea typeface="Calibri" panose="020F0502020204030204" pitchFamily="34" charset="0"/>
                <a:cs typeface="Times New Roman" panose="02020603050405020304" pitchFamily="18" charset="0"/>
              </a:rPr>
              <a:t>којима</a:t>
            </a:r>
            <a:r>
              <a:rPr lang="en-US" sz="1000" dirty="0">
                <a:ea typeface="Calibri" panose="020F0502020204030204" pitchFamily="34" charset="0"/>
                <a:cs typeface="Times New Roman" panose="02020603050405020304" pitchFamily="18" charset="0"/>
              </a:rPr>
              <a:t> </a:t>
            </a:r>
            <a:r>
              <a:rPr lang="en-US" sz="1000" dirty="0" err="1">
                <a:ea typeface="Calibri" panose="020F0502020204030204" pitchFamily="34" charset="0"/>
                <a:cs typeface="Times New Roman" panose="02020603050405020304" pitchFamily="18" charset="0"/>
              </a:rPr>
              <a:t>се</a:t>
            </a:r>
            <a:r>
              <a:rPr lang="en-US" sz="1000" dirty="0">
                <a:ea typeface="Calibri" panose="020F0502020204030204" pitchFamily="34" charset="0"/>
                <a:cs typeface="Times New Roman" panose="02020603050405020304" pitchFamily="18" charset="0"/>
              </a:rPr>
              <a:t> </a:t>
            </a:r>
            <a:r>
              <a:rPr lang="en-US" sz="1000" dirty="0" err="1">
                <a:ea typeface="Calibri" panose="020F0502020204030204" pitchFamily="34" charset="0"/>
                <a:cs typeface="Times New Roman" panose="02020603050405020304" pitchFamily="18" charset="0"/>
              </a:rPr>
              <a:t>држе</a:t>
            </a:r>
            <a:r>
              <a:rPr lang="en-US" sz="1000" dirty="0">
                <a:ea typeface="Calibri" panose="020F0502020204030204" pitchFamily="34" charset="0"/>
                <a:cs typeface="Times New Roman" panose="02020603050405020304" pitchFamily="18" charset="0"/>
              </a:rPr>
              <a:t> </a:t>
            </a:r>
            <a:r>
              <a:rPr lang="en-US" sz="1000" dirty="0" err="1">
                <a:ea typeface="Calibri" panose="020F0502020204030204" pitchFamily="34" charset="0"/>
                <a:cs typeface="Times New Roman" panose="02020603050405020304" pitchFamily="18" charset="0"/>
              </a:rPr>
              <a:t>или</a:t>
            </a:r>
            <a:r>
              <a:rPr lang="en-US" sz="1000" dirty="0">
                <a:ea typeface="Calibri" panose="020F0502020204030204" pitchFamily="34" charset="0"/>
                <a:cs typeface="Times New Roman" panose="02020603050405020304" pitchFamily="18" charset="0"/>
              </a:rPr>
              <a:t> </a:t>
            </a:r>
            <a:r>
              <a:rPr lang="en-US" sz="1000" dirty="0" err="1">
                <a:ea typeface="Calibri" panose="020F0502020204030204" pitchFamily="34" charset="0"/>
                <a:cs typeface="Times New Roman" panose="02020603050405020304" pitchFamily="18" charset="0"/>
              </a:rPr>
              <a:t>узгајају</a:t>
            </a:r>
            <a:r>
              <a:rPr lang="en-US" sz="1000" b="1" dirty="0">
                <a:ea typeface="Calibri" panose="020F0502020204030204" pitchFamily="34" charset="0"/>
                <a:cs typeface="Times New Roman" panose="02020603050405020304" pitchFamily="18" charset="0"/>
              </a:rPr>
              <a:t>)</a:t>
            </a:r>
            <a:r>
              <a:rPr lang="en-US" sz="1000" dirty="0">
                <a:ea typeface="Calibri" panose="020F0502020204030204" pitchFamily="34" charset="0"/>
                <a:cs typeface="Times New Roman" panose="02020603050405020304" pitchFamily="18" charset="0"/>
              </a:rPr>
              <a:t>;</a:t>
            </a:r>
          </a:p>
          <a:p>
            <a:pPr marL="342900" lvl="0" indent="-342900">
              <a:buFont typeface="Wingdings" panose="05000000000000000000" pitchFamily="2" charset="2"/>
              <a:buChar char="Ø"/>
            </a:pPr>
            <a:r>
              <a:rPr lang="sr-Cyrl-RS" sz="1000" dirty="0">
                <a:solidFill>
                  <a:prstClr val="black"/>
                </a:solidFill>
                <a:ea typeface="Calibri" panose="020F0502020204030204" pitchFamily="34" charset="0"/>
                <a:cs typeface="Times New Roman" panose="02020603050405020304" pitchFamily="18" charset="0"/>
              </a:rPr>
              <a:t>За инвестиције које се односе на </a:t>
            </a:r>
            <a:r>
              <a:rPr lang="sr-Cyrl-RS" sz="1000" b="1" dirty="0">
                <a:solidFill>
                  <a:prstClr val="black"/>
                </a:solidFill>
                <a:ea typeface="Calibri" panose="020F0502020204030204" pitchFamily="34" charset="0"/>
                <a:cs typeface="Times New Roman" panose="02020603050405020304" pitchFamily="18" charset="0"/>
              </a:rPr>
              <a:t>производњу меса</a:t>
            </a:r>
            <a:r>
              <a:rPr lang="sr-Cyrl-RS" sz="1000" dirty="0">
                <a:solidFill>
                  <a:prstClr val="black"/>
                </a:solidFill>
                <a:ea typeface="Calibri" panose="020F0502020204030204" pitchFamily="34" charset="0"/>
                <a:cs typeface="Times New Roman" panose="02020603050405020304" pitchFamily="18" charset="0"/>
              </a:rPr>
              <a:t>, укупни капацитет објекта уписаног у Регистар објеката, односно Регистар одобрених објеката, у складу са законом којим се уређује ветеринарство, и то: до </a:t>
            </a:r>
            <a:r>
              <a:rPr lang="sr-Cyrl-RS" sz="1000" b="1" dirty="0">
                <a:solidFill>
                  <a:prstClr val="black"/>
                </a:solidFill>
                <a:ea typeface="Calibri" panose="020F0502020204030204" pitchFamily="34" charset="0"/>
                <a:cs typeface="Times New Roman" panose="02020603050405020304" pitchFamily="18" charset="0"/>
              </a:rPr>
              <a:t>највише 19 говеда</a:t>
            </a:r>
            <a:r>
              <a:rPr lang="sr-Cyrl-RS" sz="1000" dirty="0">
                <a:solidFill>
                  <a:prstClr val="black"/>
                </a:solidFill>
                <a:ea typeface="Calibri" panose="020F0502020204030204" pitchFamily="34" charset="0"/>
                <a:cs typeface="Times New Roman" panose="02020603050405020304" pitchFamily="18" charset="0"/>
              </a:rPr>
              <a:t> и/или до </a:t>
            </a:r>
            <a:r>
              <a:rPr lang="sr-Cyrl-RS" sz="1000" b="1" dirty="0">
                <a:solidFill>
                  <a:prstClr val="black"/>
                </a:solidFill>
                <a:ea typeface="Calibri" panose="020F0502020204030204" pitchFamily="34" charset="0"/>
                <a:cs typeface="Times New Roman" panose="02020603050405020304" pitchFamily="18" charset="0"/>
              </a:rPr>
              <a:t>највише 149 оваца</a:t>
            </a:r>
            <a:r>
              <a:rPr lang="sr-Cyrl-RS" sz="1000" dirty="0">
                <a:solidFill>
                  <a:prstClr val="black"/>
                </a:solidFill>
                <a:ea typeface="Calibri" panose="020F0502020204030204" pitchFamily="34" charset="0"/>
                <a:cs typeface="Times New Roman" panose="02020603050405020304" pitchFamily="18" charset="0"/>
              </a:rPr>
              <a:t> </a:t>
            </a:r>
            <a:r>
              <a:rPr lang="sr-Cyrl-RS" sz="1000" b="1" dirty="0">
                <a:solidFill>
                  <a:prstClr val="black"/>
                </a:solidFill>
                <a:ea typeface="Calibri" panose="020F0502020204030204" pitchFamily="34" charset="0"/>
                <a:cs typeface="Times New Roman" panose="02020603050405020304" pitchFamily="18" charset="0"/>
              </a:rPr>
              <a:t>и коза</a:t>
            </a:r>
            <a:r>
              <a:rPr lang="sr-Cyrl-RS" sz="1000" dirty="0">
                <a:solidFill>
                  <a:prstClr val="black"/>
                </a:solidFill>
                <a:ea typeface="Calibri" panose="020F0502020204030204" pitchFamily="34" charset="0"/>
                <a:cs typeface="Times New Roman" panose="02020603050405020304" pitchFamily="18" charset="0"/>
              </a:rPr>
              <a:t> и/или до </a:t>
            </a:r>
            <a:r>
              <a:rPr lang="sr-Cyrl-RS" sz="1000" b="1" dirty="0">
                <a:solidFill>
                  <a:prstClr val="black"/>
                </a:solidFill>
                <a:ea typeface="Calibri" panose="020F0502020204030204" pitchFamily="34" charset="0"/>
                <a:cs typeface="Times New Roman" panose="02020603050405020304" pitchFamily="18" charset="0"/>
              </a:rPr>
              <a:t>највише 29 крмача</a:t>
            </a:r>
            <a:r>
              <a:rPr lang="sr-Cyrl-RS" sz="1000" dirty="0">
                <a:solidFill>
                  <a:prstClr val="black"/>
                </a:solidFill>
                <a:ea typeface="Calibri" panose="020F0502020204030204" pitchFamily="34" charset="0"/>
                <a:cs typeface="Times New Roman" panose="02020603050405020304" pitchFamily="18" charset="0"/>
              </a:rPr>
              <a:t> и/или до </a:t>
            </a:r>
            <a:r>
              <a:rPr lang="sr-Cyrl-RS" sz="1000" b="1" dirty="0">
                <a:solidFill>
                  <a:prstClr val="black"/>
                </a:solidFill>
                <a:ea typeface="Calibri" panose="020F0502020204030204" pitchFamily="34" charset="0"/>
                <a:cs typeface="Times New Roman" panose="02020603050405020304" pitchFamily="18" charset="0"/>
              </a:rPr>
              <a:t>највише 99 товних свиња </a:t>
            </a:r>
            <a:r>
              <a:rPr lang="sr-Cyrl-RS" sz="1000" dirty="0">
                <a:solidFill>
                  <a:prstClr val="black"/>
                </a:solidFill>
                <a:ea typeface="Calibri" panose="020F0502020204030204" pitchFamily="34" charset="0"/>
                <a:cs typeface="Times New Roman" panose="02020603050405020304" pitchFamily="18" charset="0"/>
              </a:rPr>
              <a:t>по </a:t>
            </a:r>
            <a:r>
              <a:rPr lang="sr-Cyrl-RS" sz="1000" dirty="0" err="1">
                <a:solidFill>
                  <a:prstClr val="black"/>
                </a:solidFill>
                <a:ea typeface="Calibri" panose="020F0502020204030204" pitchFamily="34" charset="0"/>
                <a:cs typeface="Times New Roman" panose="02020603050405020304" pitchFamily="18" charset="0"/>
              </a:rPr>
              <a:t>турнусу</a:t>
            </a:r>
            <a:r>
              <a:rPr lang="sr-Cyrl-RS" sz="1000" dirty="0">
                <a:solidFill>
                  <a:prstClr val="black"/>
                </a:solidFill>
                <a:ea typeface="Calibri" panose="020F0502020204030204" pitchFamily="34" charset="0"/>
                <a:cs typeface="Times New Roman" panose="02020603050405020304" pitchFamily="18" charset="0"/>
              </a:rPr>
              <a:t> и/или до </a:t>
            </a:r>
            <a:r>
              <a:rPr lang="sr-Cyrl-RS" sz="1000" b="1" dirty="0">
                <a:solidFill>
                  <a:prstClr val="black"/>
                </a:solidFill>
                <a:ea typeface="Calibri" panose="020F0502020204030204" pitchFamily="34" charset="0"/>
                <a:cs typeface="Times New Roman" panose="02020603050405020304" pitchFamily="18" charset="0"/>
              </a:rPr>
              <a:t>највише 3.999 бројлера</a:t>
            </a:r>
            <a:r>
              <a:rPr lang="sr-Cyrl-RS" sz="1000" dirty="0">
                <a:solidFill>
                  <a:prstClr val="black"/>
                </a:solidFill>
                <a:ea typeface="Calibri" panose="020F0502020204030204" pitchFamily="34" charset="0"/>
                <a:cs typeface="Times New Roman" panose="02020603050405020304" pitchFamily="18" charset="0"/>
              </a:rPr>
              <a:t> по </a:t>
            </a:r>
            <a:r>
              <a:rPr lang="sr-Cyrl-RS" sz="1000" dirty="0" err="1">
                <a:solidFill>
                  <a:prstClr val="black"/>
                </a:solidFill>
                <a:ea typeface="Calibri" panose="020F0502020204030204" pitchFamily="34" charset="0"/>
                <a:cs typeface="Times New Roman" panose="02020603050405020304" pitchFamily="18" charset="0"/>
              </a:rPr>
              <a:t>турнусу</a:t>
            </a:r>
            <a:r>
              <a:rPr lang="sr-Cyrl-RS" sz="1000" dirty="0">
                <a:solidFill>
                  <a:prstClr val="black"/>
                </a:solidFill>
                <a:ea typeface="Calibri" panose="020F0502020204030204" pitchFamily="34" charset="0"/>
                <a:cs typeface="Times New Roman" panose="02020603050405020304" pitchFamily="18" charset="0"/>
              </a:rPr>
              <a:t> и/или до </a:t>
            </a:r>
            <a:r>
              <a:rPr lang="sr-Cyrl-RS" sz="1000" b="1" dirty="0">
                <a:solidFill>
                  <a:prstClr val="black"/>
                </a:solidFill>
                <a:ea typeface="Calibri" panose="020F0502020204030204" pitchFamily="34" charset="0"/>
                <a:cs typeface="Times New Roman" panose="02020603050405020304" pitchFamily="18" charset="0"/>
              </a:rPr>
              <a:t>највише 399 товних ћурки</a:t>
            </a:r>
            <a:r>
              <a:rPr lang="sr-Cyrl-RS" sz="1000" dirty="0">
                <a:solidFill>
                  <a:prstClr val="black"/>
                </a:solidFill>
                <a:ea typeface="Calibri" panose="020F0502020204030204" pitchFamily="34" charset="0"/>
                <a:cs typeface="Times New Roman" panose="02020603050405020304" pitchFamily="18" charset="0"/>
              </a:rPr>
              <a:t> по </a:t>
            </a:r>
            <a:r>
              <a:rPr lang="sr-Cyrl-RS" sz="1000" dirty="0" err="1">
                <a:solidFill>
                  <a:prstClr val="black"/>
                </a:solidFill>
                <a:ea typeface="Calibri" panose="020F0502020204030204" pitchFamily="34" charset="0"/>
                <a:cs typeface="Times New Roman" panose="02020603050405020304" pitchFamily="18" charset="0"/>
              </a:rPr>
              <a:t>турнусу</a:t>
            </a:r>
            <a:r>
              <a:rPr lang="sr-Cyrl-RS" sz="1000" dirty="0">
                <a:solidFill>
                  <a:prstClr val="black"/>
                </a:solidFill>
                <a:ea typeface="Calibri" panose="020F0502020204030204" pitchFamily="34" charset="0"/>
                <a:cs typeface="Times New Roman" panose="02020603050405020304" pitchFamily="18" charset="0"/>
              </a:rPr>
              <a:t>.</a:t>
            </a:r>
            <a:endParaRPr lang="sr-Latn-RS" sz="1000" dirty="0">
              <a:solidFill>
                <a:prstClr val="black"/>
              </a:solidFill>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Ø"/>
            </a:pPr>
            <a:endParaRPr lang="en-US" sz="1000" dirty="0">
              <a:solidFill>
                <a:prstClr val="black"/>
              </a:solidFill>
              <a:ea typeface="Times New Roman" panose="02020603050405020304" pitchFamily="18" charset="0"/>
              <a:cs typeface="Times New Roman" panose="02020603050405020304" pitchFamily="18" charset="0"/>
            </a:endParaRPr>
          </a:p>
          <a:p>
            <a:pPr algn="just"/>
            <a:r>
              <a:rPr lang="sr-Cyrl-RS" sz="1100" b="1" dirty="0">
                <a:ea typeface="Times New Roman" panose="02020603050405020304" pitchFamily="18" charset="0"/>
              </a:rPr>
              <a:t>Врста капиталних инвестиција:</a:t>
            </a:r>
            <a:endParaRPr lang="en-US" sz="1100" dirty="0">
              <a:ea typeface="Times New Roman" panose="02020603050405020304" pitchFamily="18" charset="0"/>
            </a:endParaRPr>
          </a:p>
          <a:p>
            <a:pPr marL="342900" lvl="0" indent="-342900">
              <a:buFont typeface="+mj-lt"/>
              <a:buAutoNum type="arabicParenR"/>
            </a:pPr>
            <a:r>
              <a:rPr lang="sr-Cyrl-RS" sz="1000" dirty="0">
                <a:ea typeface="Calibri" panose="020F0502020204030204" pitchFamily="34" charset="0"/>
              </a:rPr>
              <a:t>изградња и опремање објеката за смештај животиња у сврху производње меса;</a:t>
            </a:r>
            <a:endParaRPr lang="en-US" sz="1000" dirty="0">
              <a:ea typeface="Times New Roman" panose="02020603050405020304" pitchFamily="18" charset="0"/>
            </a:endParaRPr>
          </a:p>
          <a:p>
            <a:pPr marL="342900" lvl="0" indent="-342900">
              <a:buFont typeface="+mj-lt"/>
              <a:buAutoNum type="arabicParenR"/>
            </a:pPr>
            <a:r>
              <a:rPr lang="sr-Latn-RS" sz="1000" dirty="0" err="1">
                <a:ea typeface="Calibri" panose="020F0502020204030204" pitchFamily="34" charset="0"/>
              </a:rPr>
              <a:t>изградња</a:t>
            </a:r>
            <a:r>
              <a:rPr lang="sr-Latn-RS" sz="1000" dirty="0">
                <a:ea typeface="Calibri" panose="020F0502020204030204" pitchFamily="34" charset="0"/>
              </a:rPr>
              <a:t> и </a:t>
            </a:r>
            <a:r>
              <a:rPr lang="sr-Latn-RS" sz="1000" dirty="0" err="1">
                <a:ea typeface="Calibri" panose="020F0502020204030204" pitchFamily="34" charset="0"/>
              </a:rPr>
              <a:t>опремање</a:t>
            </a:r>
            <a:r>
              <a:rPr lang="sr-Latn-RS" sz="1000" dirty="0">
                <a:ea typeface="Calibri" panose="020F0502020204030204" pitchFamily="34" charset="0"/>
              </a:rPr>
              <a:t> </a:t>
            </a:r>
            <a:r>
              <a:rPr lang="sr-Cyrl-RS" sz="1000" dirty="0">
                <a:ea typeface="Calibri" panose="020F0502020204030204" pitchFamily="34" charset="0"/>
              </a:rPr>
              <a:t>објеката</a:t>
            </a:r>
            <a:r>
              <a:rPr lang="sr-Latn-RS" sz="1000" dirty="0">
                <a:ea typeface="Calibri" panose="020F0502020204030204" pitchFamily="34" charset="0"/>
              </a:rPr>
              <a:t> </a:t>
            </a:r>
            <a:r>
              <a:rPr lang="sr-Latn-RS" sz="1000" dirty="0" err="1">
                <a:ea typeface="Calibri" panose="020F0502020204030204" pitchFamily="34" charset="0"/>
              </a:rPr>
              <a:t>за</a:t>
            </a:r>
            <a:r>
              <a:rPr lang="sr-Latn-RS" sz="1000" dirty="0">
                <a:ea typeface="Calibri" panose="020F0502020204030204" pitchFamily="34" charset="0"/>
              </a:rPr>
              <a:t> </a:t>
            </a:r>
            <a:r>
              <a:rPr lang="sr-Cyrl-RS" sz="1000" dirty="0">
                <a:ea typeface="Calibri" panose="020F0502020204030204" pitchFamily="34" charset="0"/>
              </a:rPr>
              <a:t>манипулацију</a:t>
            </a:r>
            <a:r>
              <a:rPr lang="sr-Latn-RS" sz="1000" dirty="0">
                <a:ea typeface="Calibri" panose="020F0502020204030204" pitchFamily="34" charset="0"/>
              </a:rPr>
              <a:t>, </a:t>
            </a:r>
            <a:r>
              <a:rPr lang="sr-Cyrl-RS" sz="1000" dirty="0">
                <a:ea typeface="Calibri" panose="020F0502020204030204" pitchFamily="34" charset="0"/>
              </a:rPr>
              <a:t>складиштење</a:t>
            </a:r>
            <a:r>
              <a:rPr lang="sr-Latn-RS" sz="1000" dirty="0">
                <a:ea typeface="Calibri" panose="020F0502020204030204" pitchFamily="34" charset="0"/>
              </a:rPr>
              <a:t> и </a:t>
            </a:r>
            <a:r>
              <a:rPr lang="sr-Cyrl-RS" sz="1000" dirty="0">
                <a:ea typeface="Calibri" panose="020F0502020204030204" pitchFamily="34" charset="0"/>
              </a:rPr>
              <a:t>дистрибуцију стајњака</a:t>
            </a:r>
            <a:r>
              <a:rPr lang="sr-Latn-RS" sz="1000" dirty="0">
                <a:ea typeface="Calibri" panose="020F0502020204030204" pitchFamily="34" charset="0"/>
              </a:rPr>
              <a:t>;</a:t>
            </a:r>
            <a:endParaRPr lang="en-US" sz="1000" dirty="0">
              <a:ea typeface="Times New Roman" panose="02020603050405020304" pitchFamily="18" charset="0"/>
            </a:endParaRPr>
          </a:p>
          <a:p>
            <a:pPr marL="342900" lvl="0" indent="-342900">
              <a:buFont typeface="+mj-lt"/>
              <a:buAutoNum type="arabicParenR"/>
            </a:pPr>
            <a:r>
              <a:rPr lang="sr-Latn-RS" sz="1000" dirty="0" err="1">
                <a:ea typeface="Calibri" panose="020F0502020204030204" pitchFamily="34" charset="0"/>
              </a:rPr>
              <a:t>набавка</a:t>
            </a:r>
            <a:r>
              <a:rPr lang="sr-Latn-RS" sz="1000" dirty="0">
                <a:ea typeface="Calibri" panose="020F0502020204030204" pitchFamily="34" charset="0"/>
              </a:rPr>
              <a:t> </a:t>
            </a:r>
            <a:r>
              <a:rPr lang="sr-Latn-RS" sz="1000" dirty="0" err="1">
                <a:ea typeface="Calibri" panose="020F0502020204030204" pitchFamily="34" charset="0"/>
              </a:rPr>
              <a:t>нове</a:t>
            </a:r>
            <a:r>
              <a:rPr lang="sr-Latn-RS" sz="1000" dirty="0">
                <a:ea typeface="Calibri" panose="020F0502020204030204" pitchFamily="34" charset="0"/>
              </a:rPr>
              <a:t> </a:t>
            </a:r>
            <a:r>
              <a:rPr lang="sr-Latn-RS" sz="1000" dirty="0" err="1">
                <a:ea typeface="Calibri" panose="020F0502020204030204" pitchFamily="34" charset="0"/>
              </a:rPr>
              <a:t>опреме</a:t>
            </a:r>
            <a:r>
              <a:rPr lang="sr-Latn-RS" sz="1000" dirty="0">
                <a:ea typeface="Calibri" panose="020F0502020204030204" pitchFamily="34" charset="0"/>
              </a:rPr>
              <a:t> и </a:t>
            </a:r>
            <a:r>
              <a:rPr lang="sr-Latn-RS" sz="1000" dirty="0" err="1">
                <a:ea typeface="Calibri" panose="020F0502020204030204" pitchFamily="34" charset="0"/>
              </a:rPr>
              <a:t>машина</a:t>
            </a:r>
            <a:r>
              <a:rPr lang="sr-Latn-RS" sz="1000" dirty="0">
                <a:ea typeface="Calibri" panose="020F0502020204030204" pitchFamily="34" charset="0"/>
              </a:rPr>
              <a:t> </a:t>
            </a:r>
            <a:r>
              <a:rPr lang="sr-Latn-RS" sz="1000" dirty="0" err="1">
                <a:ea typeface="Calibri" panose="020F0502020204030204" pitchFamily="34" charset="0"/>
              </a:rPr>
              <a:t>за</a:t>
            </a:r>
            <a:r>
              <a:rPr lang="sr-Latn-RS" sz="1000" dirty="0">
                <a:ea typeface="Calibri" panose="020F0502020204030204" pitchFamily="34" charset="0"/>
              </a:rPr>
              <a:t> </a:t>
            </a:r>
            <a:r>
              <a:rPr lang="sr-Cyrl-RS" sz="1000" dirty="0">
                <a:ea typeface="Calibri" panose="020F0502020204030204" pitchFamily="34" charset="0"/>
              </a:rPr>
              <a:t>манипулацију</a:t>
            </a:r>
            <a:r>
              <a:rPr lang="sr-Latn-RS" sz="1000" dirty="0">
                <a:ea typeface="Calibri" panose="020F0502020204030204" pitchFamily="34" charset="0"/>
              </a:rPr>
              <a:t> и </a:t>
            </a:r>
            <a:r>
              <a:rPr lang="sr-Latn-RS" sz="1000" dirty="0" err="1">
                <a:ea typeface="Calibri" panose="020F0502020204030204" pitchFamily="34" charset="0"/>
              </a:rPr>
              <a:t>транспорт</a:t>
            </a:r>
            <a:r>
              <a:rPr lang="sr-Latn-RS" sz="1000" dirty="0">
                <a:ea typeface="Calibri" panose="020F0502020204030204" pitchFamily="34" charset="0"/>
              </a:rPr>
              <a:t> </a:t>
            </a:r>
            <a:r>
              <a:rPr lang="sr-Latn-RS" sz="1000" dirty="0" err="1">
                <a:ea typeface="Calibri" panose="020F0502020204030204" pitchFamily="34" charset="0"/>
              </a:rPr>
              <a:t>чврстог</a:t>
            </a:r>
            <a:r>
              <a:rPr lang="sr-Latn-RS" sz="1000" dirty="0">
                <a:ea typeface="Calibri" panose="020F0502020204030204" pitchFamily="34" charset="0"/>
              </a:rPr>
              <a:t> </a:t>
            </a:r>
            <a:r>
              <a:rPr lang="sr-Latn-RS" sz="1000" dirty="0" err="1">
                <a:ea typeface="Calibri" panose="020F0502020204030204" pitchFamily="34" charset="0"/>
              </a:rPr>
              <a:t>или</a:t>
            </a:r>
            <a:r>
              <a:rPr lang="sr-Latn-RS" sz="1000" dirty="0">
                <a:ea typeface="Calibri" panose="020F0502020204030204" pitchFamily="34" charset="0"/>
              </a:rPr>
              <a:t> </a:t>
            </a:r>
            <a:r>
              <a:rPr lang="sr-Latn-RS" sz="1000" dirty="0" err="1">
                <a:ea typeface="Calibri" panose="020F0502020204030204" pitchFamily="34" charset="0"/>
              </a:rPr>
              <a:t>течног</a:t>
            </a:r>
            <a:r>
              <a:rPr lang="sr-Latn-RS" sz="1000" dirty="0">
                <a:ea typeface="Calibri" panose="020F0502020204030204" pitchFamily="34" charset="0"/>
              </a:rPr>
              <a:t> </a:t>
            </a:r>
            <a:r>
              <a:rPr lang="sr-Latn-RS" sz="1000" dirty="0" err="1">
                <a:ea typeface="Calibri" panose="020F0502020204030204" pitchFamily="34" charset="0"/>
              </a:rPr>
              <a:t>стајњака</a:t>
            </a:r>
            <a:r>
              <a:rPr lang="sr-Latn-RS" sz="1000" dirty="0">
                <a:ea typeface="Calibri" panose="020F0502020204030204" pitchFamily="34" charset="0"/>
              </a:rPr>
              <a:t>;</a:t>
            </a:r>
            <a:endParaRPr lang="en-US" sz="1000" dirty="0">
              <a:ea typeface="Times New Roman" panose="02020603050405020304" pitchFamily="18" charset="0"/>
            </a:endParaRPr>
          </a:p>
          <a:p>
            <a:pPr marL="342900" lvl="0" indent="-342900">
              <a:buFont typeface="+mj-lt"/>
              <a:buAutoNum type="arabicParenR"/>
            </a:pPr>
            <a:r>
              <a:rPr lang="sr-Latn-RS" sz="1000" dirty="0" err="1">
                <a:ea typeface="Calibri" panose="020F0502020204030204" pitchFamily="34" charset="0"/>
              </a:rPr>
              <a:t>набавка</a:t>
            </a:r>
            <a:r>
              <a:rPr lang="sr-Latn-RS" sz="1000" dirty="0">
                <a:ea typeface="Calibri" panose="020F0502020204030204" pitchFamily="34" charset="0"/>
              </a:rPr>
              <a:t> </a:t>
            </a:r>
            <a:r>
              <a:rPr lang="sr-Latn-RS" sz="1000" dirty="0" err="1">
                <a:ea typeface="Calibri" panose="020F0502020204030204" pitchFamily="34" charset="0"/>
              </a:rPr>
              <a:t>нове</a:t>
            </a:r>
            <a:r>
              <a:rPr lang="sr-Latn-RS" sz="1000" dirty="0">
                <a:ea typeface="Calibri" panose="020F0502020204030204" pitchFamily="34" charset="0"/>
              </a:rPr>
              <a:t> </a:t>
            </a:r>
            <a:r>
              <a:rPr lang="sr-Latn-RS" sz="1000" dirty="0" err="1">
                <a:ea typeface="Calibri" panose="020F0502020204030204" pitchFamily="34" charset="0"/>
              </a:rPr>
              <a:t>опреме</a:t>
            </a:r>
            <a:r>
              <a:rPr lang="sr-Latn-RS" sz="1000" dirty="0">
                <a:ea typeface="Calibri" panose="020F0502020204030204" pitchFamily="34" charset="0"/>
              </a:rPr>
              <a:t> и </a:t>
            </a:r>
            <a:r>
              <a:rPr lang="sr-Latn-RS" sz="1000" dirty="0" err="1">
                <a:ea typeface="Calibri" panose="020F0502020204030204" pitchFamily="34" charset="0"/>
              </a:rPr>
              <a:t>машина</a:t>
            </a:r>
            <a:r>
              <a:rPr lang="sr-Latn-RS" sz="1000" dirty="0">
                <a:ea typeface="Calibri" panose="020F0502020204030204" pitchFamily="34" charset="0"/>
              </a:rPr>
              <a:t> </a:t>
            </a:r>
            <a:r>
              <a:rPr lang="sr-Latn-RS" sz="1000" dirty="0" err="1">
                <a:ea typeface="Calibri" panose="020F0502020204030204" pitchFamily="34" charset="0"/>
              </a:rPr>
              <a:t>за</a:t>
            </a:r>
            <a:r>
              <a:rPr lang="sr-Latn-RS" sz="1000" dirty="0">
                <a:ea typeface="Calibri" panose="020F0502020204030204" pitchFamily="34" charset="0"/>
              </a:rPr>
              <a:t> </a:t>
            </a:r>
            <a:r>
              <a:rPr lang="sr-Latn-RS" sz="1000" dirty="0" err="1">
                <a:ea typeface="Calibri" panose="020F0502020204030204" pitchFamily="34" charset="0"/>
              </a:rPr>
              <a:t>припрему</a:t>
            </a:r>
            <a:r>
              <a:rPr lang="sr-Latn-RS" sz="1000" dirty="0">
                <a:ea typeface="Calibri" panose="020F0502020204030204" pitchFamily="34" charset="0"/>
              </a:rPr>
              <a:t> </a:t>
            </a:r>
            <a:r>
              <a:rPr lang="sr-Latn-RS" sz="1000" dirty="0" err="1">
                <a:ea typeface="Calibri" panose="020F0502020204030204" pitchFamily="34" charset="0"/>
              </a:rPr>
              <a:t>сточне</a:t>
            </a:r>
            <a:r>
              <a:rPr lang="sr-Latn-RS" sz="1000" dirty="0">
                <a:ea typeface="Calibri" panose="020F0502020204030204" pitchFamily="34" charset="0"/>
              </a:rPr>
              <a:t> </a:t>
            </a:r>
            <a:r>
              <a:rPr lang="sr-Latn-RS" sz="1000" dirty="0" err="1">
                <a:ea typeface="Calibri" panose="020F0502020204030204" pitchFamily="34" charset="0"/>
              </a:rPr>
              <a:t>хране</a:t>
            </a:r>
            <a:r>
              <a:rPr lang="sr-Latn-RS" sz="1000" dirty="0">
                <a:ea typeface="Calibri" panose="020F0502020204030204" pitchFamily="34" charset="0"/>
              </a:rPr>
              <a:t>, </a:t>
            </a:r>
            <a:r>
              <a:rPr lang="sr-Latn-RS" sz="1000" dirty="0" err="1">
                <a:ea typeface="Calibri" panose="020F0502020204030204" pitchFamily="34" charset="0"/>
              </a:rPr>
              <a:t>храњење</a:t>
            </a:r>
            <a:r>
              <a:rPr lang="sr-Latn-RS" sz="1000" dirty="0">
                <a:ea typeface="Calibri" panose="020F0502020204030204" pitchFamily="34" charset="0"/>
              </a:rPr>
              <a:t> и </a:t>
            </a:r>
            <a:r>
              <a:rPr lang="sr-Cyrl-RS" sz="1000" dirty="0">
                <a:ea typeface="Calibri" panose="020F0502020204030204" pitchFamily="34" charset="0"/>
              </a:rPr>
              <a:t>појење </a:t>
            </a:r>
            <a:r>
              <a:rPr lang="sr-Latn-RS" sz="1000" dirty="0" err="1">
                <a:ea typeface="Calibri" panose="020F0502020204030204" pitchFamily="34" charset="0"/>
              </a:rPr>
              <a:t>животиња</a:t>
            </a:r>
            <a:r>
              <a:rPr lang="sr-Latn-RS" sz="1000" dirty="0">
                <a:ea typeface="Calibri" panose="020F0502020204030204" pitchFamily="34" charset="0"/>
              </a:rPr>
              <a:t>;</a:t>
            </a:r>
            <a:endParaRPr lang="en-US" sz="1000" dirty="0">
              <a:ea typeface="Times New Roman" panose="02020603050405020304" pitchFamily="18" charset="0"/>
            </a:endParaRPr>
          </a:p>
          <a:p>
            <a:pPr marL="342900" lvl="0" indent="-342900">
              <a:buFont typeface="+mj-lt"/>
              <a:buAutoNum type="arabicParenR"/>
            </a:pPr>
            <a:r>
              <a:rPr lang="sr-Latn-RS" sz="1000" dirty="0" err="1">
                <a:ea typeface="Calibri" panose="020F0502020204030204" pitchFamily="34" charset="0"/>
              </a:rPr>
              <a:t>набавка</a:t>
            </a:r>
            <a:r>
              <a:rPr lang="sr-Latn-RS" sz="1000" dirty="0">
                <a:ea typeface="Calibri" panose="020F0502020204030204" pitchFamily="34" charset="0"/>
              </a:rPr>
              <a:t> </a:t>
            </a:r>
            <a:r>
              <a:rPr lang="sr-Latn-RS" sz="1000" dirty="0" err="1">
                <a:ea typeface="Calibri" panose="020F0502020204030204" pitchFamily="34" charset="0"/>
              </a:rPr>
              <a:t>нових</a:t>
            </a:r>
            <a:r>
              <a:rPr lang="sr-Latn-RS" sz="1000" dirty="0">
                <a:ea typeface="Calibri" panose="020F0502020204030204" pitchFamily="34" charset="0"/>
              </a:rPr>
              <a:t> </a:t>
            </a:r>
            <a:r>
              <a:rPr lang="sr-Latn-RS" sz="1000" dirty="0" err="1">
                <a:ea typeface="Calibri" panose="020F0502020204030204" pitchFamily="34" charset="0"/>
              </a:rPr>
              <a:t>сточних</a:t>
            </a:r>
            <a:r>
              <a:rPr lang="sr-Latn-RS" sz="1000" dirty="0">
                <a:ea typeface="Calibri" panose="020F0502020204030204" pitchFamily="34" charset="0"/>
              </a:rPr>
              <a:t> </a:t>
            </a:r>
            <a:r>
              <a:rPr lang="sr-Latn-RS" sz="1000" dirty="0" err="1">
                <a:ea typeface="Calibri" panose="020F0502020204030204" pitchFamily="34" charset="0"/>
              </a:rPr>
              <a:t>вага</a:t>
            </a:r>
            <a:r>
              <a:rPr lang="sr-Latn-RS" sz="1000" dirty="0">
                <a:ea typeface="Calibri" panose="020F0502020204030204" pitchFamily="34" charset="0"/>
              </a:rPr>
              <a:t>, </a:t>
            </a:r>
            <a:r>
              <a:rPr lang="sr-Latn-RS" sz="1000" dirty="0" err="1">
                <a:ea typeface="Calibri" panose="020F0502020204030204" pitchFamily="34" charset="0"/>
              </a:rPr>
              <a:t>рампи</a:t>
            </a:r>
            <a:r>
              <a:rPr lang="sr-Latn-RS" sz="1000" dirty="0">
                <a:ea typeface="Calibri" panose="020F0502020204030204" pitchFamily="34" charset="0"/>
              </a:rPr>
              <a:t> </a:t>
            </a:r>
            <a:r>
              <a:rPr lang="sr-Latn-RS" sz="1000" dirty="0" err="1">
                <a:ea typeface="Calibri" panose="020F0502020204030204" pitchFamily="34" charset="0"/>
              </a:rPr>
              <a:t>за</a:t>
            </a:r>
            <a:r>
              <a:rPr lang="sr-Latn-RS" sz="1000" dirty="0">
                <a:ea typeface="Calibri" panose="020F0502020204030204" pitchFamily="34" charset="0"/>
              </a:rPr>
              <a:t> </a:t>
            </a:r>
            <a:r>
              <a:rPr lang="sr-Latn-RS" sz="1000" dirty="0" err="1">
                <a:ea typeface="Calibri" panose="020F0502020204030204" pitchFamily="34" charset="0"/>
              </a:rPr>
              <a:t>утовар</a:t>
            </a:r>
            <a:r>
              <a:rPr lang="sr-Latn-RS" sz="1000" dirty="0">
                <a:ea typeface="Calibri" panose="020F0502020204030204" pitchFamily="34" charset="0"/>
              </a:rPr>
              <a:t> и </a:t>
            </a:r>
            <a:r>
              <a:rPr lang="sr-Latn-RS" sz="1000" dirty="0" err="1">
                <a:ea typeface="Calibri" panose="020F0502020204030204" pitchFamily="34" charset="0"/>
              </a:rPr>
              <a:t>истовар</a:t>
            </a:r>
            <a:r>
              <a:rPr lang="sr-Latn-RS" sz="1000" dirty="0">
                <a:ea typeface="Calibri" panose="020F0502020204030204" pitchFamily="34" charset="0"/>
              </a:rPr>
              <a:t> и </a:t>
            </a:r>
            <a:r>
              <a:rPr lang="sr-Latn-RS" sz="1000" dirty="0" err="1">
                <a:ea typeface="Calibri" panose="020F0502020204030204" pitchFamily="34" charset="0"/>
              </a:rPr>
              <a:t>торова</a:t>
            </a:r>
            <a:r>
              <a:rPr lang="sr-Latn-RS" sz="1000" dirty="0">
                <a:ea typeface="Calibri" panose="020F0502020204030204" pitchFamily="34" charset="0"/>
              </a:rPr>
              <a:t> </a:t>
            </a:r>
            <a:r>
              <a:rPr lang="sr-Latn-RS" sz="1000" dirty="0" err="1">
                <a:ea typeface="Calibri" panose="020F0502020204030204" pitchFamily="34" charset="0"/>
              </a:rPr>
              <a:t>за</a:t>
            </a:r>
            <a:r>
              <a:rPr lang="sr-Latn-RS" sz="1000" dirty="0">
                <a:ea typeface="Calibri" panose="020F0502020204030204" pitchFamily="34" charset="0"/>
              </a:rPr>
              <a:t> </a:t>
            </a:r>
            <a:r>
              <a:rPr lang="sr-Latn-RS" sz="1000" dirty="0" err="1">
                <a:ea typeface="Calibri" panose="020F0502020204030204" pitchFamily="34" charset="0"/>
              </a:rPr>
              <a:t>усмеравање</a:t>
            </a:r>
            <a:r>
              <a:rPr lang="sr-Latn-RS" sz="1000" dirty="0">
                <a:ea typeface="Calibri" panose="020F0502020204030204" pitchFamily="34" charset="0"/>
              </a:rPr>
              <a:t> и </a:t>
            </a:r>
            <a:r>
              <a:rPr lang="sr-Latn-RS" sz="1000" dirty="0" err="1">
                <a:ea typeface="Calibri" panose="020F0502020204030204" pitchFamily="34" charset="0"/>
              </a:rPr>
              <a:t>задржавање</a:t>
            </a:r>
            <a:r>
              <a:rPr lang="sr-Latn-RS" sz="1000" dirty="0">
                <a:ea typeface="Calibri" panose="020F0502020204030204" pitchFamily="34" charset="0"/>
              </a:rPr>
              <a:t> </a:t>
            </a:r>
            <a:r>
              <a:rPr lang="sr-Latn-RS" sz="1000" dirty="0" err="1">
                <a:ea typeface="Calibri" panose="020F0502020204030204" pitchFamily="34" charset="0"/>
              </a:rPr>
              <a:t>животиња</a:t>
            </a:r>
            <a:r>
              <a:rPr lang="sr-Latn-RS" sz="1000" dirty="0">
                <a:ea typeface="Calibri" panose="020F0502020204030204" pitchFamily="34" charset="0"/>
              </a:rPr>
              <a:t>;</a:t>
            </a:r>
            <a:endParaRPr lang="en-US" sz="1000" dirty="0">
              <a:ea typeface="Times New Roman" panose="02020603050405020304" pitchFamily="18" charset="0"/>
            </a:endParaRPr>
          </a:p>
          <a:p>
            <a:pPr marL="342900" lvl="0" indent="-342900">
              <a:buFont typeface="+mj-lt"/>
              <a:buAutoNum type="arabicParenR"/>
            </a:pPr>
            <a:r>
              <a:rPr lang="sr-Latn-RS" sz="1000" dirty="0" err="1">
                <a:ea typeface="Calibri" panose="020F0502020204030204" pitchFamily="34" charset="0"/>
              </a:rPr>
              <a:t>набавка</a:t>
            </a:r>
            <a:r>
              <a:rPr lang="sr-Latn-RS" sz="1000" dirty="0">
                <a:ea typeface="Calibri" panose="020F0502020204030204" pitchFamily="34" charset="0"/>
              </a:rPr>
              <a:t> </a:t>
            </a:r>
            <a:r>
              <a:rPr lang="sr-Latn-RS" sz="1000" dirty="0" err="1">
                <a:ea typeface="Calibri" panose="020F0502020204030204" pitchFamily="34" charset="0"/>
              </a:rPr>
              <a:t>нове</a:t>
            </a:r>
            <a:r>
              <a:rPr lang="sr-Latn-RS" sz="1000" dirty="0">
                <a:ea typeface="Calibri" panose="020F0502020204030204" pitchFamily="34" charset="0"/>
              </a:rPr>
              <a:t> </a:t>
            </a:r>
            <a:r>
              <a:rPr lang="sr-Latn-RS" sz="1000" dirty="0" err="1">
                <a:ea typeface="Calibri" panose="020F0502020204030204" pitchFamily="34" charset="0"/>
              </a:rPr>
              <a:t>опреме</a:t>
            </a:r>
            <a:r>
              <a:rPr lang="sr-Latn-RS" sz="1000" dirty="0">
                <a:ea typeface="Calibri" panose="020F0502020204030204" pitchFamily="34" charset="0"/>
              </a:rPr>
              <a:t> </a:t>
            </a:r>
            <a:r>
              <a:rPr lang="sr-Latn-RS" sz="1000" dirty="0" err="1">
                <a:ea typeface="Calibri" panose="020F0502020204030204" pitchFamily="34" charset="0"/>
              </a:rPr>
              <a:t>за</a:t>
            </a:r>
            <a:r>
              <a:rPr lang="sr-Latn-RS" sz="1000" dirty="0">
                <a:ea typeface="Calibri" panose="020F0502020204030204" pitchFamily="34" charset="0"/>
              </a:rPr>
              <a:t> </a:t>
            </a:r>
            <a:r>
              <a:rPr lang="sr-Latn-RS" sz="1000" dirty="0" err="1">
                <a:ea typeface="Calibri" panose="020F0502020204030204" pitchFamily="34" charset="0"/>
              </a:rPr>
              <a:t>обраду</a:t>
            </a:r>
            <a:r>
              <a:rPr lang="sr-Latn-RS" sz="1000" dirty="0">
                <a:ea typeface="Calibri" panose="020F0502020204030204" pitchFamily="34" charset="0"/>
              </a:rPr>
              <a:t> </a:t>
            </a:r>
            <a:r>
              <a:rPr lang="sr-Cyrl-RS" sz="1000" dirty="0">
                <a:ea typeface="Calibri" panose="020F0502020204030204" pitchFamily="34" charset="0"/>
              </a:rPr>
              <a:t>папака</a:t>
            </a:r>
            <a:r>
              <a:rPr lang="sr-Latn-RS" sz="1000" dirty="0">
                <a:ea typeface="Calibri" panose="020F0502020204030204" pitchFamily="34" charset="0"/>
              </a:rPr>
              <a:t>;</a:t>
            </a:r>
            <a:endParaRPr lang="en-US" sz="1000" dirty="0">
              <a:ea typeface="Times New Roman" panose="02020603050405020304" pitchFamily="18" charset="0"/>
            </a:endParaRPr>
          </a:p>
          <a:p>
            <a:pPr marL="342900" lvl="0" indent="-342900">
              <a:buFont typeface="+mj-lt"/>
              <a:buAutoNum type="arabicParenR"/>
            </a:pPr>
            <a:r>
              <a:rPr lang="sr-Latn-RS" sz="1000" dirty="0" err="1">
                <a:ea typeface="Calibri" panose="020F0502020204030204" pitchFamily="34" charset="0"/>
              </a:rPr>
              <a:t>набавка</a:t>
            </a:r>
            <a:r>
              <a:rPr lang="sr-Latn-RS" sz="1000" dirty="0">
                <a:ea typeface="Calibri" panose="020F0502020204030204" pitchFamily="34" charset="0"/>
              </a:rPr>
              <a:t> </a:t>
            </a:r>
            <a:r>
              <a:rPr lang="sr-Latn-RS" sz="1000" dirty="0" err="1">
                <a:ea typeface="Calibri" panose="020F0502020204030204" pitchFamily="34" charset="0"/>
              </a:rPr>
              <a:t>нове</a:t>
            </a:r>
            <a:r>
              <a:rPr lang="sr-Latn-RS" sz="1000" dirty="0">
                <a:ea typeface="Calibri" panose="020F0502020204030204" pitchFamily="34" charset="0"/>
              </a:rPr>
              <a:t> </a:t>
            </a:r>
            <a:r>
              <a:rPr lang="sr-Latn-RS" sz="1000" dirty="0" err="1">
                <a:ea typeface="Calibri" panose="020F0502020204030204" pitchFamily="34" charset="0"/>
              </a:rPr>
              <a:t>опреме</a:t>
            </a:r>
            <a:r>
              <a:rPr lang="sr-Latn-RS" sz="1000" dirty="0">
                <a:ea typeface="Calibri" panose="020F0502020204030204" pitchFamily="34" charset="0"/>
              </a:rPr>
              <a:t> </a:t>
            </a:r>
            <a:r>
              <a:rPr lang="sr-Latn-RS" sz="1000" dirty="0" err="1">
                <a:ea typeface="Calibri" panose="020F0502020204030204" pitchFamily="34" charset="0"/>
              </a:rPr>
              <a:t>за</a:t>
            </a:r>
            <a:r>
              <a:rPr lang="sr-Latn-RS" sz="1000" dirty="0">
                <a:ea typeface="Calibri" panose="020F0502020204030204" pitchFamily="34" charset="0"/>
              </a:rPr>
              <a:t> </a:t>
            </a:r>
            <a:r>
              <a:rPr lang="sr-Latn-RS" sz="1000" dirty="0" err="1">
                <a:ea typeface="Calibri" panose="020F0502020204030204" pitchFamily="34" charset="0"/>
              </a:rPr>
              <a:t>електричне</a:t>
            </a:r>
            <a:r>
              <a:rPr lang="sr-Latn-RS" sz="1000" dirty="0">
                <a:ea typeface="Calibri" panose="020F0502020204030204" pitchFamily="34" charset="0"/>
              </a:rPr>
              <a:t> </a:t>
            </a:r>
            <a:r>
              <a:rPr lang="sr-Latn-RS" sz="1000" dirty="0" err="1">
                <a:ea typeface="Calibri" panose="020F0502020204030204" pitchFamily="34" charset="0"/>
              </a:rPr>
              <a:t>заштитне</a:t>
            </a:r>
            <a:r>
              <a:rPr lang="sr-Latn-RS" sz="1000" dirty="0">
                <a:ea typeface="Calibri" panose="020F0502020204030204" pitchFamily="34" charset="0"/>
              </a:rPr>
              <a:t> </a:t>
            </a:r>
            <a:r>
              <a:rPr lang="sr-Latn-RS" sz="1000" dirty="0" err="1">
                <a:ea typeface="Calibri" panose="020F0502020204030204" pitchFamily="34" charset="0"/>
              </a:rPr>
              <a:t>ограде</a:t>
            </a:r>
            <a:r>
              <a:rPr lang="sr-Latn-RS" sz="1000" dirty="0">
                <a:ea typeface="Calibri" panose="020F0502020204030204" pitchFamily="34" charset="0"/>
              </a:rPr>
              <a:t> </a:t>
            </a:r>
            <a:r>
              <a:rPr lang="sr-Latn-RS" sz="1000" dirty="0" err="1">
                <a:ea typeface="Calibri" panose="020F0502020204030204" pitchFamily="34" charset="0"/>
              </a:rPr>
              <a:t>за</a:t>
            </a:r>
            <a:r>
              <a:rPr lang="sr-Latn-RS" sz="1000" dirty="0">
                <a:ea typeface="Calibri" panose="020F0502020204030204" pitchFamily="34" charset="0"/>
              </a:rPr>
              <a:t> </a:t>
            </a:r>
            <a:r>
              <a:rPr lang="sr-Latn-RS" sz="1000" dirty="0" err="1">
                <a:ea typeface="Calibri" panose="020F0502020204030204" pitchFamily="34" charset="0"/>
              </a:rPr>
              <a:t>пашу</a:t>
            </a:r>
            <a:r>
              <a:rPr lang="sr-Latn-RS" sz="1000" dirty="0">
                <a:ea typeface="Calibri" panose="020F0502020204030204" pitchFamily="34" charset="0"/>
              </a:rPr>
              <a:t>;</a:t>
            </a:r>
            <a:endParaRPr lang="en-US" sz="1000" dirty="0">
              <a:ea typeface="Times New Roman" panose="02020603050405020304" pitchFamily="18" charset="0"/>
            </a:endParaRPr>
          </a:p>
          <a:p>
            <a:pPr marL="342900" lvl="0" indent="-342900">
              <a:buFont typeface="+mj-lt"/>
              <a:buAutoNum type="arabicParenR"/>
            </a:pPr>
            <a:r>
              <a:rPr lang="sr-Cyrl-RS" sz="1000" dirty="0">
                <a:ea typeface="Calibri" panose="020F0502020204030204" pitchFamily="34" charset="0"/>
              </a:rPr>
              <a:t>набавка новог трактора снаге до 80kW</a:t>
            </a:r>
            <a:r>
              <a:rPr lang="sr-Latn-RS" sz="1000" dirty="0">
                <a:ea typeface="Calibri" panose="020F0502020204030204" pitchFamily="34" charset="0"/>
              </a:rPr>
              <a:t>.</a:t>
            </a:r>
            <a:endParaRPr lang="en-US" sz="1000" dirty="0">
              <a:ea typeface="Times New Roman" panose="02020603050405020304" pitchFamily="18" charset="0"/>
            </a:endParaRPr>
          </a:p>
          <a:p>
            <a:pPr marL="0" lvl="0" indent="0">
              <a:buNone/>
            </a:pPr>
            <a:endParaRPr lang="en-US" sz="1100" dirty="0">
              <a:ea typeface="Times New Roman" panose="02020603050405020304" pitchFamily="18" charset="0"/>
            </a:endParaRPr>
          </a:p>
          <a:p>
            <a:endParaRPr lang="sr-Cyrl-RS" sz="2000" b="1" dirty="0"/>
          </a:p>
          <a:p>
            <a:endParaRPr lang="sr-Latn-RS" sz="2000" dirty="0"/>
          </a:p>
          <a:p>
            <a:endParaRPr lang="sr-Latn-RS" sz="2000" dirty="0"/>
          </a:p>
        </p:txBody>
      </p:sp>
      <p:sp>
        <p:nvSpPr>
          <p:cNvPr id="4" name="Slide Number Placeholder 3">
            <a:extLst>
              <a:ext uri="{FF2B5EF4-FFF2-40B4-BE49-F238E27FC236}">
                <a16:creationId xmlns:a16="http://schemas.microsoft.com/office/drawing/2014/main" id="{C3264024-296B-4D8F-BB59-1AA1B2BF90A8}"/>
              </a:ext>
            </a:extLst>
          </p:cNvPr>
          <p:cNvSpPr>
            <a:spLocks noGrp="1"/>
          </p:cNvSpPr>
          <p:nvPr>
            <p:ph type="sldNum" sz="quarter" idx="11"/>
          </p:nvPr>
        </p:nvSpPr>
        <p:spPr/>
        <p:txBody>
          <a:bodyPr/>
          <a:lstStyle/>
          <a:p>
            <a:pPr marL="0" marR="0" lvl="0" indent="0" algn="l" defTabSz="456938"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6938" rtl="0" eaLnBrk="1" fontAlgn="auto" latinLnBrk="0" hangingPunct="1">
                <a:lnSpc>
                  <a:spcPct val="100000"/>
                </a:lnSpc>
                <a:spcBef>
                  <a:spcPts val="0"/>
                </a:spcBef>
                <a:spcAft>
                  <a:spcPts val="0"/>
                </a:spcAft>
                <a:buClrTx/>
                <a:buSzTx/>
                <a:buFontTx/>
                <a:buNone/>
                <a:tabLst/>
                <a:defRPr/>
              </a:pPr>
              <a:t>9</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17685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LACEHOLDERAUTOMATIONTAG" val="LogoHideShape"/>
  <p:tag name="MS_XMLFILE_REGKEY" val=""/>
</p:tagLst>
</file>

<file path=ppt/tags/tag2.xml><?xml version="1.0" encoding="utf-8"?>
<p:tagLst xmlns:a="http://schemas.openxmlformats.org/drawingml/2006/main" xmlns:r="http://schemas.openxmlformats.org/officeDocument/2006/relationships" xmlns:p="http://schemas.openxmlformats.org/presentationml/2006/main">
  <p:tag name="PLACEHOLDERAUTOMATIONTAG" val="LogoHideShape"/>
  <p:tag name="MS_XMLFILE_REGKEY" val=""/>
</p:tagLst>
</file>

<file path=ppt/tags/tag3.xml><?xml version="1.0" encoding="utf-8"?>
<p:tagLst xmlns:a="http://schemas.openxmlformats.org/drawingml/2006/main" xmlns:r="http://schemas.openxmlformats.org/officeDocument/2006/relationships" xmlns:p="http://schemas.openxmlformats.org/presentationml/2006/main">
  <p:tag name="PLACEHOLDERAUTOMATIONTAG" val="LogoHideShape"/>
  <p:tag name="MS_XMLFILE_REGKEY" val=""/>
</p:tagLst>
</file>

<file path=ppt/tags/tag4.xml><?xml version="1.0" encoding="utf-8"?>
<p:tagLst xmlns:a="http://schemas.openxmlformats.org/drawingml/2006/main" xmlns:r="http://schemas.openxmlformats.org/officeDocument/2006/relationships" xmlns:p="http://schemas.openxmlformats.org/presentationml/2006/main">
  <p:tag name="PLACEHOLDERAUTOMATIONTAG" val="LogoHideShape"/>
  <p:tag name="MS_XMLFILE_REGKEY" val=""/>
</p:tagLst>
</file>

<file path=ppt/theme/theme1.xml><?xml version="1.0" encoding="utf-8"?>
<a:theme xmlns:a="http://schemas.openxmlformats.org/drawingml/2006/main" name="1_Title pages">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sz="2400"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2400" dirty="0" err="1" smtClean="0"/>
        </a:defPPr>
      </a:lstStyle>
    </a:tx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B14144E2-4C08-4314-A29B-6AAB8E432B8F}"/>
    </a:ext>
  </a:extLst>
</a:theme>
</file>

<file path=ppt/theme/theme2.xml><?xml version="1.0" encoding="utf-8"?>
<a:theme xmlns:a="http://schemas.openxmlformats.org/drawingml/2006/main" name="2_Dividers">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8F8F4C16-DC9D-4629-8927-F3990ED6718F}"/>
    </a:ext>
  </a:extLst>
</a:theme>
</file>

<file path=ppt/theme/theme3.xml><?xml version="1.0" encoding="utf-8"?>
<a:theme xmlns:a="http://schemas.openxmlformats.org/drawingml/2006/main" name="3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4.xml><?xml version="1.0" encoding="utf-8"?>
<a:theme xmlns:a="http://schemas.openxmlformats.org/drawingml/2006/main" name="4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5.xml><?xml version="1.0" encoding="utf-8"?>
<a:theme xmlns:a="http://schemas.openxmlformats.org/drawingml/2006/main" name="5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6.xml><?xml version="1.0" encoding="utf-8"?>
<a:theme xmlns:a="http://schemas.openxmlformats.org/drawingml/2006/main" name="6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theme>
</file>

<file path=ppt/theme/themeOverride1.xml><?xml version="1.0" encoding="utf-8"?>
<a:themeOverride xmlns:a="http://schemas.openxmlformats.org/drawingml/2006/main">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themeOverride>
</file>

<file path=ppt/theme/themeOverride2.xml><?xml version="1.0" encoding="utf-8"?>
<a:themeOverride xmlns:a="http://schemas.openxmlformats.org/drawingml/2006/main">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GTI_Onscreen template_16x9_v7</Template>
  <TotalTime>3995</TotalTime>
  <Words>8190</Words>
  <Application>Microsoft Office PowerPoint</Application>
  <PresentationFormat>On-screen Show (16:9)</PresentationFormat>
  <Paragraphs>826</Paragraphs>
  <Slides>68</Slides>
  <Notes>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68</vt:i4>
      </vt:variant>
    </vt:vector>
  </HeadingPairs>
  <TitlesOfParts>
    <vt:vector size="78" baseType="lpstr">
      <vt:lpstr>Arial</vt:lpstr>
      <vt:lpstr>Calibri</vt:lpstr>
      <vt:lpstr>Symbol</vt:lpstr>
      <vt:lpstr>Wingdings</vt:lpstr>
      <vt:lpstr>1_Title pages</vt:lpstr>
      <vt:lpstr>2_Dividers</vt:lpstr>
      <vt:lpstr>3_Content</vt:lpstr>
      <vt:lpstr>4_Content</vt:lpstr>
      <vt:lpstr>5_Content</vt:lpstr>
      <vt:lpstr>6_Content</vt:lpstr>
      <vt:lpstr>PowerPoint Presentation</vt:lpstr>
      <vt:lpstr>УСЛОВИ ЗА ОСТВАРИВАЊЕ ПРАВА НА КОРИШЋЕЊЕ БЕСПОВРАТНИХ СРЕДСТАВА </vt:lpstr>
      <vt:lpstr>ПРИХВАТЉИВЕ ИНВЕСТИЦИЈЕ И ТРОШКОВИ </vt:lpstr>
      <vt:lpstr>СЕКТОРИ</vt:lpstr>
      <vt:lpstr>НАЧИН ФИНАНСИРАЊА </vt:lpstr>
      <vt:lpstr>ОБАВЕЗЕ КОРИСНИКА</vt:lpstr>
      <vt:lpstr>ОПШТИ УСЛОВИ ЗА УТВРЂИВАЊЕ ПРАВА ЗА КОРИШЋЕЊЕ БЕСПОВРАТНИХ СРЕДСТАВА </vt:lpstr>
      <vt:lpstr>ПОСЕБНИ  УСЛОВИ ЗА УТВРЂИВАЊЕ ПРАВА ЗА КОРИШЋЕЊЕ БЕСПОВРАТНИХ СРЕДСТАВА  - СЕКТОР МЛЕКА –ПРИМАРНА ПРОИЗВОДЊА</vt:lpstr>
      <vt:lpstr>ПОСЕБНИ  УСЛОВИ ЗА УТВРЂИВАЊЕ ПРАВА ЗА КОРИШЋЕЊЕ БЕСПОВРАТНИХ СРЕДСТАВА  - СЕКТОР МЕСА - ПРИМАРНА ПРОИЗВОДЊА</vt:lpstr>
      <vt:lpstr>ПОСЕБНИ  УСЛОВИ ЗА УТВРЂИВАЊЕ ПРАВА ЗА КОРИШЋЕЊЕ БЕСПОВРАТНИХ СРЕДСТАВА  – СЕКТОР МЛЕКА –ПРИМАРНА ПРОИЗВОДЊА</vt:lpstr>
      <vt:lpstr>ПОСЕБНИ  УСЛОВИ ЗА УТВРЂИВАЊЕ ПРАВА ЗА КОРИШЋЕЊЕ БЕСПОВРАТНИХ СРЕДСТАВА - ПЧЕЛАРСТВО И АКВАКУЛТУРА -ПРИМАРНА ПРОИЗВОДЊА</vt:lpstr>
      <vt:lpstr>ПОСЕБНИ  УСЛОВИ ЗА УТВРЂИВАЊЕ ПРАВА ЗА КОРИШЋЕЊЕ БЕСПОВРАТНИХ СРЕДСТАВА –ВОЋЕ ПОВРЋЕ ГРОЖЂЕ И ЦВЕЋЕ-ПРИМАРНА ПРОИЗВОДЊА</vt:lpstr>
      <vt:lpstr>ВРСТЕ ПРИХВАТЉИВИХ КАПИТАЛНИХ ИНВЕСТИЦИЈА </vt:lpstr>
      <vt:lpstr>ПОСЕБНИ  УСЛОВИ ЗА УТВРЂИВАЊЕ ПРАВА ЗА КОРИШЋЕЊЕ БЕСПОВРАТНИХ СРЕДСТАВА - ОСТАЛИ УСЕВИ - ПРИМАРНА ПРОИЗВОДЊА</vt:lpstr>
      <vt:lpstr>ПОСЕБНИ  УСЛОВИ ЗА УТВРЂИВАЊЕ ПРАВА ЗА КОРИШЋЕЊЕ БЕСПОВРАТНИХ СРЕДСТАВА - СТАРИ ЗАНАТИ </vt:lpstr>
      <vt:lpstr>ПОСЕБНИ  УСЛОВИ ЗА УТВРЂИВАЊЕ ПРАВА ЗА КОРИШЋЕЊЕ БЕСПОВРАТНИХ СРЕДСТАВА - ОСТАЛИ УСЕВИ - АГРЕГАТИ</vt:lpstr>
      <vt:lpstr>ПОСЕБНИ  УСЛОВИ ЗА УТВРЂИВАЊЕ ПРАВА ЗА КОРИШЋЕЊЕ БЕСПОВРАТНИХ СРЕДСТАВА – ОСТАЛИ УСЕВИ – АГРЕГАТИ</vt:lpstr>
      <vt:lpstr>ПОСЕБНИ  УСЛОВИ ЗА УТВРЂИВАЊЕ ПРАВА ЗА КОРИШЋЕЊЕ БЕСПОВРАТНИХ СРЕДСТАВА – ОСТАЛИ УСЕВИ – АГРЕГАТИ</vt:lpstr>
      <vt:lpstr>ПОСЕБНИ  УСЛОВИ ЗА УТВРЂИВАЊЕ ПРАВА ЗА КОРИШЋЕЊЕ БЕСПОВРАТНИХ СРЕДСТАВА – СЕКТОР МЛЕКА  – АГРЕГАТИ</vt:lpstr>
      <vt:lpstr>ПОСЕБНИ  УСЛОВИ ЗА УТВРЂИВАЊЕ ПРАВА ЗА КОРИШЋЕЊЕ БЕСПОВРАТНИХ СРЕДСТАВА – СЕКТОР МЛЕКА  – АГРЕГАТИ</vt:lpstr>
      <vt:lpstr>ПОСЕБНИ  УСЛОВИ ЗА УТВРЂИВАЊЕ ПРАВА ЗА КОРИШЋЕЊЕ БЕСПОВРАТНИХ СРЕДСТАВА - СЕКТОР МЕСА  - АГРЕГАТИ</vt:lpstr>
      <vt:lpstr>ПОСЕБНИ  УСЛОВИ ЗА УТВРЂИВАЊЕ ПРАВА ЗА КОРИШЋЕЊЕ БЕСПОВРАТНИХ СРЕДСТАВА - СЕКТОР МЕСА  - АГРЕГАТИ</vt:lpstr>
      <vt:lpstr>ПОСЕБНИ  УСЛОВИ ЗА УТВРЂИВАЊЕ ПРАВА ЗА КОРИШЋЕЊЕ БЕСПОВРАТНИХ СРЕДСТАВА - СЕКТОР ВИНА - АГРЕГАТИ</vt:lpstr>
      <vt:lpstr>ПОСЕБНИ  УСЛОВИ ЗА УТВРЂИВАЊЕ ПРАВА ЗА КОРИШЋЕЊЕ БЕСПОВРАТНИХ СРЕДСТАВА - ПЧЕЛАРСТВО - АГРЕГАТИ</vt:lpstr>
      <vt:lpstr>ПОСЕБНИ  УСЛОВИ ЗА УТВРЂИВАЊЕ ПРАВА ЗА КОРИШЋЕЊЕ БЕСПОВРАТНИХ СРЕДСТАВА – ПЧЕЛАРСТВО - АГРЕГАТИ</vt:lpstr>
      <vt:lpstr>ПОСЕБНИ  УСЛОВИ ЗА УТВРЂИВАЊЕ ПРАВА ЗА КОРИШЋЕЊЕ БЕСПОВРАТНИХ СРЕДСТАВА - АГРЕГАТИ - СТАРИ ЗАНАТИ</vt:lpstr>
      <vt:lpstr>ДОЗВОЉЕНЕ ИНВЕСТИЦИЈЕ  –  АГРЕГАТИ – СВИ СЕКТОРИ </vt:lpstr>
      <vt:lpstr>ФАЗЕ У РЕАЛИЗАЦИЈИ ПРОЈЕКТА </vt:lpstr>
      <vt:lpstr>PowerPoint Presentation</vt:lpstr>
      <vt:lpstr>ОБРАЗАЦ 1 - ПРИЈАВА ЗА УТВРЂИВАЊЕ ПРАВА НА КОРШЋЕЊЕ БЕСПОВРАТНИХ СРЕДСТАВА </vt:lpstr>
      <vt:lpstr>ОБРАЗАЦ 1 - ПРИЈАВА ЗА УТВРЂИВАЊЕ ПРАВА НА КОРШЋЕЊЕ БЕСПОВРАТНИХ СРЕДСТАВА </vt:lpstr>
      <vt:lpstr>ОБРАЗАЦ 1 - ПРИЈАВА ЗА УТВРЂИВАЊЕ ПРАВА НА КОРШЋЕЊЕ БЕСПОВРАТНИХ СРЕДСТАВА </vt:lpstr>
      <vt:lpstr> ДОКУМЕНТА УЗ ПРИЈАВУ </vt:lpstr>
      <vt:lpstr>ОБРАЗАЦ 3 - ТРИЈАЖА ЕКОЛОШКИХ И СОЦОЛОШКИ СТАНДАРДА - ЕССУ ФАЗА ПОДНОШЕЊА ПРИЈАВЕ ЗА ОБЕЗБЕЂЕЊЕ ПРАВА ЗА КОРИШЋЕЊЕ БЕСПОВРАТНХ СРЕДСТАВА </vt:lpstr>
      <vt:lpstr>ОБРАЗАЦ 3 - ТРИЈАЖА ЕКОЛОШКИХ И СОЦОЛОШКИ СТАНДАРДА - ЕССУ ФАЗА ПОДНОШЕЊА ПРИЈАВЕ ЗА ОБЕЗБЕЂЕЊЕ ПРАВА ЗА КОРИШЋЕЊЕ БЕСПОВРАТНИХ СРЕДСТАВА</vt:lpstr>
      <vt:lpstr>ОБРАЗАЦ 3 - ТРИЈАЖА ЕКОЛОШКИХ И СОЦИОЛОШКИХ СТАНДАРДА -  ЕССУ ФАЗА ПОДНОШЕЊА ПРИЈАВЕ ЗА ОБЕЗБЕЂЕЊЕ ПРАВА ЗА КОРИШЋЕЊЕ БЕСПОВРАТНИХ СРЕДСТАВА</vt:lpstr>
      <vt:lpstr>ОБРАЗАЦ 3 - ТРИЈАЖА ЕКОЛОШКИХ И СОЦОЛОШКИХ СТАНДАРДА -  ЕССУ ФАЗА ПОДНОШЕЊА ПРИЈАВЕ ЗА ОБЕЗБЕЂЕЊЕ ПРАВА ЗА КОРИШЋЕЊЕ БЕСПОВРАТНИХ СРЕДСТАВА</vt:lpstr>
      <vt:lpstr>ОБРАЗАЦ 3 - ТРИЈАЖА ЕКОЛОШКИХ И СОЦОЛОШКИХ СТАНДАРДА -  ЕССУ ФАЗА ПОДНОШЕЊА ПРИЈАВЕ ЗА ОБЕЗБЕЂЕЊЕ ПРАВА ЗА КОРИШЋЕЊЕ БЕСПОВРАТНИХ СРЕДСТАВА</vt:lpstr>
      <vt:lpstr>ОБРАЗАЦ 3 - ТРИЈАЖА ЕКОЛОШКИХ И СОЦОЛОШКИХ СТАНДАРДА -  ЕССУ ФАЗА ПОДНОШЕЊА ПРИЈАВЕ ЗА ОБЕЗБЕЂЕЊЕ ПРАВА ЗА КОРИШЋЕЊЕ БЕСПОВРАТНИХ СРЕДСТАВА</vt:lpstr>
      <vt:lpstr>ОБРАЗАЦ 3 - ТРИЈАЖА ЕКОЛОШКИХ И СОЦОЛОШКИХ СТАНДАРДА -  ЕССУ ФАЗА ПОДНОШЕЊА ПРИЈАВЕ ЗА ОБЕЗБЕЂЕЊЕ ПРАВА ЗА КОРИШЋЕЊЕ БЕСПОВРАТНИХ СРЕДСТАВА </vt:lpstr>
      <vt:lpstr>ОБЈАШЊЕЊЕ УТИЦАЈА НА ЗАШТИТУ ЖИВОТНЕ СРЕДИНЕ ( Н; К; В) </vt:lpstr>
      <vt:lpstr>ОБЈАШЊЕЊЕ УТИЦАЈА НА ЗАШТИТУ ЖИВОТНЕ СРЕДИНЕ ( Н; К; В) </vt:lpstr>
      <vt:lpstr>ЕЛЕМЕНТИ ЗА БОДОВАЊЕ </vt:lpstr>
      <vt:lpstr>ЕЛЕМЕНТИ ЗА БОДОВАЊЕ </vt:lpstr>
      <vt:lpstr>ЕЛЕМЕНТИ ЗА БОДОВАЊЕ </vt:lpstr>
      <vt:lpstr>ЕЛЕМЕНТИ ЗА БОДОВАЊЕ </vt:lpstr>
      <vt:lpstr>ДОКУМЕНТАЦИЈА ЗА БОДОВАЊЕ </vt:lpstr>
      <vt:lpstr>ПОСТУПАК ОДОБРЕЊА ПРАВА НА ДОБИЈАЊЕ БЕСПОВРАТНИХ СРЕДСТАВА </vt:lpstr>
      <vt:lpstr>ПОСТУПАК ОДОБРЕЊА ПРАВА НА ДОБИЈАЊЕ БЕСПОВРАТНИХ СРЕДСТАВА </vt:lpstr>
      <vt:lpstr>PowerPoint Presentation</vt:lpstr>
      <vt:lpstr>ДОКУМЕНТАЦИЈА ЗА ОДОБРЕЊЕ ПРОЈЕКТА </vt:lpstr>
      <vt:lpstr>ДОКУМЕНТАЦИЈА ЗА ОДОБРЕЊЕ ПРОЈЕКТА </vt:lpstr>
      <vt:lpstr>ПОСТУПАК ОДОБРАВАЊА ВЕЗАН ЗА ЗАШТИТУ ЖИВОТНЕ СРЕДИНЕ </vt:lpstr>
      <vt:lpstr>ПРОЈЕКТИ СА НИСКИМ НИВОМ РИЗИКА </vt:lpstr>
      <vt:lpstr>ОБРАЗАЦ ЗА ТРИЈАЖУ ЕКОЛОШКИХ И СОЦИОЛОШКИХ СТНДАРДА (ЕЦЦ) У ФАЗИ ПРЕДАЈЕ ЗАХТЕВА </vt:lpstr>
      <vt:lpstr>ОБРАЗАЦ ЗА ТРИЈАЖУ ЕКОЛОШКИХ И СОЦИОЛОШКИХ СТНДАРДА (ЕЦЦ) У ФАЗИ ПРЕДАЈЕ ЗАХТЕВА </vt:lpstr>
      <vt:lpstr>ПОСЛОВНИ ПЛАН </vt:lpstr>
      <vt:lpstr>ПОСЛОВНИ ПЛАН </vt:lpstr>
      <vt:lpstr>ПОСЛОВНИ ПЛАН </vt:lpstr>
      <vt:lpstr>ПОСТУПАК ОДОБРЕЊА ЗАХТЕВА </vt:lpstr>
      <vt:lpstr>PowerPoint Presentation</vt:lpstr>
      <vt:lpstr>РЕАЛИЗАЦИЈА ПРОЈЕКТА </vt:lpstr>
      <vt:lpstr>PowerPoint Presentation</vt:lpstr>
      <vt:lpstr>ИСПЛАТА СРЕДСТАВА </vt:lpstr>
      <vt:lpstr>ИСПЛАТА СРЕДСТАВА </vt:lpstr>
      <vt:lpstr>ИСПЛАТА СРЕДСТАВА </vt:lpstr>
      <vt:lpstr>ИСПЛАТА СРЕДСТАВА  И ОБАВЕЗЕ КОРСНИКА СРЕДСТАВА </vt:lpstr>
      <vt:lpstr>КОНТРОЛА НАД СПРОВОЂЕЊЕМ ОДОБРЕНОГ ПРОЈЕКТА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 Vukotic</dc:creator>
  <cp:lastModifiedBy>Milos Bekcic</cp:lastModifiedBy>
  <cp:revision>725</cp:revision>
  <cp:lastPrinted>2019-05-07T13:11:27Z</cp:lastPrinted>
  <dcterms:created xsi:type="dcterms:W3CDTF">2018-03-20T10:48:36Z</dcterms:created>
  <dcterms:modified xsi:type="dcterms:W3CDTF">2022-02-08T14:29:12Z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bDocumentId">
    <vt:lpwstr>b98ea26b-2c2e-4441-aaed-d4fbb1659ed1</vt:lpwstr>
  </property>
</Properties>
</file>